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85" r:id="rId7"/>
    <p:sldId id="286" r:id="rId8"/>
    <p:sldId id="287" r:id="rId9"/>
    <p:sldId id="260" r:id="rId10"/>
    <p:sldId id="261" r:id="rId11"/>
    <p:sldId id="262" r:id="rId12"/>
    <p:sldId id="263" r:id="rId13"/>
    <p:sldId id="264" r:id="rId14"/>
    <p:sldId id="288" r:id="rId15"/>
    <p:sldId id="289" r:id="rId16"/>
    <p:sldId id="290" r:id="rId17"/>
    <p:sldId id="291" r:id="rId18"/>
    <p:sldId id="265" r:id="rId19"/>
    <p:sldId id="266" r:id="rId20"/>
    <p:sldId id="267" r:id="rId21"/>
    <p:sldId id="268" r:id="rId2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150" d="100"/>
          <a:sy n="150" d="100"/>
        </p:scale>
        <p:origin x="46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35F9A0-E8AA-A209-8C43-237ABB76B9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1F9E0091-D2D9-4579-F40A-A457F8B047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C73F3CD-5B6B-1CB4-6DE2-7E9B4F7DA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333F406-E59B-2822-97C6-4857CA1A1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97E27B1-E3B5-1844-8CA8-F21A67F5C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90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D8FC62A-BDCA-27B2-32B6-21F164D9F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AD081FC-469C-3719-9604-C61434214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CCEA520-536B-7407-E97C-6ACB362EA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FC802972-12BB-0BF1-D0EE-BF5CA6F74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52C589F1-5678-CB00-4A47-DBAF2E1A9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7820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EC59803-5291-5151-F11F-B259E5E6F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48DA9CB7-BA10-1E7F-8E3B-235ED44B4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11E9DB0-CFB0-E9BE-8105-035A46C87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54914817-FF28-178D-D34B-9FB942870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D06919D7-1088-AB36-D68A-D390D809E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294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2431A65-E4E0-685B-F212-ED2FD8520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2D7E467-C343-397E-53A2-AEA959477B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941C59D7-ED31-085C-3240-CF030F5E6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B8A8627D-6A8D-9EB7-38BB-D16A9BF87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B4399A87-70CE-5C4A-CBE5-6192D9BD6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964F625D-17AD-C52F-14AE-A9ED43C9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561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A6A93A4-E88A-E607-0599-686E5CA11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5DC9E685-FE67-9C04-B1D3-3989BB1A4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59A0226E-3EBF-0151-4F4B-C2B01D3566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B666C418-A18C-87A4-5A7E-A9F02FA778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B0FE78B8-38F3-1E82-4E4A-137B6FEF2F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3A1BDF80-CF80-55E7-21BA-8754D3978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48A4A998-49E8-E642-4E4E-49745E2AA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A2062F57-2091-D2ED-F365-38E472711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733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89E984D-BF53-D373-3DEC-7B8F99180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461313B5-15EF-FA78-FA2D-0D9F337EF5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CACB187E-2E5B-0259-96EF-FCEBA0DCC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1A843E2A-0053-4972-45C3-2B8C3E3FE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835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74D8038B-7C80-B305-CB98-2E2C7CAED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B6C07530-B679-4EDE-98C1-2CB0FAADA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545A6D6A-F750-0DBB-3B42-AAA0AB9C6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538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B406BAD-B9F7-AEDE-1D36-84466AC45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F79B46A-C062-E882-D2D4-AA800310A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6C6F410-99A6-1F00-2C80-7DC53CA0A7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28B35CA6-5D1F-3155-923E-F3CC898CB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9362E5FD-DD29-A614-FC4C-2F92860DC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7F888951-45A0-6ECE-6471-7D6CC1E15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354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038BD36-E19F-9804-F28F-39C0AA3C1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243AFAA7-815D-A359-1E54-F72F486F58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81FA465-1915-03D8-4D76-5E631E10D4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5E7D262B-FC2F-C06A-23C6-40F6115AF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2B035C5-EA17-6B5C-2824-1D7FD5E90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9257A21C-AD47-2FB7-5078-F1BBE48FE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6777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90A95F9-8B66-D0C8-A688-B08E27104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077471BC-9E0B-6822-7AA5-BAACC902F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DEBC9B81-ADC3-45A4-C177-B4872202A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602A7312-B62E-CD67-323F-89C5E7055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CF9DB450-BED3-44F7-AE70-585286D0C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8978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26442316-C602-F74C-DA4C-B05ADB7259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CBB3FD2D-DF27-0E0D-E6CA-94221C902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5AE3766-9D14-57C4-1F50-89AEDFB77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8BED7417-4A91-9070-CEBC-AC48AEA01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8F7EB987-88C9-4754-3BAF-A8279D38A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1399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001883E7-CEBF-8FA2-DF1D-A5A05E4B3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70E496EF-D317-3F2D-DEAC-5ABF1FF97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DC9C3ECD-6032-C87A-2F96-C11FBB3CF7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8F68F-6799-42B6-820B-6402E62ACEB2}" type="datetimeFigureOut">
              <a:rPr lang="hu-HU" smtClean="0"/>
              <a:t>2026. 05. 14.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2937E71-64A3-9EAF-60EB-7F38D42624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FCE47780-C695-EC7F-7642-F72385BBDF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AAFFF-C66E-48EB-A2D4-BD35E6C0E84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79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1C34186-D8B5-9F07-9E19-1F7E2C8328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BCDEA6B-C93B-4E5E-D14F-B4DCBEEAB8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C7127CFC-FFC7-3601-C8F5-5D8BE1101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F24CDF14-B21F-806A-B083-8F8C8029DB5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45FBFEB7-82DD-CF9E-BA03-620C78FDE286}"/>
              </a:ext>
            </a:extLst>
          </p:cNvPr>
          <p:cNvSpPr txBox="1"/>
          <p:nvPr/>
        </p:nvSpPr>
        <p:spPr>
          <a:xfrm>
            <a:off x="124691" y="103249"/>
            <a:ext cx="11942618" cy="66515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Utána Jeruzsálem lakói a legkisebb fiát,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Ahazját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tették királlyá, mert az idősebbeket mind legyilkolta az a rablócsapat, amely az arabokkal a táborra tört. Így lett királlyá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Jórámnak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Júda királyának a fia. </a:t>
            </a: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Negyvenkét éves volt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amikor király lett, és egy évig uralkodott Jeruzsálemben. Anyja neve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Ataljá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volt,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Omrí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unokája. </a:t>
            </a: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Ő is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Aháb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házának az útjain járt, mert anyja volt a tanácsadója, aki bűnbe vitte.</a:t>
            </a:r>
            <a:endParaRPr lang="hu-H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93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0F13A-AA6E-1FA0-3FED-A8898E0FBB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44F26AE-904D-F366-DA45-ACC879EED3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3CAD404-2D9F-31FD-A650-59814EB03D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0ADC7F19-C53C-CAD3-4C1C-8494FBBA3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EF25318F-5E40-6012-3217-847213773D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B81C3BBB-248E-12D1-0703-E91426F85A56}"/>
              </a:ext>
            </a:extLst>
          </p:cNvPr>
          <p:cNvSpPr txBox="1"/>
          <p:nvPr/>
        </p:nvSpPr>
        <p:spPr>
          <a:xfrm>
            <a:off x="159327" y="518748"/>
            <a:ext cx="11873346" cy="5820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Azt tette, amit rossznak lát az Úr, éppúgy, mint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Aháb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háza, mert vesztére apja halála után ugyanazok maradtak az ő tanácsadói is. […] </a:t>
            </a: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Amikor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Ataljá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anyja látta, hogy meghalt a fia, fogta magát, és elpusztított Júdában minden gyermeket, aki a királyi családból származott. </a:t>
            </a: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11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Jósabat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 király leánya fogta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Jóást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fiát, és kilopta őt a király fiai közül,</a:t>
            </a:r>
            <a:endParaRPr lang="hu-H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6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06876-E0DA-B0E3-DEB8-7AFB5BB91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B28B115-EECC-AD88-9C83-A9441F755E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4B708B7-D44F-1619-89D1-FE88DEDF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88A0A30C-EC69-E992-2ACB-13092B34E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21B985B8-2F11-70A4-BF08-0ABDC5FAD18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1E730398-B1DD-4ECA-BA91-DBEBBD71A7AB}"/>
              </a:ext>
            </a:extLst>
          </p:cNvPr>
          <p:cNvSpPr txBox="1"/>
          <p:nvPr/>
        </p:nvSpPr>
        <p:spPr>
          <a:xfrm>
            <a:off x="138545" y="1015209"/>
            <a:ext cx="11914909" cy="4989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  <a:buNone/>
            </a:pP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akiket halálra szántak, és őt meg a dajkáját a hálószobába vitte. Így rejtette el őt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elől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Jósabat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Jórám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király leánya,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Jójádá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főpap felesége, aki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Ahazjá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húga volt; így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Jóást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nem tudta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megöletni. </a:t>
            </a:r>
            <a:r>
              <a:rPr lang="hu-HU" sz="36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Hat évig rejtegették maguknál, az Isten házában. Az országban pedig </a:t>
            </a:r>
            <a:r>
              <a:rPr lang="hu-HU" sz="3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Ataljá</a:t>
            </a:r>
            <a:r>
              <a:rPr lang="hu-HU" sz="3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uralkodott. ”</a:t>
            </a:r>
            <a:r>
              <a:rPr lang="hu-H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II </a:t>
            </a:r>
            <a:r>
              <a:rPr lang="hu-HU" sz="36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Krón</a:t>
            </a:r>
            <a:r>
              <a:rPr lang="hu-HU" sz="3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22,1-4.10-12</a:t>
            </a:r>
            <a:endParaRPr lang="hu-HU" sz="3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45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B5C6F8-D10F-C61C-8D11-3796F28AA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01EC047-67D1-E7A0-6D57-888EF650C4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0F5402B-728E-8EAC-7982-0FF3E73145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212A70DD-88A3-E339-E42A-2E58C07A9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512B46AA-2450-3FA1-096E-60F7CE910D9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Picture 2" descr="Édesanya workshop - NOE">
            <a:extLst>
              <a:ext uri="{FF2B5EF4-FFF2-40B4-BE49-F238E27FC236}">
                <a16:creationId xmlns:a16="http://schemas.microsoft.com/office/drawing/2014/main" id="{523EEFCB-40FC-FE6C-9A41-6EAC68DE5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286" y="101153"/>
            <a:ext cx="3223347" cy="4046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églalap 6">
            <a:extLst>
              <a:ext uri="{FF2B5EF4-FFF2-40B4-BE49-F238E27FC236}">
                <a16:creationId xmlns:a16="http://schemas.microsoft.com/office/drawing/2014/main" id="{481FE6A4-1400-92C1-6893-9C15AA8AEC68}"/>
              </a:ext>
            </a:extLst>
          </p:cNvPr>
          <p:cNvSpPr/>
          <p:nvPr/>
        </p:nvSpPr>
        <p:spPr>
          <a:xfrm>
            <a:off x="7790" y="1600200"/>
            <a:ext cx="87063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hu-HU" sz="4800" b="1" cap="none" spc="0" dirty="0" err="1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Jókebed</a:t>
            </a:r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 bátor édesanya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752E576C-1690-B306-A339-87FE28F955BC}"/>
              </a:ext>
            </a:extLst>
          </p:cNvPr>
          <p:cNvSpPr/>
          <p:nvPr/>
        </p:nvSpPr>
        <p:spPr>
          <a:xfrm>
            <a:off x="106888" y="2391663"/>
            <a:ext cx="912326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hu-HU" sz="4800" b="1" cap="none" spc="0" dirty="0" err="1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Loisz</a:t>
            </a:r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és </a:t>
            </a:r>
            <a:r>
              <a:rPr lang="hu-HU" sz="4800" b="1" cap="none" spc="0" dirty="0" err="1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Euniké</a:t>
            </a:r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4800" b="1" cap="none" spc="0" dirty="0" err="1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Timótheus</a:t>
            </a:r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mamája és anyukája 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DDE3C810-F507-E283-8E18-F7A536741244}"/>
              </a:ext>
            </a:extLst>
          </p:cNvPr>
          <p:cNvSpPr/>
          <p:nvPr/>
        </p:nvSpPr>
        <p:spPr>
          <a:xfrm>
            <a:off x="0" y="3948058"/>
            <a:ext cx="100011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2023: Anna, </a:t>
            </a:r>
            <a:r>
              <a:rPr lang="hu-HU" sz="48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egy állhatatos édesanyja</a:t>
            </a:r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096048BD-CC2B-DA1A-D54D-34CCAA05F459}"/>
              </a:ext>
            </a:extLst>
          </p:cNvPr>
          <p:cNvSpPr/>
          <p:nvPr/>
        </p:nvSpPr>
        <p:spPr>
          <a:xfrm>
            <a:off x="7790" y="4779055"/>
            <a:ext cx="806342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2022: Mária, Jézus</a:t>
            </a:r>
            <a:r>
              <a:rPr lang="hu-HU" sz="48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édesanyja</a:t>
            </a:r>
            <a:r>
              <a:rPr lang="hu-HU" sz="4800" b="1" cap="none" spc="0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197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9987-A653-A381-9BA8-153B4899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7A4CBC-04D7-5628-B44E-9AC362FAB4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E5794675-F943-6570-B150-3C6DA88894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49B5AFC2-0AE1-23BF-5D37-6408BDAED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E120432-2F6C-C1A2-8BF5-C59D867ECA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B5554770-A2E3-5286-D6EA-151F329066C5}"/>
              </a:ext>
            </a:extLst>
          </p:cNvPr>
          <p:cNvSpPr/>
          <p:nvPr/>
        </p:nvSpPr>
        <p:spPr>
          <a:xfrm>
            <a:off x="5080335" y="5735637"/>
            <a:ext cx="203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Ataljá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BB6208B3-873B-5D78-F373-3E9CB1087C29}"/>
              </a:ext>
            </a:extLst>
          </p:cNvPr>
          <p:cNvSpPr txBox="1"/>
          <p:nvPr/>
        </p:nvSpPr>
        <p:spPr>
          <a:xfrm>
            <a:off x="131615" y="2030712"/>
            <a:ext cx="11928763" cy="29585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u-HU" sz="3200" b="1" i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hu-HU" sz="32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hu-HU" sz="32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32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azt tette, amit rossznak lát az Úr, rosszabb volt minden elődjénél. </a:t>
            </a:r>
            <a:r>
              <a:rPr lang="hu-HU" sz="3200" b="1" i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r>
              <a:rPr lang="hu-HU" sz="32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Mindenben </a:t>
            </a:r>
            <a:r>
              <a:rPr lang="hu-HU" sz="32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Jeroboámnak</a:t>
            </a:r>
            <a:r>
              <a:rPr lang="hu-HU" sz="32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32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Nebát</a:t>
            </a:r>
            <a:r>
              <a:rPr lang="hu-HU" sz="32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fiának az útján járt, és abban a vétekben, amellyel vétekbe vitte Izráelt, tehetetlen bálványokkal bosszantva az Urat, Izráel Istenét.” </a:t>
            </a:r>
            <a:r>
              <a:rPr lang="hu-HU" sz="32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hu-HU" sz="320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lang="hu-HU" sz="32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16,16</a:t>
            </a:r>
            <a:endParaRPr lang="hu-H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057CDEE5-053F-4767-28EF-EE7D1BEB66AC}"/>
              </a:ext>
            </a:extLst>
          </p:cNvPr>
          <p:cNvSpPr/>
          <p:nvPr/>
        </p:nvSpPr>
        <p:spPr>
          <a:xfrm>
            <a:off x="3813682" y="362842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885-874)</a:t>
            </a:r>
          </a:p>
        </p:txBody>
      </p:sp>
    </p:spTree>
    <p:extLst>
      <p:ext uri="{BB962C8B-B14F-4D97-AF65-F5344CB8AC3E}">
        <p14:creationId xmlns:p14="http://schemas.microsoft.com/office/powerpoint/2010/main" val="137409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9987-A653-A381-9BA8-153B4899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7A4CBC-04D7-5628-B44E-9AC362FAB4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E5794675-F943-6570-B150-3C6DA88894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49B5AFC2-0AE1-23BF-5D37-6408BDAED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E120432-2F6C-C1A2-8BF5-C59D867ECA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B5554770-A2E3-5286-D6EA-151F329066C5}"/>
              </a:ext>
            </a:extLst>
          </p:cNvPr>
          <p:cNvSpPr/>
          <p:nvPr/>
        </p:nvSpPr>
        <p:spPr>
          <a:xfrm>
            <a:off x="5080335" y="5735637"/>
            <a:ext cx="203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Ataljá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C09E69DF-0222-996E-AB3F-F690C0264667}"/>
              </a:ext>
            </a:extLst>
          </p:cNvPr>
          <p:cNvSpPr/>
          <p:nvPr/>
        </p:nvSpPr>
        <p:spPr>
          <a:xfrm>
            <a:off x="3813682" y="362842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885-874)</a:t>
            </a:r>
          </a:p>
        </p:txBody>
      </p:sp>
      <p:sp>
        <p:nvSpPr>
          <p:cNvPr id="11" name="Nyíl: lefelé mutató 10">
            <a:extLst>
              <a:ext uri="{FF2B5EF4-FFF2-40B4-BE49-F238E27FC236}">
                <a16:creationId xmlns:a16="http://schemas.microsoft.com/office/drawing/2014/main" id="{C2645A24-802E-BA2A-11E5-AAF28D874F09}"/>
              </a:ext>
            </a:extLst>
          </p:cNvPr>
          <p:cNvSpPr/>
          <p:nvPr/>
        </p:nvSpPr>
        <p:spPr>
          <a:xfrm rot="3204213">
            <a:off x="5092130" y="1805133"/>
            <a:ext cx="297873" cy="1579745"/>
          </a:xfrm>
          <a:prstGeom prst="downArrow">
            <a:avLst>
              <a:gd name="adj1" fmla="val 50000"/>
              <a:gd name="adj2" fmla="val 9883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0D1D211F-3808-6BD0-A66C-EDD4F8B4A263}"/>
              </a:ext>
            </a:extLst>
          </p:cNvPr>
          <p:cNvSpPr/>
          <p:nvPr/>
        </p:nvSpPr>
        <p:spPr>
          <a:xfrm>
            <a:off x="421949" y="2724875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874-853)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098FF737-BB05-18ED-56D1-97190139B800}"/>
              </a:ext>
            </a:extLst>
          </p:cNvPr>
          <p:cNvSpPr txBox="1"/>
          <p:nvPr/>
        </p:nvSpPr>
        <p:spPr>
          <a:xfrm>
            <a:off x="148933" y="4413219"/>
            <a:ext cx="1189412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2800" b="1" i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Aháb,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fia Ászának, Júda királyának a harmincnyolcadik évében lett Izráel királya. Huszonkét évig volt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fia Izráel királya Samáriában. </a:t>
            </a:r>
            <a:r>
              <a:rPr lang="hu-HU" sz="2800" b="1" i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Aháb,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fia azt tette, amit rossznak lát az Úr, még inkább, mint valamennyi elődje.” </a:t>
            </a:r>
          </a:p>
          <a:p>
            <a:pPr algn="just"/>
            <a:r>
              <a:rPr lang="hu-HU" sz="2800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hu-HU" sz="2800" b="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lang="hu-HU" sz="2800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16,29</a:t>
            </a:r>
            <a:endParaRPr lang="hu-H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65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9987-A653-A381-9BA8-153B4899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7A4CBC-04D7-5628-B44E-9AC362FAB4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E5794675-F943-6570-B150-3C6DA88894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49B5AFC2-0AE1-23BF-5D37-6408BDAED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E120432-2F6C-C1A2-8BF5-C59D867ECA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B5554770-A2E3-5286-D6EA-151F329066C5}"/>
              </a:ext>
            </a:extLst>
          </p:cNvPr>
          <p:cNvSpPr/>
          <p:nvPr/>
        </p:nvSpPr>
        <p:spPr>
          <a:xfrm>
            <a:off x="5080335" y="5735637"/>
            <a:ext cx="203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Ataljá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C09E69DF-0222-996E-AB3F-F690C0264667}"/>
              </a:ext>
            </a:extLst>
          </p:cNvPr>
          <p:cNvSpPr/>
          <p:nvPr/>
        </p:nvSpPr>
        <p:spPr>
          <a:xfrm>
            <a:off x="3813682" y="362842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885-874)</a:t>
            </a:r>
          </a:p>
        </p:txBody>
      </p:sp>
      <p:sp>
        <p:nvSpPr>
          <p:cNvPr id="11" name="Nyíl: lefelé mutató 10">
            <a:extLst>
              <a:ext uri="{FF2B5EF4-FFF2-40B4-BE49-F238E27FC236}">
                <a16:creationId xmlns:a16="http://schemas.microsoft.com/office/drawing/2014/main" id="{C2645A24-802E-BA2A-11E5-AAF28D874F09}"/>
              </a:ext>
            </a:extLst>
          </p:cNvPr>
          <p:cNvSpPr/>
          <p:nvPr/>
        </p:nvSpPr>
        <p:spPr>
          <a:xfrm rot="3204213">
            <a:off x="5092130" y="1805133"/>
            <a:ext cx="297873" cy="1579745"/>
          </a:xfrm>
          <a:prstGeom prst="downArrow">
            <a:avLst>
              <a:gd name="adj1" fmla="val 50000"/>
              <a:gd name="adj2" fmla="val 9883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0D1D211F-3808-6BD0-A66C-EDD4F8B4A263}"/>
              </a:ext>
            </a:extLst>
          </p:cNvPr>
          <p:cNvSpPr/>
          <p:nvPr/>
        </p:nvSpPr>
        <p:spPr>
          <a:xfrm>
            <a:off x="421949" y="2724875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874-853)</a:t>
            </a: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C2BB7EA2-6A65-1493-2BA0-8F0F8A8F21FC}"/>
              </a:ext>
            </a:extLst>
          </p:cNvPr>
          <p:cNvSpPr/>
          <p:nvPr/>
        </p:nvSpPr>
        <p:spPr>
          <a:xfrm>
            <a:off x="5164314" y="3509963"/>
            <a:ext cx="2119745" cy="1730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id="{106C8E9C-621A-DC39-1A93-99A1704EF486}"/>
              </a:ext>
            </a:extLst>
          </p:cNvPr>
          <p:cNvSpPr/>
          <p:nvPr/>
        </p:nvSpPr>
        <p:spPr>
          <a:xfrm>
            <a:off x="7723148" y="3105723"/>
            <a:ext cx="23775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Jezábel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D5C3B4E5-B6D8-367B-EF88-63CF3D8AEE4E}"/>
              </a:ext>
            </a:extLst>
          </p:cNvPr>
          <p:cNvSpPr txBox="1"/>
          <p:nvPr/>
        </p:nvSpPr>
        <p:spPr>
          <a:xfrm>
            <a:off x="69157" y="4441093"/>
            <a:ext cx="1195635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2800" b="1" i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Nemcsak folytatta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Jeroboámnak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Nebát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fiának a vétkeit, hanem feleségül vette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Jezábelt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szidóniak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királyának,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Etbaalnak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 leányát, és </a:t>
            </a:r>
            <a:r>
              <a:rPr lang="hu-HU" sz="28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Baalt</a:t>
            </a:r>
            <a:r>
              <a:rPr lang="hu-HU" sz="28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kezdte tisztelni és imádni.” </a:t>
            </a:r>
            <a:r>
              <a:rPr lang="hu-HU" sz="2800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hu-HU" sz="2800" b="0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Kir</a:t>
            </a:r>
            <a:r>
              <a:rPr lang="hu-HU" sz="2800" b="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16,31</a:t>
            </a:r>
            <a:endParaRPr lang="hu-H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88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29987-A653-A381-9BA8-153B4899A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47A4CBC-04D7-5628-B44E-9AC362FAB4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E5794675-F943-6570-B150-3C6DA88894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49B5AFC2-0AE1-23BF-5D37-6408BDAED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E120432-2F6C-C1A2-8BF5-C59D867ECA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B5554770-A2E3-5286-D6EA-151F329066C5}"/>
              </a:ext>
            </a:extLst>
          </p:cNvPr>
          <p:cNvSpPr/>
          <p:nvPr/>
        </p:nvSpPr>
        <p:spPr>
          <a:xfrm>
            <a:off x="5080335" y="5735637"/>
            <a:ext cx="203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Ataljá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C09E69DF-0222-996E-AB3F-F690C0264667}"/>
              </a:ext>
            </a:extLst>
          </p:cNvPr>
          <p:cNvSpPr/>
          <p:nvPr/>
        </p:nvSpPr>
        <p:spPr>
          <a:xfrm>
            <a:off x="3813682" y="362842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885-874)</a:t>
            </a:r>
          </a:p>
        </p:txBody>
      </p:sp>
      <p:sp>
        <p:nvSpPr>
          <p:cNvPr id="11" name="Nyíl: lefelé mutató 10">
            <a:extLst>
              <a:ext uri="{FF2B5EF4-FFF2-40B4-BE49-F238E27FC236}">
                <a16:creationId xmlns:a16="http://schemas.microsoft.com/office/drawing/2014/main" id="{C2645A24-802E-BA2A-11E5-AAF28D874F09}"/>
              </a:ext>
            </a:extLst>
          </p:cNvPr>
          <p:cNvSpPr/>
          <p:nvPr/>
        </p:nvSpPr>
        <p:spPr>
          <a:xfrm rot="3204213">
            <a:off x="5092130" y="1805133"/>
            <a:ext cx="297873" cy="1579745"/>
          </a:xfrm>
          <a:prstGeom prst="downArrow">
            <a:avLst>
              <a:gd name="adj1" fmla="val 50000"/>
              <a:gd name="adj2" fmla="val 9883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0D1D211F-3808-6BD0-A66C-EDD4F8B4A263}"/>
              </a:ext>
            </a:extLst>
          </p:cNvPr>
          <p:cNvSpPr/>
          <p:nvPr/>
        </p:nvSpPr>
        <p:spPr>
          <a:xfrm>
            <a:off x="421949" y="2724875"/>
            <a:ext cx="45646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 </a:t>
            </a: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(Kr.e. 874-853)</a:t>
            </a: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C2BB7EA2-6A65-1493-2BA0-8F0F8A8F21FC}"/>
              </a:ext>
            </a:extLst>
          </p:cNvPr>
          <p:cNvSpPr/>
          <p:nvPr/>
        </p:nvSpPr>
        <p:spPr>
          <a:xfrm>
            <a:off x="5164314" y="3509963"/>
            <a:ext cx="2119745" cy="1730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id="{106C8E9C-621A-DC39-1A93-99A1704EF486}"/>
              </a:ext>
            </a:extLst>
          </p:cNvPr>
          <p:cNvSpPr/>
          <p:nvPr/>
        </p:nvSpPr>
        <p:spPr>
          <a:xfrm>
            <a:off x="7723148" y="3105723"/>
            <a:ext cx="23775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Jezábel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Nyíl: jobbra mutató 7">
            <a:extLst>
              <a:ext uri="{FF2B5EF4-FFF2-40B4-BE49-F238E27FC236}">
                <a16:creationId xmlns:a16="http://schemas.microsoft.com/office/drawing/2014/main" id="{D60A0841-965A-D0E3-6271-51F85A5C55F3}"/>
              </a:ext>
            </a:extLst>
          </p:cNvPr>
          <p:cNvSpPr/>
          <p:nvPr/>
        </p:nvSpPr>
        <p:spPr>
          <a:xfrm rot="2133249">
            <a:off x="3566784" y="4854137"/>
            <a:ext cx="2013217" cy="36307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Nyíl: jobbra mutató 9">
            <a:extLst>
              <a:ext uri="{FF2B5EF4-FFF2-40B4-BE49-F238E27FC236}">
                <a16:creationId xmlns:a16="http://schemas.microsoft.com/office/drawing/2014/main" id="{0F661B9C-6BAB-2763-67DA-D1952315EAF7}"/>
              </a:ext>
            </a:extLst>
          </p:cNvPr>
          <p:cNvSpPr/>
          <p:nvPr/>
        </p:nvSpPr>
        <p:spPr>
          <a:xfrm rot="8429220">
            <a:off x="6579580" y="4773590"/>
            <a:ext cx="2013217" cy="36307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429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83660-1752-E075-BD32-21976E6CC5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7C30D5D-9A68-319D-477E-991B4AF69D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x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B1041390-7DB4-EEAC-DB73-863FE34595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BF81890D-6BCF-B4D1-2012-1E50E81C5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C80456B7-0AD8-80B2-87A4-AE5A81F12D0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6B9F43D6-880C-2DFA-0E9D-00FD62A5A059}"/>
              </a:ext>
            </a:extLst>
          </p:cNvPr>
          <p:cNvSpPr txBox="1"/>
          <p:nvPr/>
        </p:nvSpPr>
        <p:spPr>
          <a:xfrm>
            <a:off x="84523" y="963910"/>
            <a:ext cx="11910253" cy="1840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Ő is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Aháb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házának az útjain járt, mert anyja volt a tanácsadója, aki bűnbe vitte.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” II </a:t>
            </a:r>
            <a:r>
              <a:rPr lang="hu-HU" sz="40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Krón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22,3</a:t>
            </a:r>
            <a:endParaRPr lang="hu-HU" sz="4000" dirty="0">
              <a:solidFill>
                <a:schemeClr val="bg1"/>
              </a:solidFill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204BBCC7-383E-2AA3-5752-B1C7C668FD31}"/>
              </a:ext>
            </a:extLst>
          </p:cNvPr>
          <p:cNvSpPr txBox="1"/>
          <p:nvPr/>
        </p:nvSpPr>
        <p:spPr>
          <a:xfrm>
            <a:off x="197224" y="3509963"/>
            <a:ext cx="11797552" cy="2763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Azt tette, amit rossznak lát az Úr, éppúgy, mint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Aháb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háza, mert vesztére apja halála után ugyanazok maradtak az ő tanácsadói is.”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II </a:t>
            </a:r>
            <a:r>
              <a:rPr lang="hu-HU" sz="40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Krón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22,4</a:t>
            </a:r>
            <a:endParaRPr lang="hu-H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4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82ABE-897F-2237-78E7-AC6ECEF28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94C52BA-9A99-EFDD-4DE8-15F985BEAB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4FDA8EDF-3C1D-D7B5-426A-1F11F1F853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CD395C5F-FC41-B034-CBB2-546FA5935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F66BB66F-9BDC-0054-9840-9C1CF2C079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165D6E27-7C4E-D40E-545D-BAC7253B9F8E}"/>
              </a:ext>
            </a:extLst>
          </p:cNvPr>
          <p:cNvSpPr txBox="1"/>
          <p:nvPr/>
        </p:nvSpPr>
        <p:spPr>
          <a:xfrm>
            <a:off x="148558" y="1600200"/>
            <a:ext cx="11894884" cy="36869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10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Amikor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Ataljá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anyja látta, hogy meghalt a fia, fogta magát, és elpusztított Júdában minden gyermeket, aki a királyi családból származott.”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II </a:t>
            </a:r>
            <a:r>
              <a:rPr lang="hu-HU" sz="40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Krón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22,10</a:t>
            </a:r>
            <a:endParaRPr lang="hu-H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7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E7B96-06B2-9EFE-D7D3-C6643A4CC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B8A655B-A204-875A-4884-FAED791166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0B0D2B22-66E1-69D0-6E42-91AC306257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020F8391-FAB5-CCBD-F929-D931A383CE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DAA66917-3977-1614-95E8-793A61CDCD1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28381758-A20F-3C58-BD0E-383F68007407}"/>
              </a:ext>
            </a:extLst>
          </p:cNvPr>
          <p:cNvSpPr txBox="1"/>
          <p:nvPr/>
        </p:nvSpPr>
        <p:spPr>
          <a:xfrm>
            <a:off x="148558" y="2128142"/>
            <a:ext cx="11894884" cy="2763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Negyvenkét éves volt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Ahazjá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amikor király lett […] anyja volt a tanácsadója, aki bűnbe vitte.”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II </a:t>
            </a:r>
            <a:r>
              <a:rPr lang="hu-HU" sz="40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Krón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22,2.3a</a:t>
            </a:r>
            <a:endParaRPr lang="hu-H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68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F8217-B4AE-41E9-7172-21EB0E707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8A93324-3064-75E1-5773-DB8CC77F5C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0DDABAC-B7A4-D5D1-FEA7-AEC1478421F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C4DDCB46-A03C-1B34-533D-16F79D853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1CFA2FB4-E846-739F-D77D-AFD20049F6B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01D6E237-E4F8-D7CA-6917-9B6D4F2D75B8}"/>
              </a:ext>
            </a:extLst>
          </p:cNvPr>
          <p:cNvSpPr/>
          <p:nvPr/>
        </p:nvSpPr>
        <p:spPr>
          <a:xfrm>
            <a:off x="1431443" y="146003"/>
            <a:ext cx="203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Ataljá</a:t>
            </a:r>
            <a:endParaRPr lang="hu-HU" sz="5400" b="1" cap="none" spc="0" dirty="0">
              <a:ln w="19050">
                <a:solidFill>
                  <a:schemeClr val="bg1"/>
                </a:solidFill>
                <a:prstDash val="solid"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834C1692-CF2C-B94D-39A4-DA4AD30F99C3}"/>
              </a:ext>
            </a:extLst>
          </p:cNvPr>
          <p:cNvSpPr/>
          <p:nvPr/>
        </p:nvSpPr>
        <p:spPr>
          <a:xfrm>
            <a:off x="7962947" y="146003"/>
            <a:ext cx="2300631" cy="923330"/>
          </a:xfrm>
          <a:prstGeom prst="rect">
            <a:avLst/>
          </a:prstGeom>
          <a:solidFill>
            <a:srgbClr val="00B0F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Ahazjá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9B4D1248-C364-F23C-1817-8E661C62AD29}"/>
              </a:ext>
            </a:extLst>
          </p:cNvPr>
          <p:cNvSpPr/>
          <p:nvPr/>
        </p:nvSpPr>
        <p:spPr>
          <a:xfrm>
            <a:off x="30736" y="1146844"/>
            <a:ext cx="5916706" cy="5017592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6500"/>
              </a:lnSpc>
            </a:pPr>
            <a:r>
              <a:rPr lang="hu-HU" sz="4400" b="1" cap="none" spc="0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Rátelepszik a fiára</a:t>
            </a:r>
          </a:p>
          <a:p>
            <a:pPr>
              <a:lnSpc>
                <a:spcPts val="6500"/>
              </a:lnSpc>
            </a:pPr>
            <a:r>
              <a:rPr lang="hu-HU" sz="4400" b="1" cap="none" spc="0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Rossz tanácsokat ad</a:t>
            </a:r>
          </a:p>
          <a:p>
            <a:pPr>
              <a:lnSpc>
                <a:spcPts val="6500"/>
              </a:lnSpc>
            </a:pPr>
            <a:r>
              <a:rPr lang="hu-HU" sz="4400" b="1" cap="none" spc="0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Fián keresztül   </a:t>
            </a:r>
          </a:p>
          <a:p>
            <a:pPr>
              <a:lnSpc>
                <a:spcPts val="6500"/>
              </a:lnSpc>
            </a:pPr>
            <a:r>
              <a:rPr lang="hu-HU" sz="4400" b="1" cap="none" spc="0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irányítja az országot</a:t>
            </a:r>
          </a:p>
          <a:p>
            <a:pPr>
              <a:lnSpc>
                <a:spcPts val="6500"/>
              </a:lnSpc>
            </a:pPr>
            <a:r>
              <a:rPr lang="hu-HU" sz="4400" b="1" cap="none" spc="0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Tönkre teszi a fia és   </a:t>
            </a:r>
          </a:p>
          <a:p>
            <a:pPr>
              <a:lnSpc>
                <a:spcPts val="6500"/>
              </a:lnSpc>
            </a:pPr>
            <a:r>
              <a:rPr lang="hu-HU" sz="44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hu-HU" sz="4400" b="1" cap="none" spc="0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egy egész ország életét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1F84B764-1F21-A755-ED99-921354FE9703}"/>
              </a:ext>
            </a:extLst>
          </p:cNvPr>
          <p:cNvSpPr/>
          <p:nvPr/>
        </p:nvSpPr>
        <p:spPr>
          <a:xfrm>
            <a:off x="6154910" y="1146843"/>
            <a:ext cx="5916706" cy="5867825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6500"/>
              </a:lnSpc>
            </a:pP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Még fel nem nőtt 42 éves fiú</a:t>
            </a:r>
          </a:p>
          <a:p>
            <a:pPr>
              <a:lnSpc>
                <a:spcPts val="6500"/>
              </a:lnSpc>
            </a:pP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Királyi tisztségben van, de nem királyi módon viselkedik</a:t>
            </a:r>
          </a:p>
          <a:p>
            <a:pPr>
              <a:lnSpc>
                <a:spcPts val="6500"/>
              </a:lnSpc>
            </a:pP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Még nem tudott leválni az anyjáról</a:t>
            </a:r>
          </a:p>
        </p:txBody>
      </p:sp>
    </p:spTree>
    <p:extLst>
      <p:ext uri="{BB962C8B-B14F-4D97-AF65-F5344CB8AC3E}">
        <p14:creationId xmlns:p14="http://schemas.microsoft.com/office/powerpoint/2010/main" val="29929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uiExpand="1" build="p" animBg="1"/>
      <p:bldP spid="9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89E70-CF08-67FE-308B-F8890A3DE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0C09363-8417-A6ED-72DD-FFEA4329D5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BB4D490-B1CA-F38C-5701-71ED25C054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7F6126C0-441F-7864-BAB3-DD487312B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0E4BD7A-D4C8-42F4-B7C7-C2B75418EF5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9B4E30B0-B540-91D2-7A81-E71EDACB585A}"/>
              </a:ext>
            </a:extLst>
          </p:cNvPr>
          <p:cNvSpPr/>
          <p:nvPr/>
        </p:nvSpPr>
        <p:spPr>
          <a:xfrm>
            <a:off x="21273" y="362842"/>
            <a:ext cx="12149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fontos dolog a gyermeknek és szülőnek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2726D0FD-3FBF-FE12-0FED-575214179307}"/>
              </a:ext>
            </a:extLst>
          </p:cNvPr>
          <p:cNvSpPr/>
          <p:nvPr/>
        </p:nvSpPr>
        <p:spPr>
          <a:xfrm>
            <a:off x="367376" y="1868386"/>
            <a:ext cx="10924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 kell mindent átvennünk a szüleinktől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CF4B5200-4882-FBE9-1949-F0724F4FBD74}"/>
              </a:ext>
            </a:extLst>
          </p:cNvPr>
          <p:cNvSpPr/>
          <p:nvPr/>
        </p:nvSpPr>
        <p:spPr>
          <a:xfrm>
            <a:off x="435312" y="2844850"/>
            <a:ext cx="85860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Hatalmas a felelősség a szülőkön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D7063399-E587-2A41-D5B0-EEF6F06C67F2}"/>
              </a:ext>
            </a:extLst>
          </p:cNvPr>
          <p:cNvSpPr/>
          <p:nvPr/>
        </p:nvSpPr>
        <p:spPr>
          <a:xfrm>
            <a:off x="326308" y="3813378"/>
            <a:ext cx="7223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Ki(k) a mi tanácsadó(i)</a:t>
            </a:r>
            <a:r>
              <a:rPr lang="hu-HU" sz="4400" b="1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nk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9107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89E70-CF08-67FE-308B-F8890A3DE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0C09363-8417-A6ED-72DD-FFEA4329D5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BB4D490-B1CA-F38C-5701-71ED25C054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7F6126C0-441F-7864-BAB3-DD487312B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0E4BD7A-D4C8-42F4-B7C7-C2B75418EF5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9B4E30B0-B540-91D2-7A81-E71EDACB585A}"/>
              </a:ext>
            </a:extLst>
          </p:cNvPr>
          <p:cNvSpPr/>
          <p:nvPr/>
        </p:nvSpPr>
        <p:spPr>
          <a:xfrm>
            <a:off x="21273" y="362842"/>
            <a:ext cx="12149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fontos dolog a gyermeknek és szülőnek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2726D0FD-3FBF-FE12-0FED-575214179307}"/>
              </a:ext>
            </a:extLst>
          </p:cNvPr>
          <p:cNvSpPr/>
          <p:nvPr/>
        </p:nvSpPr>
        <p:spPr>
          <a:xfrm>
            <a:off x="367376" y="1868386"/>
            <a:ext cx="10924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Nem kell mindent átvennünk a szüleinktől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CF4B5200-4882-FBE9-1949-F0724F4FBD74}"/>
              </a:ext>
            </a:extLst>
          </p:cNvPr>
          <p:cNvSpPr/>
          <p:nvPr/>
        </p:nvSpPr>
        <p:spPr>
          <a:xfrm>
            <a:off x="435312" y="2844850"/>
            <a:ext cx="85860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Hatalmas a felelősség a szülőkön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D7063399-E587-2A41-D5B0-EEF6F06C67F2}"/>
              </a:ext>
            </a:extLst>
          </p:cNvPr>
          <p:cNvSpPr/>
          <p:nvPr/>
        </p:nvSpPr>
        <p:spPr>
          <a:xfrm>
            <a:off x="326308" y="3813378"/>
            <a:ext cx="7223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Ki(k) a mi tanácsadó(i)</a:t>
            </a:r>
            <a:r>
              <a:rPr lang="hu-HU" sz="4400" b="1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nk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5722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989E70-CF08-67FE-308B-F8890A3DE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0C09363-8417-A6ED-72DD-FFEA4329D5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BB4D490-B1CA-F38C-5701-71ED25C0540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7F6126C0-441F-7864-BAB3-DD487312B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70E4BD7A-D4C8-42F4-B7C7-C2B75418EF5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9B4E30B0-B540-91D2-7A81-E71EDACB585A}"/>
              </a:ext>
            </a:extLst>
          </p:cNvPr>
          <p:cNvSpPr/>
          <p:nvPr/>
        </p:nvSpPr>
        <p:spPr>
          <a:xfrm>
            <a:off x="21273" y="362842"/>
            <a:ext cx="12149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fontos dolog a gyermeknek és szülőnek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2726D0FD-3FBF-FE12-0FED-575214179307}"/>
              </a:ext>
            </a:extLst>
          </p:cNvPr>
          <p:cNvSpPr/>
          <p:nvPr/>
        </p:nvSpPr>
        <p:spPr>
          <a:xfrm>
            <a:off x="367376" y="1868386"/>
            <a:ext cx="10924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 kell mindent átvennünk a szüleinktől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CF4B5200-4882-FBE9-1949-F0724F4FBD74}"/>
              </a:ext>
            </a:extLst>
          </p:cNvPr>
          <p:cNvSpPr/>
          <p:nvPr/>
        </p:nvSpPr>
        <p:spPr>
          <a:xfrm>
            <a:off x="435312" y="2844850"/>
            <a:ext cx="85860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Hatalmas a felelősség a szülőkön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D7063399-E587-2A41-D5B0-EEF6F06C67F2}"/>
              </a:ext>
            </a:extLst>
          </p:cNvPr>
          <p:cNvSpPr/>
          <p:nvPr/>
        </p:nvSpPr>
        <p:spPr>
          <a:xfrm>
            <a:off x="326308" y="3813378"/>
            <a:ext cx="7223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Ki(k) a mi tanácsadó(i)</a:t>
            </a:r>
            <a:r>
              <a:rPr lang="hu-HU" sz="4400" b="1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nk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37551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174CD-0B04-CE4D-6CF4-5D87FA0F7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899194D-08B5-7E0F-413F-B1713A765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223D056-AEC0-A35C-0C67-20528FE144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9F2C7C5D-662E-E4BA-F879-6ACAD4642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97CE52D3-7897-FA7F-A834-8089E4D9C6B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733F3688-56B9-F80A-A23E-1AE787902F65}"/>
              </a:ext>
            </a:extLst>
          </p:cNvPr>
          <p:cNvSpPr/>
          <p:nvPr/>
        </p:nvSpPr>
        <p:spPr>
          <a:xfrm>
            <a:off x="4288612" y="5735637"/>
            <a:ext cx="20313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Ataljá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5B69FE12-4F4C-83BD-4905-3B9F78382259}"/>
              </a:ext>
            </a:extLst>
          </p:cNvPr>
          <p:cNvSpPr/>
          <p:nvPr/>
        </p:nvSpPr>
        <p:spPr>
          <a:xfrm>
            <a:off x="2693858" y="362842"/>
            <a:ext cx="1800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Omrí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Nyíl: lefelé mutató 10">
            <a:extLst>
              <a:ext uri="{FF2B5EF4-FFF2-40B4-BE49-F238E27FC236}">
                <a16:creationId xmlns:a16="http://schemas.microsoft.com/office/drawing/2014/main" id="{0A61DBFA-044F-73A1-214E-1610D912F306}"/>
              </a:ext>
            </a:extLst>
          </p:cNvPr>
          <p:cNvSpPr/>
          <p:nvPr/>
        </p:nvSpPr>
        <p:spPr>
          <a:xfrm>
            <a:off x="3445160" y="1239862"/>
            <a:ext cx="297873" cy="1579745"/>
          </a:xfrm>
          <a:prstGeom prst="downArrow">
            <a:avLst>
              <a:gd name="adj1" fmla="val 50000"/>
              <a:gd name="adj2" fmla="val 9883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82F700A6-4920-1EC6-6BFD-82242918C1F5}"/>
              </a:ext>
            </a:extLst>
          </p:cNvPr>
          <p:cNvSpPr/>
          <p:nvPr/>
        </p:nvSpPr>
        <p:spPr>
          <a:xfrm>
            <a:off x="1722430" y="3009391"/>
            <a:ext cx="3743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Aháb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király</a:t>
            </a:r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id="{5312D7DC-B67D-11E2-C2DE-3D5962A13B42}"/>
              </a:ext>
            </a:extLst>
          </p:cNvPr>
          <p:cNvSpPr/>
          <p:nvPr/>
        </p:nvSpPr>
        <p:spPr>
          <a:xfrm>
            <a:off x="5509501" y="3009391"/>
            <a:ext cx="3127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hu-HU" sz="5400" b="1" cap="none" spc="0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Jezábel</a:t>
            </a:r>
            <a:endParaRPr lang="hu-HU" sz="5400" b="1" cap="none" spc="0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Nyíl: lefelé mutató 8">
            <a:extLst>
              <a:ext uri="{FF2B5EF4-FFF2-40B4-BE49-F238E27FC236}">
                <a16:creationId xmlns:a16="http://schemas.microsoft.com/office/drawing/2014/main" id="{EACB4FD1-3032-04B4-943F-64BD7D4001D2}"/>
              </a:ext>
            </a:extLst>
          </p:cNvPr>
          <p:cNvSpPr/>
          <p:nvPr/>
        </p:nvSpPr>
        <p:spPr>
          <a:xfrm>
            <a:off x="5155337" y="3956859"/>
            <a:ext cx="297873" cy="1579745"/>
          </a:xfrm>
          <a:prstGeom prst="downArrow">
            <a:avLst>
              <a:gd name="adj1" fmla="val 50000"/>
              <a:gd name="adj2" fmla="val 9883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6" name="Téglalap 15">
            <a:extLst>
              <a:ext uri="{FF2B5EF4-FFF2-40B4-BE49-F238E27FC236}">
                <a16:creationId xmlns:a16="http://schemas.microsoft.com/office/drawing/2014/main" id="{88713EA4-3A78-4F2C-9739-3DDFFF9D2CF2}"/>
              </a:ext>
            </a:extLst>
          </p:cNvPr>
          <p:cNvSpPr/>
          <p:nvPr/>
        </p:nvSpPr>
        <p:spPr>
          <a:xfrm>
            <a:off x="3872542" y="1524880"/>
            <a:ext cx="42434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ROSSZ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példa</a:t>
            </a:r>
          </a:p>
        </p:txBody>
      </p:sp>
      <p:sp>
        <p:nvSpPr>
          <p:cNvPr id="17" name="Téglalap 16">
            <a:extLst>
              <a:ext uri="{FF2B5EF4-FFF2-40B4-BE49-F238E27FC236}">
                <a16:creationId xmlns:a16="http://schemas.microsoft.com/office/drawing/2014/main" id="{0AC4D853-0084-4B10-8A5C-2B7263A59F73}"/>
              </a:ext>
            </a:extLst>
          </p:cNvPr>
          <p:cNvSpPr/>
          <p:nvPr/>
        </p:nvSpPr>
        <p:spPr>
          <a:xfrm>
            <a:off x="5580692" y="4251126"/>
            <a:ext cx="42434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ROSSZ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példa</a:t>
            </a:r>
          </a:p>
        </p:txBody>
      </p:sp>
      <p:sp>
        <p:nvSpPr>
          <p:cNvPr id="18" name="Téglalap 17">
            <a:extLst>
              <a:ext uri="{FF2B5EF4-FFF2-40B4-BE49-F238E27FC236}">
                <a16:creationId xmlns:a16="http://schemas.microsoft.com/office/drawing/2014/main" id="{F1B637D1-A345-71EB-83D2-3D6B2E2E60B8}"/>
              </a:ext>
            </a:extLst>
          </p:cNvPr>
          <p:cNvSpPr/>
          <p:nvPr/>
        </p:nvSpPr>
        <p:spPr>
          <a:xfrm>
            <a:off x="8024914" y="1183081"/>
            <a:ext cx="55175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8800" b="1" cap="none" spc="0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!</a:t>
            </a:r>
          </a:p>
        </p:txBody>
      </p:sp>
      <p:sp>
        <p:nvSpPr>
          <p:cNvPr id="19" name="Téglalap 18">
            <a:extLst>
              <a:ext uri="{FF2B5EF4-FFF2-40B4-BE49-F238E27FC236}">
                <a16:creationId xmlns:a16="http://schemas.microsoft.com/office/drawing/2014/main" id="{9959A487-D372-19F9-C413-1822244261EA}"/>
              </a:ext>
            </a:extLst>
          </p:cNvPr>
          <p:cNvSpPr/>
          <p:nvPr/>
        </p:nvSpPr>
        <p:spPr>
          <a:xfrm>
            <a:off x="9704090" y="3989516"/>
            <a:ext cx="55175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8800" b="1" cap="none" spc="0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ighlight>
                  <a:srgbClr val="FF0000"/>
                </a:highligh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5131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7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/>
      <p:bldP spid="14" grpId="0"/>
      <p:bldP spid="9" grpId="0" animBg="1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B0CB64-6CD4-4543-71F0-2E6E652DA0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810B3E4-3484-3E37-A6C7-B128ABCFE2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AC6AE925-7CAB-D8BB-8DB8-D1B4A9B042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AE999031-DF4C-FC2B-76CD-397E8EF6B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8F393B14-4564-55B2-4EA4-B82287454C0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880AF962-B34D-8889-C8D1-D143D7B333C8}"/>
              </a:ext>
            </a:extLst>
          </p:cNvPr>
          <p:cNvSpPr/>
          <p:nvPr/>
        </p:nvSpPr>
        <p:spPr>
          <a:xfrm>
            <a:off x="21273" y="362842"/>
            <a:ext cx="12149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 fontos dolog a gyermeknek és szülőnek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7DEB0CA6-C59B-4589-D761-4771DCFEF231}"/>
              </a:ext>
            </a:extLst>
          </p:cNvPr>
          <p:cNvSpPr/>
          <p:nvPr/>
        </p:nvSpPr>
        <p:spPr>
          <a:xfrm>
            <a:off x="367376" y="1868386"/>
            <a:ext cx="1092478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Nem kell mindent átvennünk a szüleinktől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A01A09A3-0DCB-D63D-6165-1A27CE482225}"/>
              </a:ext>
            </a:extLst>
          </p:cNvPr>
          <p:cNvSpPr/>
          <p:nvPr/>
        </p:nvSpPr>
        <p:spPr>
          <a:xfrm>
            <a:off x="435312" y="2844850"/>
            <a:ext cx="85860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Hatalmas a felelősség a szülőkön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622FFA62-72A9-D086-1D7B-AF1CBCC8C56D}"/>
              </a:ext>
            </a:extLst>
          </p:cNvPr>
          <p:cNvSpPr/>
          <p:nvPr/>
        </p:nvSpPr>
        <p:spPr>
          <a:xfrm>
            <a:off x="326308" y="3813378"/>
            <a:ext cx="72234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hu-HU" sz="4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Ki(k) a mi tanácsadó(i)</a:t>
            </a:r>
            <a:r>
              <a:rPr lang="hu-HU" sz="4400" b="1" dirty="0" err="1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nk</a:t>
            </a:r>
            <a:r>
              <a:rPr lang="hu-HU" sz="4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1235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74AC49-EC62-0104-020E-EEE9518B2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1AE6DAD-13B2-0E69-840E-00E0CFE404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89DB7A09-D921-2192-E5CA-2074B7E1B4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F9CA2CFB-F081-6E09-20DF-20101A1DE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95678E32-8EDE-258F-C312-6EFBFDF7B84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4D3A6D91-A25A-A530-0D87-989E9B9AB6C9}"/>
              </a:ext>
            </a:extLst>
          </p:cNvPr>
          <p:cNvSpPr txBox="1"/>
          <p:nvPr/>
        </p:nvSpPr>
        <p:spPr>
          <a:xfrm>
            <a:off x="175424" y="1122363"/>
            <a:ext cx="11841151" cy="4610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Ő is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Aháb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házának az útjain járt, mert anyja volt a </a:t>
            </a:r>
            <a:r>
              <a:rPr lang="hu-H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tanácsadója, aki bűnbe vitte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Azt tette, amit rossznak lát az Úr, éppúgy, mint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Aháb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háza, mert vesztére apja halála után ugyanazok maradtak </a:t>
            </a:r>
            <a:r>
              <a:rPr lang="hu-HU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00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az ő tanácsadói is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.”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II </a:t>
            </a:r>
            <a:r>
              <a:rPr lang="hu-HU" sz="40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Krón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22,3-4</a:t>
            </a:r>
            <a:endParaRPr lang="hu-H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81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6E699-7202-917B-01B2-0C312C582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0AB4226-E4F2-B849-1F81-ED3432B7B3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F9C1B1B1-DA55-0D04-7974-FE2B63145A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1CB7D889-0193-2182-98AE-24D460781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F55C5ED2-2DC6-CF6A-2CCE-A6FF208398A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ABF1D14B-8C11-9CD3-0D8C-22B89595F3D7}"/>
              </a:ext>
            </a:extLst>
          </p:cNvPr>
          <p:cNvSpPr/>
          <p:nvPr/>
        </p:nvSpPr>
        <p:spPr>
          <a:xfrm>
            <a:off x="906118" y="1386304"/>
            <a:ext cx="10379765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Kije vagyok én a gyermekeimnek?</a:t>
            </a:r>
          </a:p>
          <a:p>
            <a:pPr algn="ctr"/>
            <a:endParaRPr lang="hu-HU" sz="5400" b="1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5400" b="1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endParaRPr lang="hu-HU" sz="5400" b="1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sz="54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 az én Tanácsadóm?</a:t>
            </a:r>
          </a:p>
        </p:txBody>
      </p:sp>
    </p:spTree>
    <p:extLst>
      <p:ext uri="{BB962C8B-B14F-4D97-AF65-F5344CB8AC3E}">
        <p14:creationId xmlns:p14="http://schemas.microsoft.com/office/powerpoint/2010/main" val="424829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F2CCD-0FC2-B086-5C5F-2523F1F59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09A63EE-1AD7-5EAE-AA37-A8DC9E931F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FA86ACDE-F0EC-1E94-114D-D704AD808C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EA69B430-1B2B-98B0-D314-A195C9941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568D53C4-0089-3050-9C60-121656C6F35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59B3068C-3701-C6E2-74E5-D968F4011499}"/>
              </a:ext>
            </a:extLst>
          </p:cNvPr>
          <p:cNvSpPr txBox="1"/>
          <p:nvPr/>
        </p:nvSpPr>
        <p:spPr>
          <a:xfrm>
            <a:off x="106351" y="835222"/>
            <a:ext cx="11979298" cy="5533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„Megbüntetem az atyák bűnéért a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fiakat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is három, </a:t>
            </a:r>
          </a:p>
          <a:p>
            <a:pPr algn="ctr">
              <a:lnSpc>
                <a:spcPct val="150000"/>
              </a:lnSpc>
            </a:pP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sőt négy nemzedéken át, ha gyűlölnek engem. </a:t>
            </a:r>
          </a:p>
          <a:p>
            <a:pPr algn="ctr">
              <a:lnSpc>
                <a:spcPct val="150000"/>
              </a:lnSpc>
            </a:pPr>
            <a:r>
              <a:rPr lang="hu-HU" sz="4000" b="1" baseline="30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6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 irgalmasan bánok ezer nemzedéken át azokkal, akik szeretnek engem és megtartják </a:t>
            </a:r>
            <a:r>
              <a:rPr lang="hu-HU" sz="40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parancsolataimat</a:t>
            </a:r>
            <a:r>
              <a:rPr lang="hu-HU" sz="4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.”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II </a:t>
            </a:r>
            <a:r>
              <a:rPr lang="hu-HU" sz="40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Móz</a:t>
            </a:r>
            <a:r>
              <a:rPr lang="hu-HU" sz="4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20,5b-6</a:t>
            </a:r>
            <a:endParaRPr lang="hu-H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24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F2103-BC9E-6D83-B309-CEC59AB20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4C55FE-70F5-604A-992E-4BE77D9DC9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31E6C277-0E11-C514-4B85-716CC7FC58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2" descr="Editable Low Poly Backgrounds for PowerPoint - SlideModel">
            <a:extLst>
              <a:ext uri="{FF2B5EF4-FFF2-40B4-BE49-F238E27FC236}">
                <a16:creationId xmlns:a16="http://schemas.microsoft.com/office/drawing/2014/main" id="{DD3FF49F-F0B2-281A-7B32-ED04BADB9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églalap 4">
            <a:extLst>
              <a:ext uri="{FF2B5EF4-FFF2-40B4-BE49-F238E27FC236}">
                <a16:creationId xmlns:a16="http://schemas.microsoft.com/office/drawing/2014/main" id="{D25B514F-836C-AA84-B570-97672EEA27B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effectLst>
            <a:softEdge rad="1397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AC971E6D-1544-005F-4313-B4BAF245FAF1}"/>
              </a:ext>
            </a:extLst>
          </p:cNvPr>
          <p:cNvSpPr txBox="1"/>
          <p:nvPr/>
        </p:nvSpPr>
        <p:spPr>
          <a:xfrm>
            <a:off x="-1" y="98312"/>
            <a:ext cx="8913755" cy="6661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u-H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Anyák napján hálát adhatunk szüleinkért, szeretetünket, tiszteletünket fejezhetjük ki irántuk, de szülőként mi is álljunk meg egy pillanatra, s gondolkodjunk el, vajon mi milyen példái voltunk, lehetünk a gyermekeinknek? Elmondhatjuk-e majd azt, hogy ami tőlem telt, megtettem, hogy gyermekem megismerhesse Jézus Krisztust, a bűnbocsánat örömét és az üdvösség ajándékát?! </a:t>
            </a:r>
            <a:endParaRPr lang="hu-H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Édesanya workshop - NOE">
            <a:extLst>
              <a:ext uri="{FF2B5EF4-FFF2-40B4-BE49-F238E27FC236}">
                <a16:creationId xmlns:a16="http://schemas.microsoft.com/office/drawing/2014/main" id="{6D394572-9CF0-4058-1D2C-AFDD59562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502" y="1405978"/>
            <a:ext cx="3223347" cy="4046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32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920</Words>
  <Application>Microsoft Office PowerPoint</Application>
  <PresentationFormat>Szélesvásznú</PresentationFormat>
  <Paragraphs>85</Paragraphs>
  <Slides>21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x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Krisztián Zsarnai</dc:creator>
  <cp:lastModifiedBy>Krisztián Zsarnai</cp:lastModifiedBy>
  <cp:revision>17</cp:revision>
  <dcterms:created xsi:type="dcterms:W3CDTF">2026-05-03T01:52:37Z</dcterms:created>
  <dcterms:modified xsi:type="dcterms:W3CDTF">2026-05-14T15:33:05Z</dcterms:modified>
</cp:coreProperties>
</file>