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1" r:id="rId2"/>
    <p:sldId id="312" r:id="rId3"/>
    <p:sldId id="313" r:id="rId4"/>
    <p:sldId id="314" r:id="rId5"/>
    <p:sldId id="315" r:id="rId6"/>
    <p:sldId id="317" r:id="rId7"/>
    <p:sldId id="316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27" r:id="rId18"/>
    <p:sldId id="328" r:id="rId19"/>
    <p:sldId id="329" r:id="rId20"/>
    <p:sldId id="330" r:id="rId21"/>
    <p:sldId id="332" r:id="rId22"/>
    <p:sldId id="333" r:id="rId23"/>
    <p:sldId id="334" r:id="rId24"/>
    <p:sldId id="335" r:id="rId25"/>
    <p:sldId id="336" r:id="rId26"/>
    <p:sldId id="337" r:id="rId27"/>
    <p:sldId id="338" r:id="rId28"/>
    <p:sldId id="339" r:id="rId2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0000"/>
    <a:srgbClr val="700000"/>
    <a:srgbClr val="960000"/>
    <a:srgbClr val="CB5431"/>
    <a:srgbClr val="41414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45" d="100"/>
          <a:sy n="145" d="100"/>
        </p:scale>
        <p:origin x="1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gyenlő szárú háromszög 5"/>
          <p:cNvSpPr/>
          <p:nvPr/>
        </p:nvSpPr>
        <p:spPr>
          <a:xfrm>
            <a:off x="-1607" y="-1115"/>
            <a:ext cx="12193578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sz="1800"/>
          </a:p>
        </p:txBody>
      </p:sp>
      <p:sp>
        <p:nvSpPr>
          <p:cNvPr id="62" name="Téglalap 61"/>
          <p:cNvSpPr/>
          <p:nvPr/>
        </p:nvSpPr>
        <p:spPr bwMode="hidden">
          <a:xfrm>
            <a:off x="1" y="1905001"/>
            <a:ext cx="12192000" cy="214825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>
              <a:lnSpc>
                <a:spcPct val="90000"/>
              </a:lnSpc>
            </a:pPr>
            <a:endParaRPr sz="3200">
              <a:solidFill>
                <a:schemeClr val="tx2"/>
              </a:solidFill>
            </a:endParaRPr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219201" y="1905002"/>
            <a:ext cx="9753600" cy="2147926"/>
          </a:xfrm>
        </p:spPr>
        <p:txBody>
          <a:bodyPr rtlCol="0" anchor="ctr">
            <a:normAutofit/>
          </a:bodyPr>
          <a:lstStyle>
            <a:lvl1pPr algn="ctr">
              <a:defRPr sz="4400" cap="all" normalizeH="0" baseline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219201" y="4140200"/>
            <a:ext cx="9753600" cy="10160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u-HU"/>
              <a:t>Kattintson ide az alcím mintájának szerkesztéséhez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882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FD5434-F838-4DD4-A17B-1CB1A1850DF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9326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gyenlő szárú háromszög 5"/>
          <p:cNvSpPr/>
          <p:nvPr/>
        </p:nvSpPr>
        <p:spPr>
          <a:xfrm>
            <a:off x="-1607" y="-1115"/>
            <a:ext cx="12193578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sz="180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219201" y="1524001"/>
            <a:ext cx="9753600" cy="1992597"/>
          </a:xfrm>
        </p:spPr>
        <p:txBody>
          <a:bodyPr rtlCol="0" anchor="b" anchorCtr="0">
            <a:noAutofit/>
          </a:bodyPr>
          <a:lstStyle>
            <a:lvl1pPr algn="ctr">
              <a:defRPr sz="4400" b="0" cap="all" baseline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219201" y="3632200"/>
            <a:ext cx="9753600" cy="1016000"/>
          </a:xfrm>
        </p:spPr>
        <p:txBody>
          <a:bodyPr rtlCol="0"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FD5434-F838-4DD4-A17B-1CB1A1850DF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1144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ét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914400" y="1803401"/>
            <a:ext cx="4978400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 marL="2669581">
              <a:defRPr sz="1400"/>
            </a:lvl7pPr>
            <a:lvl8pPr marL="2669581">
              <a:defRPr sz="1400"/>
            </a:lvl8pPr>
            <a:lvl9pPr marL="2669581">
              <a:defRPr sz="14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299200" y="1803401"/>
            <a:ext cx="4978400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 baseline="0"/>
            </a:lvl6pPr>
            <a:lvl7pPr marL="2669581">
              <a:defRPr sz="1400" baseline="0"/>
            </a:lvl7pPr>
            <a:lvl8pPr marL="2669581">
              <a:defRPr sz="1400" baseline="0"/>
            </a:lvl8pPr>
            <a:lvl9pPr marL="2669581">
              <a:defRPr sz="1400"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FD5434-F838-4DD4-A17B-1CB1A1850DF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832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14400" y="1803400"/>
            <a:ext cx="4978400" cy="914400"/>
          </a:xfrm>
        </p:spPr>
        <p:txBody>
          <a:bodyPr rtlCol="0" anchor="ctr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914400" y="2717800"/>
            <a:ext cx="4978400" cy="35560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/>
            </a:lvl6pPr>
            <a:lvl7pPr marL="2669581">
              <a:defRPr sz="1400"/>
            </a:lvl7pPr>
            <a:lvl8pPr marL="2669581">
              <a:defRPr sz="1400"/>
            </a:lvl8pPr>
            <a:lvl9pPr marL="2669581">
              <a:defRPr sz="14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299200" y="1803400"/>
            <a:ext cx="4978400" cy="914400"/>
          </a:xfrm>
        </p:spPr>
        <p:txBody>
          <a:bodyPr rtlCol="0" anchor="ctr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299200" y="2717800"/>
            <a:ext cx="4978400" cy="35560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/>
            </a:lvl6pPr>
            <a:lvl7pPr marL="2669581">
              <a:defRPr sz="1400"/>
            </a:lvl7pPr>
            <a:lvl8pPr marL="2669581">
              <a:defRPr sz="1400" baseline="0"/>
            </a:lvl8pPr>
            <a:lvl9pPr marL="2669581">
              <a:defRPr sz="1400"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FD5434-F838-4DD4-A17B-1CB1A1850DF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316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FD5434-F838-4DD4-A17B-1CB1A1850DF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7114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476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23200" y="482600"/>
            <a:ext cx="3962400" cy="1422400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20" name="Téglalap 19"/>
          <p:cNvSpPr/>
          <p:nvPr/>
        </p:nvSpPr>
        <p:spPr>
          <a:xfrm>
            <a:off x="0" y="-1115"/>
            <a:ext cx="7620000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sz="180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 bwMode="white">
          <a:xfrm>
            <a:off x="508000" y="482601"/>
            <a:ext cx="6604000" cy="5842001"/>
          </a:xfrm>
        </p:spPr>
        <p:txBody>
          <a:bodyPr rtlCol="0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7823200" y="2108200"/>
            <a:ext cx="3962400" cy="4267200"/>
          </a:xfrm>
        </p:spPr>
        <p:txBody>
          <a:bodyPr rtlCol="0"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14248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gyenlő szárú háromszög 5"/>
          <p:cNvSpPr/>
          <p:nvPr/>
        </p:nvSpPr>
        <p:spPr>
          <a:xfrm>
            <a:off x="-1607" y="-1115"/>
            <a:ext cx="12193578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sz="180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00801" y="1905000"/>
            <a:ext cx="5181600" cy="1727200"/>
          </a:xfrm>
        </p:spPr>
        <p:txBody>
          <a:bodyPr rtlCol="0" anchor="b" anchorCtr="0">
            <a:normAutofit/>
          </a:bodyPr>
          <a:lstStyle>
            <a:lvl1pPr algn="l">
              <a:defRPr sz="3200" b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9" name="Téglalap 8"/>
          <p:cNvSpPr/>
          <p:nvPr/>
        </p:nvSpPr>
        <p:spPr>
          <a:xfrm>
            <a:off x="0" y="-1115"/>
            <a:ext cx="6095181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sz="1800"/>
          </a:p>
        </p:txBody>
      </p:sp>
      <p:sp>
        <p:nvSpPr>
          <p:cNvPr id="3" name="Kép helyőrzője 2" descr="Üres helyőrző kép hozzáadásához. Kattintson a helyőrzőre, és jelölje ki a hozzáadni kívánt képet.&#10;"/>
          <p:cNvSpPr>
            <a:spLocks noGrp="1"/>
          </p:cNvSpPr>
          <p:nvPr>
            <p:ph type="pic" idx="1"/>
          </p:nvPr>
        </p:nvSpPr>
        <p:spPr>
          <a:xfrm>
            <a:off x="508002" y="482601"/>
            <a:ext cx="5079182" cy="5862706"/>
          </a:xfrm>
          <a:noFill/>
          <a:ln w="9525">
            <a:noFill/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rtl="0"/>
            <a:r>
              <a:rPr lang="hu-HU"/>
              <a:t>Kép beszúrásához kattintson az ikonra</a:t>
            </a:r>
            <a:endParaRPr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400801" y="3733800"/>
            <a:ext cx="5181600" cy="17272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83697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lternatív 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23200" y="482600"/>
            <a:ext cx="3962400" cy="1422400"/>
          </a:xfrm>
        </p:spPr>
        <p:txBody>
          <a:bodyPr rtlCol="0" anchor="b" anchorCtr="0">
            <a:normAutofit/>
          </a:bodyPr>
          <a:lstStyle>
            <a:lvl1pPr algn="l">
              <a:defRPr sz="3200" b="0"/>
            </a:lvl1pPr>
          </a:lstStyle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9" name="Téglalap 8" descr="&#10;"/>
          <p:cNvSpPr/>
          <p:nvPr/>
        </p:nvSpPr>
        <p:spPr>
          <a:xfrm>
            <a:off x="0" y="-1115"/>
            <a:ext cx="7620000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sz="1800"/>
          </a:p>
        </p:txBody>
      </p:sp>
      <p:sp>
        <p:nvSpPr>
          <p:cNvPr id="3" name="Kép helyőrzője 2" descr="Üres helyőrző kép hozzáadásához. Kattintson a helyőrzőre, és jelölje ki a hozzáadni kívánt képet.&#10;"/>
          <p:cNvSpPr>
            <a:spLocks noGrp="1"/>
          </p:cNvSpPr>
          <p:nvPr>
            <p:ph type="pic" idx="1"/>
          </p:nvPr>
        </p:nvSpPr>
        <p:spPr>
          <a:xfrm>
            <a:off x="508001" y="482601"/>
            <a:ext cx="6604001" cy="5842001"/>
          </a:xfrm>
          <a:noFill/>
          <a:ln w="9525">
            <a:noFill/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rtl="0"/>
            <a:r>
              <a:rPr lang="hu-HU"/>
              <a:t>Kép beszúrásához kattintson az ikonra</a:t>
            </a:r>
            <a:endParaRPr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7823200" y="2108200"/>
            <a:ext cx="3962400" cy="42672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hu-HU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21523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2669581">
              <a:defRPr baseline="0"/>
            </a:lvl6pPr>
            <a:lvl7pPr marL="2669581">
              <a:defRPr baseline="0"/>
            </a:lvl7pPr>
            <a:lvl8pPr marL="2669581">
              <a:defRPr baseline="0"/>
            </a:lvl8pPr>
            <a:lvl9pPr marL="2669581">
              <a:defRPr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FD5434-F838-4DD4-A17B-1CB1A1850DF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905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10042658" y="482600"/>
            <a:ext cx="1844462" cy="5791201"/>
          </a:xfrm>
        </p:spPr>
        <p:txBody>
          <a:bodyPr vert="eaVert" rtlCol="0"/>
          <a:lstStyle/>
          <a:p>
            <a:pPr rtl="0"/>
            <a:r>
              <a:rPr lang="hu-HU"/>
              <a:t>Mintacím szerkesztése</a:t>
            </a:r>
            <a:endParaRPr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914401" y="482600"/>
            <a:ext cx="9042400" cy="5791201"/>
          </a:xfrm>
        </p:spPr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hu-HU"/>
              <a:t>Mintaszöveg szerkesztése</a:t>
            </a:r>
          </a:p>
          <a:p>
            <a:pPr lvl="1" rtl="0"/>
            <a:r>
              <a:rPr lang="hu-HU"/>
              <a:t>Második szint</a:t>
            </a:r>
          </a:p>
          <a:p>
            <a:pPr lvl="2" rtl="0"/>
            <a:r>
              <a:rPr lang="hu-HU"/>
              <a:t>Harmadik szint</a:t>
            </a:r>
          </a:p>
          <a:p>
            <a:pPr lvl="3" rtl="0"/>
            <a:r>
              <a:rPr lang="hu-HU"/>
              <a:t>Negyedik szint</a:t>
            </a:r>
          </a:p>
          <a:p>
            <a:pPr lvl="4" rtl="0"/>
            <a:r>
              <a:rPr lang="hu-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5FD5434-F838-4DD4-A17B-1CB1A1850DF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693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914401" y="482600"/>
            <a:ext cx="10363200" cy="1219200"/>
          </a:xfrm>
          <a:prstGeom prst="rect">
            <a:avLst/>
          </a:prstGeom>
          <a:effectLst/>
        </p:spPr>
        <p:txBody>
          <a:bodyPr vert="horz" lIns="121899" tIns="60949" rIns="121899" bIns="60949" rtlCol="0" anchor="b" anchorCtr="0">
            <a:normAutofit/>
          </a:bodyPr>
          <a:lstStyle/>
          <a:p>
            <a:pPr rtl="0"/>
            <a:r>
              <a:rPr lang="hu"/>
              <a:t>Mintacím szerkesztése</a:t>
            </a:r>
            <a:endParaRPr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14401" y="1803401"/>
            <a:ext cx="10363200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hu"/>
              <a:t>Mintaszöveg szerkesztése</a:t>
            </a:r>
          </a:p>
          <a:p>
            <a:pPr lvl="1" rtl="0"/>
            <a:r>
              <a:rPr lang="hu"/>
              <a:t>Második szint</a:t>
            </a:r>
          </a:p>
          <a:p>
            <a:pPr lvl="2" rtl="0"/>
            <a:r>
              <a:rPr lang="hu"/>
              <a:t>Harmadik szint</a:t>
            </a:r>
          </a:p>
          <a:p>
            <a:pPr lvl="3" rtl="0"/>
            <a:r>
              <a:rPr lang="hu"/>
              <a:t>Negyedik szint</a:t>
            </a:r>
          </a:p>
          <a:p>
            <a:pPr lvl="4" rtl="0"/>
            <a:r>
              <a:rPr lang="hu"/>
              <a:t>Ötödik szint</a:t>
            </a:r>
            <a:endParaRPr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914401" y="6375400"/>
            <a:ext cx="7416800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737600" y="6375400"/>
            <a:ext cx="1422400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2016. 06. 24.</a:t>
            </a:r>
            <a:endParaRPr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10444480" y="6375400"/>
            <a:ext cx="833120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5FD5434-F838-4DD4-A17B-1CB1A1850DF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68018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xStyles>
    <p:titleStyle>
      <a:lvl1pPr algn="l" defTabSz="1218987" rtl="0" eaLnBrk="1" latinLnBrk="0" hangingPunct="1">
        <a:lnSpc>
          <a:spcPct val="8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1218987" rtl="0" eaLnBrk="1" latinLnBrk="0" hangingPunct="1">
        <a:lnSpc>
          <a:spcPct val="90000"/>
        </a:lnSpc>
        <a:spcBef>
          <a:spcPts val="1600"/>
        </a:spcBef>
        <a:buClr>
          <a:schemeClr val="tx2"/>
        </a:buClr>
        <a:buSzPct val="9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90000"/>
        <a:buFont typeface="Cambria" pitchFamily="18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DABC102F-EC63-AE94-B341-A563F949F055}"/>
              </a:ext>
            </a:extLst>
          </p:cNvPr>
          <p:cNvSpPr txBox="1"/>
          <p:nvPr/>
        </p:nvSpPr>
        <p:spPr>
          <a:xfrm>
            <a:off x="3719737" y="-27824"/>
            <a:ext cx="8462737" cy="7222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1218987">
              <a:lnSpc>
                <a:spcPct val="150000"/>
              </a:lnSpc>
            </a:pP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Jézus így válaszolt: Ha valaki szeret engem, az megtartja az én igémet; azt pedig az én Atyám is szeretni fogja, és elmegyünk hozzá, és nála maradunk. 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Aki nem szeret engem, nem tartja meg az én igéimet. Az az ige pedig, amelyet hallotok, nem az enyém, hanem az Atyáé, aki elküldött engem.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Elmondom ezeket nektek, amíg veletek vagyok. 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Pártfogó pedig, a Szentlélek, akit az én nevemben küld az Atya, ő megtanít majd titeket mindenre, és </a:t>
            </a:r>
            <a:r>
              <a:rPr lang="hu-HU" sz="2500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eszetekbe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juttat mindent, amit én mondtam nektek. 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Békességet hagyok nektek, az én békességemet adom nektek, de nem úgy adom nektek, ahogyan a világ adja.</a:t>
            </a:r>
          </a:p>
        </p:txBody>
      </p:sp>
    </p:spTree>
    <p:extLst>
      <p:ext uri="{BB962C8B-B14F-4D97-AF65-F5344CB8AC3E}">
        <p14:creationId xmlns:p14="http://schemas.microsoft.com/office/powerpoint/2010/main" val="227920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DABC102F-EC63-AE94-B341-A563F949F055}"/>
              </a:ext>
            </a:extLst>
          </p:cNvPr>
          <p:cNvSpPr txBox="1"/>
          <p:nvPr/>
        </p:nvSpPr>
        <p:spPr>
          <a:xfrm>
            <a:off x="3719737" y="-27824"/>
            <a:ext cx="8462737" cy="5794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1218987">
              <a:lnSpc>
                <a:spcPct val="150000"/>
              </a:lnSpc>
            </a:pP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 nyugtalankodjék a ti szívetek, ne is csüggedjen! 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Hallottátok, hogy én megmondtam nektek: elmegyek, és visszajövök hozzátok. Ha szeretnétek engem, örülnétek, hogy elmegyek az Atyához, mert az Atya nagyobb nálam. 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Most mondom ezt nektek, mielőtt megtörténik, hogy ha majd megtörténik, higgyetek. 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Már nem sokat beszélek veletek, mert eljön e világ fejedelme, bár felettem nincs hatalma. </a:t>
            </a:r>
            <a:r>
              <a:rPr lang="hu-HU" sz="2500" b="1" baseline="30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hu-HU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világnak azonban meg kell tudnia, hogy szeretem az Atyát, és úgy cselekszem, ahogyan az Atya parancsolta. Keljetek fel, menjünk el innen! </a:t>
            </a:r>
            <a:r>
              <a:rPr lang="hu-HU" sz="25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Jn</a:t>
            </a:r>
            <a:r>
              <a:rPr lang="hu-HU" sz="25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14,23-31</a:t>
            </a:r>
          </a:p>
        </p:txBody>
      </p:sp>
    </p:spTree>
    <p:extLst>
      <p:ext uri="{BB962C8B-B14F-4D97-AF65-F5344CB8AC3E}">
        <p14:creationId xmlns:p14="http://schemas.microsoft.com/office/powerpoint/2010/main" val="48789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5153028" y="2921168"/>
            <a:ext cx="563808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Pünkösd ünnepe</a:t>
            </a:r>
          </a:p>
        </p:txBody>
      </p:sp>
    </p:spTree>
    <p:extLst>
      <p:ext uri="{BB962C8B-B14F-4D97-AF65-F5344CB8AC3E}">
        <p14:creationId xmlns:p14="http://schemas.microsoft.com/office/powerpoint/2010/main" val="379940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816848" y="2341202"/>
            <a:ext cx="6869316" cy="21755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„Ez az én szeretett Fiam, </a:t>
            </a:r>
          </a:p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őt hallgassátok!” </a:t>
            </a:r>
            <a:r>
              <a:rPr lang="hu-HU" sz="48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Mk 9,7b</a:t>
            </a:r>
          </a:p>
        </p:txBody>
      </p:sp>
    </p:spTree>
    <p:extLst>
      <p:ext uri="{BB962C8B-B14F-4D97-AF65-F5344CB8AC3E}">
        <p14:creationId xmlns:p14="http://schemas.microsoft.com/office/powerpoint/2010/main" val="66609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7146" y="893606"/>
            <a:ext cx="438774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Születéstörténet</a:t>
            </a:r>
          </a:p>
          <a:p>
            <a:pPr algn="ctr"/>
            <a:r>
              <a:rPr lang="hu-HU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Incarnatio</a:t>
            </a:r>
            <a:endParaRPr lang="hu-HU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testetöltés</a:t>
            </a: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Egyenes összekötő 2">
            <a:extLst>
              <a:ext uri="{FF2B5EF4-FFF2-40B4-BE49-F238E27FC236}">
                <a16:creationId xmlns:a16="http://schemas.microsoft.com/office/drawing/2014/main" id="{4D548EDA-BC50-A099-CDE5-372F0DB7E674}"/>
              </a:ext>
            </a:extLst>
          </p:cNvPr>
          <p:cNvCxnSpPr>
            <a:stCxn id="5" idx="1"/>
          </p:cNvCxnSpPr>
          <p:nvPr/>
        </p:nvCxnSpPr>
        <p:spPr>
          <a:xfrm flipV="1">
            <a:off x="9528" y="3429000"/>
            <a:ext cx="12182472" cy="44624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6">
            <a:extLst>
              <a:ext uri="{FF2B5EF4-FFF2-40B4-BE49-F238E27FC236}">
                <a16:creationId xmlns:a16="http://schemas.microsoft.com/office/drawing/2014/main" id="{8803C780-D602-2D27-7F95-C52A960901A5}"/>
              </a:ext>
            </a:extLst>
          </p:cNvPr>
          <p:cNvCxnSpPr>
            <a:cxnSpLocks/>
          </p:cNvCxnSpPr>
          <p:nvPr/>
        </p:nvCxnSpPr>
        <p:spPr>
          <a:xfrm>
            <a:off x="2201017" y="3035193"/>
            <a:ext cx="0" cy="665501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179AB4BE-C29B-AB17-47EC-A2EBCC1832F7}"/>
              </a:ext>
            </a:extLst>
          </p:cNvPr>
          <p:cNvCxnSpPr>
            <a:cxnSpLocks/>
          </p:cNvCxnSpPr>
          <p:nvPr/>
        </p:nvCxnSpPr>
        <p:spPr>
          <a:xfrm>
            <a:off x="4459308" y="3191136"/>
            <a:ext cx="0" cy="653488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églalap 8">
            <a:extLst>
              <a:ext uri="{FF2B5EF4-FFF2-40B4-BE49-F238E27FC236}">
                <a16:creationId xmlns:a16="http://schemas.microsoft.com/office/drawing/2014/main" id="{06B89022-1370-E6D9-F158-CD02C4CD9B6D}"/>
              </a:ext>
            </a:extLst>
          </p:cNvPr>
          <p:cNvSpPr/>
          <p:nvPr/>
        </p:nvSpPr>
        <p:spPr>
          <a:xfrm>
            <a:off x="2119568" y="3844624"/>
            <a:ext cx="467948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Nagypéntek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Helyettes áldozat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Győzelem a 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bűn felett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4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2119884" y="713499"/>
            <a:ext cx="1007211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„Mert ő ezt egyszer s mindenkorra 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megcselekedte, amikor önmagát adta 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áldozatul.” </a:t>
            </a:r>
            <a:r>
              <a:rPr lang="hu-HU" sz="4800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Zsid</a:t>
            </a:r>
            <a:r>
              <a:rPr lang="hu-HU" sz="48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7,27b</a:t>
            </a:r>
          </a:p>
        </p:txBody>
      </p:sp>
    </p:spTree>
    <p:extLst>
      <p:ext uri="{BB962C8B-B14F-4D97-AF65-F5344CB8AC3E}">
        <p14:creationId xmlns:p14="http://schemas.microsoft.com/office/powerpoint/2010/main" val="375796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-538" y="893606"/>
            <a:ext cx="438774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Születéstörténet</a:t>
            </a:r>
          </a:p>
          <a:p>
            <a:pPr algn="ctr"/>
            <a:r>
              <a:rPr lang="hu-HU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Incarnatio</a:t>
            </a:r>
            <a:endParaRPr lang="hu-HU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„testet öltés”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Egyenes összekötő 2">
            <a:extLst>
              <a:ext uri="{FF2B5EF4-FFF2-40B4-BE49-F238E27FC236}">
                <a16:creationId xmlns:a16="http://schemas.microsoft.com/office/drawing/2014/main" id="{4D548EDA-BC50-A099-CDE5-372F0DB7E674}"/>
              </a:ext>
            </a:extLst>
          </p:cNvPr>
          <p:cNvCxnSpPr>
            <a:stCxn id="5" idx="1"/>
          </p:cNvCxnSpPr>
          <p:nvPr/>
        </p:nvCxnSpPr>
        <p:spPr>
          <a:xfrm flipV="1">
            <a:off x="9528" y="3429000"/>
            <a:ext cx="12182472" cy="44624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6">
            <a:extLst>
              <a:ext uri="{FF2B5EF4-FFF2-40B4-BE49-F238E27FC236}">
                <a16:creationId xmlns:a16="http://schemas.microsoft.com/office/drawing/2014/main" id="{8803C780-D602-2D27-7F95-C52A960901A5}"/>
              </a:ext>
            </a:extLst>
          </p:cNvPr>
          <p:cNvCxnSpPr>
            <a:cxnSpLocks/>
          </p:cNvCxnSpPr>
          <p:nvPr/>
        </p:nvCxnSpPr>
        <p:spPr>
          <a:xfrm>
            <a:off x="2193333" y="3058245"/>
            <a:ext cx="0" cy="642449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179AB4BE-C29B-AB17-47EC-A2EBCC1832F7}"/>
              </a:ext>
            </a:extLst>
          </p:cNvPr>
          <p:cNvCxnSpPr>
            <a:cxnSpLocks/>
          </p:cNvCxnSpPr>
          <p:nvPr/>
        </p:nvCxnSpPr>
        <p:spPr>
          <a:xfrm>
            <a:off x="4451624" y="3191136"/>
            <a:ext cx="0" cy="653488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églalap 8">
            <a:extLst>
              <a:ext uri="{FF2B5EF4-FFF2-40B4-BE49-F238E27FC236}">
                <a16:creationId xmlns:a16="http://schemas.microsoft.com/office/drawing/2014/main" id="{06B89022-1370-E6D9-F158-CD02C4CD9B6D}"/>
              </a:ext>
            </a:extLst>
          </p:cNvPr>
          <p:cNvSpPr/>
          <p:nvPr/>
        </p:nvSpPr>
        <p:spPr>
          <a:xfrm>
            <a:off x="2111884" y="3844624"/>
            <a:ext cx="467948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Nagypéntek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Helyettes áldozat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Győzelem a 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bűn felett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Egyenes összekötő 9">
            <a:extLst>
              <a:ext uri="{FF2B5EF4-FFF2-40B4-BE49-F238E27FC236}">
                <a16:creationId xmlns:a16="http://schemas.microsoft.com/office/drawing/2014/main" id="{AE9C7F9F-33C5-20C2-A6ED-54507FDC71EA}"/>
              </a:ext>
            </a:extLst>
          </p:cNvPr>
          <p:cNvCxnSpPr>
            <a:cxnSpLocks/>
          </p:cNvCxnSpPr>
          <p:nvPr/>
        </p:nvCxnSpPr>
        <p:spPr>
          <a:xfrm>
            <a:off x="6661424" y="3058245"/>
            <a:ext cx="0" cy="647040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>
            <a:extLst>
              <a:ext uri="{FF2B5EF4-FFF2-40B4-BE49-F238E27FC236}">
                <a16:creationId xmlns:a16="http://schemas.microsoft.com/office/drawing/2014/main" id="{274FC6BA-D1FD-0720-BEC4-DE39F5A74383}"/>
              </a:ext>
            </a:extLst>
          </p:cNvPr>
          <p:cNvSpPr/>
          <p:nvPr/>
        </p:nvSpPr>
        <p:spPr>
          <a:xfrm>
            <a:off x="4944451" y="877415"/>
            <a:ext cx="34339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Feltámadás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Győzelem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halál felett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18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3549115" y="951705"/>
            <a:ext cx="8491427" cy="43915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48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Mert a bűn zsoldja a halál, </a:t>
            </a:r>
          </a:p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Isten kegyelmi ajándéka pedig </a:t>
            </a:r>
          </a:p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 örök élet Krisztus Jézusban, </a:t>
            </a:r>
          </a:p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mi Urunkban.” </a:t>
            </a:r>
            <a:r>
              <a:rPr lang="hu-HU" sz="48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Róm 6,23</a:t>
            </a:r>
          </a:p>
        </p:txBody>
      </p:sp>
    </p:spTree>
    <p:extLst>
      <p:ext uri="{BB962C8B-B14F-4D97-AF65-F5344CB8AC3E}">
        <p14:creationId xmlns:p14="http://schemas.microsoft.com/office/powerpoint/2010/main" val="139798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-538" y="893606"/>
            <a:ext cx="438774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Születéstörténet</a:t>
            </a:r>
          </a:p>
          <a:p>
            <a:pPr algn="ctr"/>
            <a:r>
              <a:rPr lang="hu-HU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Incarnatio</a:t>
            </a:r>
            <a:endParaRPr lang="hu-HU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„testet öltés”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Egyenes összekötő 2">
            <a:extLst>
              <a:ext uri="{FF2B5EF4-FFF2-40B4-BE49-F238E27FC236}">
                <a16:creationId xmlns:a16="http://schemas.microsoft.com/office/drawing/2014/main" id="{4D548EDA-BC50-A099-CDE5-372F0DB7E674}"/>
              </a:ext>
            </a:extLst>
          </p:cNvPr>
          <p:cNvCxnSpPr>
            <a:stCxn id="5" idx="1"/>
          </p:cNvCxnSpPr>
          <p:nvPr/>
        </p:nvCxnSpPr>
        <p:spPr>
          <a:xfrm flipV="1">
            <a:off x="9528" y="3429000"/>
            <a:ext cx="12182472" cy="44624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6">
            <a:extLst>
              <a:ext uri="{FF2B5EF4-FFF2-40B4-BE49-F238E27FC236}">
                <a16:creationId xmlns:a16="http://schemas.microsoft.com/office/drawing/2014/main" id="{8803C780-D602-2D27-7F95-C52A960901A5}"/>
              </a:ext>
            </a:extLst>
          </p:cNvPr>
          <p:cNvCxnSpPr>
            <a:cxnSpLocks/>
          </p:cNvCxnSpPr>
          <p:nvPr/>
        </p:nvCxnSpPr>
        <p:spPr>
          <a:xfrm>
            <a:off x="2193333" y="3042877"/>
            <a:ext cx="0" cy="657817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179AB4BE-C29B-AB17-47EC-A2EBCC1832F7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4451624" y="3191136"/>
            <a:ext cx="3" cy="653488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églalap 8">
            <a:extLst>
              <a:ext uri="{FF2B5EF4-FFF2-40B4-BE49-F238E27FC236}">
                <a16:creationId xmlns:a16="http://schemas.microsoft.com/office/drawing/2014/main" id="{06B89022-1370-E6D9-F158-CD02C4CD9B6D}"/>
              </a:ext>
            </a:extLst>
          </p:cNvPr>
          <p:cNvSpPr/>
          <p:nvPr/>
        </p:nvSpPr>
        <p:spPr>
          <a:xfrm>
            <a:off x="2111884" y="3844624"/>
            <a:ext cx="467948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Nagypéntek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Helyettes áldozat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Győzelem a 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bűn felett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Egyenes összekötő 9">
            <a:extLst>
              <a:ext uri="{FF2B5EF4-FFF2-40B4-BE49-F238E27FC236}">
                <a16:creationId xmlns:a16="http://schemas.microsoft.com/office/drawing/2014/main" id="{AE9C7F9F-33C5-20C2-A6ED-54507FDC71EA}"/>
              </a:ext>
            </a:extLst>
          </p:cNvPr>
          <p:cNvCxnSpPr>
            <a:cxnSpLocks/>
          </p:cNvCxnSpPr>
          <p:nvPr/>
        </p:nvCxnSpPr>
        <p:spPr>
          <a:xfrm>
            <a:off x="6661424" y="3042877"/>
            <a:ext cx="0" cy="662408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>
            <a:extLst>
              <a:ext uri="{FF2B5EF4-FFF2-40B4-BE49-F238E27FC236}">
                <a16:creationId xmlns:a16="http://schemas.microsoft.com/office/drawing/2014/main" id="{274FC6BA-D1FD-0720-BEC4-DE39F5A74383}"/>
              </a:ext>
            </a:extLst>
          </p:cNvPr>
          <p:cNvSpPr/>
          <p:nvPr/>
        </p:nvSpPr>
        <p:spPr>
          <a:xfrm>
            <a:off x="4944451" y="877415"/>
            <a:ext cx="34339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Feltámadás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Győzelem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halál felett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Egyenes összekötő 1">
            <a:extLst>
              <a:ext uri="{FF2B5EF4-FFF2-40B4-BE49-F238E27FC236}">
                <a16:creationId xmlns:a16="http://schemas.microsoft.com/office/drawing/2014/main" id="{A71FA015-0CB8-1029-3621-9076D487B7F0}"/>
              </a:ext>
            </a:extLst>
          </p:cNvPr>
          <p:cNvCxnSpPr>
            <a:cxnSpLocks/>
          </p:cNvCxnSpPr>
          <p:nvPr/>
        </p:nvCxnSpPr>
        <p:spPr>
          <a:xfrm>
            <a:off x="8497908" y="3179618"/>
            <a:ext cx="0" cy="665006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églalap 3">
            <a:extLst>
              <a:ext uri="{FF2B5EF4-FFF2-40B4-BE49-F238E27FC236}">
                <a16:creationId xmlns:a16="http://schemas.microsoft.com/office/drawing/2014/main" id="{80C57EFA-56B0-54B1-9BDD-BBE5A4384204}"/>
              </a:ext>
            </a:extLst>
          </p:cNvPr>
          <p:cNvSpPr/>
          <p:nvPr/>
        </p:nvSpPr>
        <p:spPr>
          <a:xfrm>
            <a:off x="6619105" y="3844624"/>
            <a:ext cx="476412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Mennybemenetel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Jézus Krisztus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 Atyához megy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97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231335" y="559820"/>
            <a:ext cx="7864653" cy="43915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48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51</a:t>
            </a: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miközben áldotta őket, </a:t>
            </a:r>
          </a:p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eltávolodott tőlük, </a:t>
            </a:r>
          </a:p>
          <a:p>
            <a:pPr algn="ctr">
              <a:lnSpc>
                <a:spcPct val="150000"/>
              </a:lnSpc>
            </a:pPr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felvitetett a mennybe.” </a:t>
            </a:r>
          </a:p>
          <a:p>
            <a:pPr algn="ctr">
              <a:lnSpc>
                <a:spcPct val="150000"/>
              </a:lnSpc>
            </a:pPr>
            <a:r>
              <a:rPr lang="hu-HU" sz="4800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Lk</a:t>
            </a:r>
            <a:r>
              <a:rPr lang="hu-HU" sz="48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24,51</a:t>
            </a:r>
          </a:p>
        </p:txBody>
      </p:sp>
    </p:spTree>
    <p:extLst>
      <p:ext uri="{BB962C8B-B14F-4D97-AF65-F5344CB8AC3E}">
        <p14:creationId xmlns:p14="http://schemas.microsoft.com/office/powerpoint/2010/main" val="181862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-538" y="893606"/>
            <a:ext cx="438774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Születéstörténet</a:t>
            </a:r>
          </a:p>
          <a:p>
            <a:pPr algn="ctr"/>
            <a:r>
              <a:rPr lang="hu-HU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Incarnatio</a:t>
            </a:r>
            <a:endParaRPr lang="hu-HU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„testet öltés”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Egyenes összekötő 2">
            <a:extLst>
              <a:ext uri="{FF2B5EF4-FFF2-40B4-BE49-F238E27FC236}">
                <a16:creationId xmlns:a16="http://schemas.microsoft.com/office/drawing/2014/main" id="{4D548EDA-BC50-A099-CDE5-372F0DB7E674}"/>
              </a:ext>
            </a:extLst>
          </p:cNvPr>
          <p:cNvCxnSpPr>
            <a:stCxn id="5" idx="1"/>
          </p:cNvCxnSpPr>
          <p:nvPr/>
        </p:nvCxnSpPr>
        <p:spPr>
          <a:xfrm flipV="1">
            <a:off x="9528" y="3429000"/>
            <a:ext cx="12182472" cy="44624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6">
            <a:extLst>
              <a:ext uri="{FF2B5EF4-FFF2-40B4-BE49-F238E27FC236}">
                <a16:creationId xmlns:a16="http://schemas.microsoft.com/office/drawing/2014/main" id="{8803C780-D602-2D27-7F95-C52A960901A5}"/>
              </a:ext>
            </a:extLst>
          </p:cNvPr>
          <p:cNvCxnSpPr>
            <a:cxnSpLocks/>
          </p:cNvCxnSpPr>
          <p:nvPr/>
        </p:nvCxnSpPr>
        <p:spPr>
          <a:xfrm>
            <a:off x="2193333" y="3042877"/>
            <a:ext cx="0" cy="657817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7">
            <a:extLst>
              <a:ext uri="{FF2B5EF4-FFF2-40B4-BE49-F238E27FC236}">
                <a16:creationId xmlns:a16="http://schemas.microsoft.com/office/drawing/2014/main" id="{179AB4BE-C29B-AB17-47EC-A2EBCC1832F7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4451624" y="3191136"/>
            <a:ext cx="3" cy="653488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églalap 8">
            <a:extLst>
              <a:ext uri="{FF2B5EF4-FFF2-40B4-BE49-F238E27FC236}">
                <a16:creationId xmlns:a16="http://schemas.microsoft.com/office/drawing/2014/main" id="{06B89022-1370-E6D9-F158-CD02C4CD9B6D}"/>
              </a:ext>
            </a:extLst>
          </p:cNvPr>
          <p:cNvSpPr/>
          <p:nvPr/>
        </p:nvSpPr>
        <p:spPr>
          <a:xfrm>
            <a:off x="2111884" y="3844624"/>
            <a:ext cx="467948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Nagypéntek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Helyettes áldozat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Győzelem a 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bűn felett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Egyenes összekötő 9">
            <a:extLst>
              <a:ext uri="{FF2B5EF4-FFF2-40B4-BE49-F238E27FC236}">
                <a16:creationId xmlns:a16="http://schemas.microsoft.com/office/drawing/2014/main" id="{AE9C7F9F-33C5-20C2-A6ED-54507FDC71EA}"/>
              </a:ext>
            </a:extLst>
          </p:cNvPr>
          <p:cNvCxnSpPr>
            <a:cxnSpLocks/>
          </p:cNvCxnSpPr>
          <p:nvPr/>
        </p:nvCxnSpPr>
        <p:spPr>
          <a:xfrm>
            <a:off x="6661424" y="3042877"/>
            <a:ext cx="0" cy="662408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églalap 10">
            <a:extLst>
              <a:ext uri="{FF2B5EF4-FFF2-40B4-BE49-F238E27FC236}">
                <a16:creationId xmlns:a16="http://schemas.microsoft.com/office/drawing/2014/main" id="{274FC6BA-D1FD-0720-BEC4-DE39F5A74383}"/>
              </a:ext>
            </a:extLst>
          </p:cNvPr>
          <p:cNvSpPr/>
          <p:nvPr/>
        </p:nvSpPr>
        <p:spPr>
          <a:xfrm>
            <a:off x="4944451" y="877415"/>
            <a:ext cx="34339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Feltámadás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Győzelem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halál felett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Egyenes összekötő 1">
            <a:extLst>
              <a:ext uri="{FF2B5EF4-FFF2-40B4-BE49-F238E27FC236}">
                <a16:creationId xmlns:a16="http://schemas.microsoft.com/office/drawing/2014/main" id="{A71FA015-0CB8-1029-3621-9076D487B7F0}"/>
              </a:ext>
            </a:extLst>
          </p:cNvPr>
          <p:cNvCxnSpPr>
            <a:cxnSpLocks/>
          </p:cNvCxnSpPr>
          <p:nvPr/>
        </p:nvCxnSpPr>
        <p:spPr>
          <a:xfrm>
            <a:off x="8497908" y="3179618"/>
            <a:ext cx="0" cy="665006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églalap 3">
            <a:extLst>
              <a:ext uri="{FF2B5EF4-FFF2-40B4-BE49-F238E27FC236}">
                <a16:creationId xmlns:a16="http://schemas.microsoft.com/office/drawing/2014/main" id="{80C57EFA-56B0-54B1-9BDD-BBE5A4384204}"/>
              </a:ext>
            </a:extLst>
          </p:cNvPr>
          <p:cNvSpPr/>
          <p:nvPr/>
        </p:nvSpPr>
        <p:spPr>
          <a:xfrm>
            <a:off x="6619105" y="3844624"/>
            <a:ext cx="476412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Mennybemenetel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Jézus Krisztus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 Atyához megy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Egyenes összekötő 11">
            <a:extLst>
              <a:ext uri="{FF2B5EF4-FFF2-40B4-BE49-F238E27FC236}">
                <a16:creationId xmlns:a16="http://schemas.microsoft.com/office/drawing/2014/main" id="{452515FE-D775-423B-05C2-031F93BE4099}"/>
              </a:ext>
            </a:extLst>
          </p:cNvPr>
          <p:cNvCxnSpPr>
            <a:cxnSpLocks/>
          </p:cNvCxnSpPr>
          <p:nvPr/>
        </p:nvCxnSpPr>
        <p:spPr>
          <a:xfrm>
            <a:off x="10480389" y="3042877"/>
            <a:ext cx="0" cy="626935"/>
          </a:xfrm>
          <a:prstGeom prst="line">
            <a:avLst/>
          </a:prstGeom>
          <a:ln w="571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églalap 12">
            <a:extLst>
              <a:ext uri="{FF2B5EF4-FFF2-40B4-BE49-F238E27FC236}">
                <a16:creationId xmlns:a16="http://schemas.microsoft.com/office/drawing/2014/main" id="{5EEBBF47-85B5-7F79-AA17-24F76E45397D}"/>
              </a:ext>
            </a:extLst>
          </p:cNvPr>
          <p:cNvSpPr/>
          <p:nvPr/>
        </p:nvSpPr>
        <p:spPr>
          <a:xfrm>
            <a:off x="8857064" y="871294"/>
            <a:ext cx="30392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Pünkösd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Pártfogó</a:t>
            </a:r>
          </a:p>
          <a:p>
            <a:pPr algn="ctr"/>
            <a:r>
              <a:rPr lang="hu-H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elküldése</a:t>
            </a:r>
            <a:endParaRPr lang="hu-HU" sz="480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83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060213" y="153259"/>
            <a:ext cx="7853432" cy="66407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„…</a:t>
            </a:r>
            <a:r>
              <a:rPr lang="hu-HU" sz="36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én pedig kérni fogom az Atyát, </a:t>
            </a:r>
          </a:p>
          <a:p>
            <a:pPr algn="ctr">
              <a:lnSpc>
                <a:spcPct val="150000"/>
              </a:lnSpc>
            </a:pP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másik Pártfogót ad nektek, </a:t>
            </a:r>
          </a:p>
          <a:p>
            <a:pPr algn="ctr">
              <a:lnSpc>
                <a:spcPct val="150000"/>
              </a:lnSpc>
            </a:pP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hogy veletek legyen mindörökké: </a:t>
            </a:r>
          </a:p>
          <a:p>
            <a:pPr algn="ctr">
              <a:lnSpc>
                <a:spcPct val="150000"/>
              </a:lnSpc>
            </a:pPr>
            <a:r>
              <a:rPr lang="hu-HU" sz="36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 igazság Lelkét, akit a világ nem </a:t>
            </a:r>
          </a:p>
          <a:p>
            <a:pPr algn="ctr">
              <a:lnSpc>
                <a:spcPct val="150000"/>
              </a:lnSpc>
            </a:pP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fogadhat be, mert nem látja őt, </a:t>
            </a:r>
          </a:p>
          <a:p>
            <a:pPr algn="ctr">
              <a:lnSpc>
                <a:spcPct val="150000"/>
              </a:lnSpc>
            </a:pP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nem is ismeri; ti azonban ismeritek őt, </a:t>
            </a:r>
          </a:p>
          <a:p>
            <a:pPr algn="ctr">
              <a:lnSpc>
                <a:spcPct val="150000"/>
              </a:lnSpc>
            </a:pP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mert nálatok lakik, sőt bennetek lesz.” </a:t>
            </a:r>
          </a:p>
          <a:p>
            <a:pPr algn="ctr">
              <a:lnSpc>
                <a:spcPct val="150000"/>
              </a:lnSpc>
            </a:pPr>
            <a:r>
              <a:rPr lang="hu-HU" sz="3600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Jn</a:t>
            </a:r>
            <a:r>
              <a:rPr lang="hu-HU" sz="36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14,16-17</a:t>
            </a:r>
          </a:p>
        </p:txBody>
      </p:sp>
    </p:spTree>
    <p:extLst>
      <p:ext uri="{BB962C8B-B14F-4D97-AF65-F5344CB8AC3E}">
        <p14:creationId xmlns:p14="http://schemas.microsoft.com/office/powerpoint/2010/main" val="386212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6226418" y="153259"/>
            <a:ext cx="3521029" cy="9863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Teremtő Isten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C9B573E0-0938-9B20-1BC7-BDEAD5AB1A19}"/>
              </a:ext>
            </a:extLst>
          </p:cNvPr>
          <p:cNvSpPr/>
          <p:nvPr/>
        </p:nvSpPr>
        <p:spPr>
          <a:xfrm>
            <a:off x="5563833" y="1190183"/>
            <a:ext cx="6442789" cy="30249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Jahve (</a:t>
            </a:r>
            <a:r>
              <a:rPr lang="he-I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יהוה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): „Isten” neve</a:t>
            </a:r>
          </a:p>
          <a:p>
            <a:pPr>
              <a:lnSpc>
                <a:spcPct val="150000"/>
              </a:lnSpc>
            </a:pPr>
            <a:r>
              <a:rPr lang="hu-H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Adonaj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he-IL" sz="4400" dirty="0"/>
              <a:t>אֲדֹנָי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hu-H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Elohim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he-IL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אֱלֹהִים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21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6528552" y="153259"/>
            <a:ext cx="2916761" cy="8237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Teremtő Isten</a:t>
            </a:r>
            <a:endParaRPr lang="hu-HU" sz="36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948E959-B778-8367-1C1F-CAAF19087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9" y="1742113"/>
            <a:ext cx="12184581" cy="402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églalap 2">
            <a:extLst>
              <a:ext uri="{FF2B5EF4-FFF2-40B4-BE49-F238E27FC236}">
                <a16:creationId xmlns:a16="http://schemas.microsoft.com/office/drawing/2014/main" id="{1D407FD8-4A43-592A-F20F-4435F81E3792}"/>
              </a:ext>
            </a:extLst>
          </p:cNvPr>
          <p:cNvSpPr/>
          <p:nvPr/>
        </p:nvSpPr>
        <p:spPr>
          <a:xfrm>
            <a:off x="937452" y="1997849"/>
            <a:ext cx="4134010" cy="530198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JHVH (Jahve)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D85EF32E-ADB5-21FE-44EC-383F5DE98E0F}"/>
              </a:ext>
            </a:extLst>
          </p:cNvPr>
          <p:cNvSpPr/>
          <p:nvPr/>
        </p:nvSpPr>
        <p:spPr>
          <a:xfrm>
            <a:off x="8905853" y="2609186"/>
            <a:ext cx="3276619" cy="530198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Jeremiás:  726</a:t>
            </a:r>
          </a:p>
          <a:p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Zsoltárok: 695</a:t>
            </a:r>
          </a:p>
          <a:p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V. Mózes:  550</a:t>
            </a:r>
          </a:p>
          <a:p>
            <a:r>
              <a:rPr lang="hu-H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Biblia:       5410</a:t>
            </a:r>
          </a:p>
        </p:txBody>
      </p:sp>
    </p:spTree>
    <p:extLst>
      <p:ext uri="{BB962C8B-B14F-4D97-AF65-F5344CB8AC3E}">
        <p14:creationId xmlns:p14="http://schemas.microsoft.com/office/powerpoint/2010/main" val="143145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6226418" y="153259"/>
            <a:ext cx="3521029" cy="9863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Teremtő Isten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C9B573E0-0938-9B20-1BC7-BDEAD5AB1A19}"/>
              </a:ext>
            </a:extLst>
          </p:cNvPr>
          <p:cNvSpPr/>
          <p:nvPr/>
        </p:nvSpPr>
        <p:spPr>
          <a:xfrm>
            <a:off x="5563833" y="1190183"/>
            <a:ext cx="6442789" cy="30249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Jahve (</a:t>
            </a:r>
            <a:r>
              <a:rPr lang="he-I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יהוה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): „Isten” neve</a:t>
            </a:r>
          </a:p>
          <a:p>
            <a:pPr>
              <a:lnSpc>
                <a:spcPct val="150000"/>
              </a:lnSpc>
            </a:pPr>
            <a:r>
              <a:rPr lang="hu-H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Adonaj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he-IL" sz="4400" dirty="0"/>
              <a:t>אֲדֹנָי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): Úr </a:t>
            </a:r>
          </a:p>
          <a:p>
            <a:pPr>
              <a:lnSpc>
                <a:spcPct val="150000"/>
              </a:lnSpc>
            </a:pPr>
            <a:r>
              <a:rPr lang="hu-H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Elohim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he-IL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אֱלֹהִים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): Isten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7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095487" y="153259"/>
            <a:ext cx="7782901" cy="9863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Megváltó Isten (Jézus Krisztus)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1D6EA55C-40FE-6925-716E-E8ABFEF83C3F}"/>
              </a:ext>
            </a:extLst>
          </p:cNvPr>
          <p:cNvSpPr/>
          <p:nvPr/>
        </p:nvSpPr>
        <p:spPr>
          <a:xfrm>
            <a:off x="10080739" y="2980444"/>
            <a:ext cx="1879041" cy="9863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ISTEN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67011E95-15A8-6787-CB15-B83DC2EEF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91083" y="2251421"/>
            <a:ext cx="1209833" cy="4143679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F2E3523C-A756-15CD-AA4C-0FFB623583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137" y="1369679"/>
            <a:ext cx="2685342" cy="552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31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095487" y="153259"/>
            <a:ext cx="7782901" cy="9863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Megváltó Isten (Jézus Krisztus)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79C5261D-9731-1C65-3AF3-88D7087C34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310" y="2996773"/>
            <a:ext cx="1306397" cy="2209610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C54D2888-7DBB-F317-D76B-0CB9DC5C5A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308" y="1437365"/>
            <a:ext cx="5167513" cy="516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9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260601" y="153259"/>
            <a:ext cx="7452681" cy="9863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Megszentelő Isten (Szentlélek)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BF85BBFE-278D-4461-5C00-F03B78A9C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658" y="3028841"/>
            <a:ext cx="4070565" cy="4070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5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3737484" y="176310"/>
            <a:ext cx="8554841" cy="60646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44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Pártfogó pedig, a Szentlélek,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akit az én nevemben küld az Atya,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ő megtanít majd titeket mindenre,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</a:t>
            </a:r>
            <a:r>
              <a:rPr lang="hu-H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eszetekbe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juttat mindent,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amit én mondtam nektek.” </a:t>
            </a:r>
          </a:p>
          <a:p>
            <a:pPr algn="ctr">
              <a:lnSpc>
                <a:spcPct val="150000"/>
              </a:lnSpc>
            </a:pPr>
            <a:r>
              <a:rPr lang="hu-HU" sz="4400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Jn</a:t>
            </a:r>
            <a:r>
              <a:rPr lang="hu-HU" sz="44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14,26</a:t>
            </a:r>
          </a:p>
        </p:txBody>
      </p:sp>
    </p:spTree>
    <p:extLst>
      <p:ext uri="{BB962C8B-B14F-4D97-AF65-F5344CB8AC3E}">
        <p14:creationId xmlns:p14="http://schemas.microsoft.com/office/powerpoint/2010/main" val="127833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260601" y="153259"/>
            <a:ext cx="7452681" cy="9863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Megszentelő Isten (Szentlélek)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BF85BBFE-278D-4461-5C00-F03B78A9C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658" y="3041168"/>
            <a:ext cx="4070565" cy="4070565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37C9A1BC-EC20-4551-9D64-8CFD41E45608}"/>
              </a:ext>
            </a:extLst>
          </p:cNvPr>
          <p:cNvSpPr/>
          <p:nvPr/>
        </p:nvSpPr>
        <p:spPr>
          <a:xfrm>
            <a:off x="4103064" y="1248254"/>
            <a:ext cx="7767767" cy="20020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Parakletosz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hu-H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πα</a:t>
            </a:r>
            <a:r>
              <a:rPr lang="hu-HU" sz="4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ράκλητος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Szentlélek, Pártfogó, Vigasztaló</a:t>
            </a:r>
            <a:endParaRPr lang="hu-HU" sz="4400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12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3737484" y="176310"/>
            <a:ext cx="8554841" cy="60646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44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Pártfogó pedig, a Szentlélek,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akit az én nevemben küld az Atya,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ő megtanít majd titeket mindenre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</a:t>
            </a:r>
            <a:r>
              <a:rPr lang="hu-HU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eszetekbe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juttat mindent,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amit én mondtam nektek.” </a:t>
            </a:r>
          </a:p>
          <a:p>
            <a:pPr algn="ctr">
              <a:lnSpc>
                <a:spcPct val="150000"/>
              </a:lnSpc>
            </a:pPr>
            <a:r>
              <a:rPr lang="hu-HU" sz="4400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Jn</a:t>
            </a:r>
            <a:r>
              <a:rPr lang="hu-HU" sz="44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14,26</a:t>
            </a:r>
          </a:p>
        </p:txBody>
      </p:sp>
    </p:spTree>
    <p:extLst>
      <p:ext uri="{BB962C8B-B14F-4D97-AF65-F5344CB8AC3E}">
        <p14:creationId xmlns:p14="http://schemas.microsoft.com/office/powerpoint/2010/main" val="304773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5153028" y="-222336"/>
            <a:ext cx="6646371" cy="70803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44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szél fúj, amerre akar;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hallod a zúgását,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nem tudod, honnan jön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hová megy: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így van mindenki,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aki a Lélektől született.” </a:t>
            </a:r>
          </a:p>
          <a:p>
            <a:pPr algn="ctr">
              <a:lnSpc>
                <a:spcPct val="150000"/>
              </a:lnSpc>
            </a:pPr>
            <a:r>
              <a:rPr lang="hu-HU" sz="44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ApCsel 3,8</a:t>
            </a:r>
          </a:p>
        </p:txBody>
      </p:sp>
    </p:spTree>
    <p:extLst>
      <p:ext uri="{BB962C8B-B14F-4D97-AF65-F5344CB8AC3E}">
        <p14:creationId xmlns:p14="http://schemas.microsoft.com/office/powerpoint/2010/main" val="16416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2681865" y="-93689"/>
            <a:ext cx="9652321" cy="60646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„Ha valaki szeret engem,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 megtartja az én igémet;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azt pedig az én Atyám is szeretni fogja,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elmegyünk hozzá,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és nála maradunk.” </a:t>
            </a:r>
          </a:p>
          <a:p>
            <a:pPr algn="ctr">
              <a:lnSpc>
                <a:spcPct val="150000"/>
              </a:lnSpc>
            </a:pPr>
            <a:r>
              <a:rPr lang="hu-HU" sz="4400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Jn</a:t>
            </a:r>
            <a:r>
              <a:rPr lang="hu-HU" sz="44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14,23</a:t>
            </a:r>
          </a:p>
        </p:txBody>
      </p:sp>
    </p:spTree>
    <p:extLst>
      <p:ext uri="{BB962C8B-B14F-4D97-AF65-F5344CB8AC3E}">
        <p14:creationId xmlns:p14="http://schemas.microsoft.com/office/powerpoint/2010/main" val="322364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6" name="Téglalap 5">
            <a:extLst>
              <a:ext uri="{FF2B5EF4-FFF2-40B4-BE49-F238E27FC236}">
                <a16:creationId xmlns:a16="http://schemas.microsoft.com/office/drawing/2014/main" id="{5B33DAF8-DD3B-14AC-6241-49454C894C7D}"/>
              </a:ext>
            </a:extLst>
          </p:cNvPr>
          <p:cNvSpPr/>
          <p:nvPr/>
        </p:nvSpPr>
        <p:spPr>
          <a:xfrm>
            <a:off x="4794974" y="1712058"/>
            <a:ext cx="7287572" cy="48643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καὶ π</a:t>
            </a:r>
            <a:r>
              <a:rPr lang="hu-H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ρὸς</a:t>
            </a: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α</a:t>
            </a:r>
            <a:r>
              <a:rPr lang="hu-H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ὐτὸν</a:t>
            </a: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u-H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ἐλευσόμεθ</a:t>
            </a: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 </a:t>
            </a:r>
          </a:p>
          <a:p>
            <a:pPr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hu-HU" dirty="0"/>
              <a:t> 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„és elmegyünk hozzá”</a:t>
            </a:r>
          </a:p>
          <a:p>
            <a:pPr>
              <a:lnSpc>
                <a:spcPct val="150000"/>
              </a:lnSpc>
            </a:pPr>
            <a:endParaRPr lang="hu-HU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hu-H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μονὴν</a:t>
            </a: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παρ’ α</a:t>
            </a:r>
            <a:r>
              <a:rPr lang="hu-H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ὐτῷ</a:t>
            </a: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π</a:t>
            </a:r>
            <a:r>
              <a:rPr lang="hu-H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οιησόμεθ</a:t>
            </a: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 </a:t>
            </a:r>
          </a:p>
          <a:p>
            <a:pPr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„lakóhelyet készítünk nála”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8F7C1D93-7C0C-D194-4678-6690AAEF8526}"/>
              </a:ext>
            </a:extLst>
          </p:cNvPr>
          <p:cNvSpPr txBox="1"/>
          <p:nvPr/>
        </p:nvSpPr>
        <p:spPr>
          <a:xfrm>
            <a:off x="2512679" y="362513"/>
            <a:ext cx="9669793" cy="904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„…elmegyünk hozzá, és nála maradunk.”</a:t>
            </a:r>
            <a:endParaRPr lang="hu-HU" sz="4000" dirty="0"/>
          </a:p>
        </p:txBody>
      </p:sp>
    </p:spTree>
    <p:extLst>
      <p:ext uri="{BB962C8B-B14F-4D97-AF65-F5344CB8AC3E}">
        <p14:creationId xmlns:p14="http://schemas.microsoft.com/office/powerpoint/2010/main" val="224860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8BA05BCD-4095-820F-1520-E45482B08FB5}"/>
              </a:ext>
            </a:extLst>
          </p:cNvPr>
          <p:cNvSpPr txBox="1"/>
          <p:nvPr/>
        </p:nvSpPr>
        <p:spPr>
          <a:xfrm>
            <a:off x="4347241" y="719024"/>
            <a:ext cx="8088803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hu-HU" sz="3200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Ady Endre Kocsi-út az éjszakában (részlet)</a:t>
            </a:r>
          </a:p>
          <a:p>
            <a:pPr algn="just">
              <a:buNone/>
            </a:pPr>
            <a:endParaRPr lang="hu-HU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Minden Egész eltörött,</a:t>
            </a:r>
          </a:p>
          <a:p>
            <a:pPr algn="just">
              <a:buNone/>
            </a:pP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Minden láng csak részekben lobban,</a:t>
            </a:r>
          </a:p>
          <a:p>
            <a:pPr algn="just">
              <a:buNone/>
            </a:pP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Minden szerelem darabokban,</a:t>
            </a:r>
          </a:p>
          <a:p>
            <a:pPr algn="just">
              <a:buNone/>
            </a:pP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Minden Egész eltörött.</a:t>
            </a:r>
          </a:p>
          <a:p>
            <a:pPr algn="just">
              <a:buNone/>
            </a:pP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buNone/>
            </a:pP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Fut velem egy rossz szekér,</a:t>
            </a:r>
            <a:b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Utána mintha jajszó szállna,</a:t>
            </a:r>
            <a:b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Félig mély csönd és félig lárma,</a:t>
            </a:r>
            <a:b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u-HU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Fut velem egy rossz szekér.</a:t>
            </a:r>
          </a:p>
        </p:txBody>
      </p:sp>
    </p:spTree>
    <p:extLst>
      <p:ext uri="{BB962C8B-B14F-4D97-AF65-F5344CB8AC3E}">
        <p14:creationId xmlns:p14="http://schemas.microsoft.com/office/powerpoint/2010/main" val="83278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0BCB7A-7CDD-3E81-2B27-6D2EA876A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>
            <a:extLst>
              <a:ext uri="{FF2B5EF4-FFF2-40B4-BE49-F238E27FC236}">
                <a16:creationId xmlns:a16="http://schemas.microsoft.com/office/drawing/2014/main" id="{BB9EEFF2-56C3-12C6-325D-F5D688F72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" y="44624"/>
            <a:ext cx="5143500" cy="6858000"/>
          </a:xfrm>
          <a:prstGeom prst="rect">
            <a:avLst/>
          </a:prstGeom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8BA05BCD-4095-820F-1520-E45482B08FB5}"/>
              </a:ext>
            </a:extLst>
          </p:cNvPr>
          <p:cNvSpPr txBox="1"/>
          <p:nvPr/>
        </p:nvSpPr>
        <p:spPr>
          <a:xfrm>
            <a:off x="3513449" y="188825"/>
            <a:ext cx="8939808" cy="6064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4400" b="1" baseline="300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Békességet hagyok nektek, </a:t>
            </a:r>
          </a:p>
          <a:p>
            <a:pPr algn="ctr">
              <a:lnSpc>
                <a:spcPct val="150000"/>
              </a:lnSpc>
              <a:buNone/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az én békességemet adom nektek, </a:t>
            </a:r>
          </a:p>
          <a:p>
            <a:pPr algn="ctr">
              <a:lnSpc>
                <a:spcPct val="150000"/>
              </a:lnSpc>
              <a:buNone/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nem úgy adom nektek, </a:t>
            </a:r>
          </a:p>
          <a:p>
            <a:pPr algn="ctr">
              <a:lnSpc>
                <a:spcPct val="150000"/>
              </a:lnSpc>
              <a:buNone/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ahogyan a világ adja. </a:t>
            </a:r>
          </a:p>
          <a:p>
            <a:pPr algn="ctr">
              <a:lnSpc>
                <a:spcPct val="150000"/>
              </a:lnSpc>
              <a:buNone/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 nyugtalankodjék a ti szívetek, </a:t>
            </a:r>
          </a:p>
          <a:p>
            <a:pPr algn="ctr">
              <a:lnSpc>
                <a:spcPct val="150000"/>
              </a:lnSpc>
              <a:buNone/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 is csüggedjen!” </a:t>
            </a:r>
            <a:r>
              <a:rPr lang="hu-HU" sz="4400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Jn</a:t>
            </a:r>
            <a:r>
              <a:rPr lang="hu-HU" sz="440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14,27</a:t>
            </a:r>
          </a:p>
        </p:txBody>
      </p:sp>
    </p:spTree>
    <p:extLst>
      <p:ext uri="{BB962C8B-B14F-4D97-AF65-F5344CB8AC3E}">
        <p14:creationId xmlns:p14="http://schemas.microsoft.com/office/powerpoint/2010/main" val="401656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>
            <a:extLst>
              <a:ext uri="{FF2B5EF4-FFF2-40B4-BE49-F238E27FC236}">
                <a16:creationId xmlns:a16="http://schemas.microsoft.com/office/drawing/2014/main" id="{9F9EDF1A-3F7F-CB58-0ABC-045DC59E5498}"/>
              </a:ext>
            </a:extLst>
          </p:cNvPr>
          <p:cNvSpPr txBox="1"/>
          <p:nvPr/>
        </p:nvSpPr>
        <p:spPr>
          <a:xfrm>
            <a:off x="0" y="403162"/>
            <a:ext cx="3622556" cy="3016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Történet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Szentlélek munkájáról!</a:t>
            </a:r>
            <a:endParaRPr lang="hu-HU" sz="4400" dirty="0"/>
          </a:p>
        </p:txBody>
      </p:sp>
      <p:pic>
        <p:nvPicPr>
          <p:cNvPr id="11" name="Kép 10">
            <a:extLst>
              <a:ext uri="{FF2B5EF4-FFF2-40B4-BE49-F238E27FC236}">
                <a16:creationId xmlns:a16="http://schemas.microsoft.com/office/drawing/2014/main" id="{757B8F5E-C39C-03F6-5D6E-B9816A8B64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556" y="0"/>
            <a:ext cx="8569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0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>
            <a:extLst>
              <a:ext uri="{FF2B5EF4-FFF2-40B4-BE49-F238E27FC236}">
                <a16:creationId xmlns:a16="http://schemas.microsoft.com/office/drawing/2014/main" id="{9F9EDF1A-3F7F-CB58-0ABC-045DC59E5498}"/>
              </a:ext>
            </a:extLst>
          </p:cNvPr>
          <p:cNvSpPr txBox="1"/>
          <p:nvPr/>
        </p:nvSpPr>
        <p:spPr>
          <a:xfrm>
            <a:off x="-1" y="403162"/>
            <a:ext cx="5663133" cy="3016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Gyere Jézushoz, </a:t>
            </a:r>
          </a:p>
          <a:p>
            <a:pPr algn="ctr">
              <a:lnSpc>
                <a:spcPct val="150000"/>
              </a:lnSpc>
            </a:pP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hu-HU" sz="44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ert </a:t>
            </a:r>
            <a:r>
              <a:rPr lang="hu-HU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keresztfa tele van kendőkkel </a:t>
            </a:r>
            <a:endParaRPr lang="hu-HU" sz="44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8150DC60-2A64-7B66-E232-73D0BBF18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556" y="0"/>
            <a:ext cx="8569444" cy="6858000"/>
          </a:xfrm>
          <a:prstGeom prst="rect">
            <a:avLst/>
          </a:prstGeom>
        </p:spPr>
      </p:pic>
      <p:pic>
        <p:nvPicPr>
          <p:cNvPr id="3" name="Kép 2">
            <a:extLst>
              <a:ext uri="{FF2B5EF4-FFF2-40B4-BE49-F238E27FC236}">
                <a16:creationId xmlns:a16="http://schemas.microsoft.com/office/drawing/2014/main" id="{0651A407-34F8-41A0-B51B-3380DF5862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21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Piros sugárvonalas (16x9)">
  <a:themeElements>
    <a:clrScheme name="RedRadial_16x9">
      <a:dk1>
        <a:sysClr val="windowText" lastClr="000000"/>
      </a:dk1>
      <a:lt1>
        <a:sysClr val="window" lastClr="FFFFFF"/>
      </a:lt1>
      <a:dk2>
        <a:srgbClr val="960000"/>
      </a:dk2>
      <a:lt2>
        <a:srgbClr val="BCB49E"/>
      </a:lt2>
      <a:accent1>
        <a:srgbClr val="DDA859"/>
      </a:accent1>
      <a:accent2>
        <a:srgbClr val="968A68"/>
      </a:accent2>
      <a:accent3>
        <a:srgbClr val="D3432B"/>
      </a:accent3>
      <a:accent4>
        <a:srgbClr val="BD9B47"/>
      </a:accent4>
      <a:accent5>
        <a:srgbClr val="618F91"/>
      </a:accent5>
      <a:accent6>
        <a:srgbClr val="DD7323"/>
      </a:accent6>
      <a:hlink>
        <a:srgbClr val="DDA859"/>
      </a:hlink>
      <a:folHlink>
        <a:srgbClr val="968A68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xtreme Shadow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</a:schemeClr>
            </a:gs>
            <a:gs pos="65000">
              <a:schemeClr val="phClr">
                <a:tint val="100000"/>
                <a:shade val="40000"/>
                <a:satMod val="100000"/>
              </a:schemeClr>
            </a:gs>
            <a:gs pos="100000">
              <a:schemeClr val="phClr">
                <a:shade val="5000"/>
                <a:satMod val="100000"/>
              </a:schemeClr>
            </a:gs>
          </a:gsLst>
          <a:path path="circle">
            <a:fillToRect l="25000" t="25000" r="25000" b="25000"/>
          </a:path>
        </a:gradFill>
        <a:gradFill flip="none" rotWithShape="1">
          <a:gsLst>
            <a:gs pos="17000">
              <a:schemeClr val="phClr"/>
            </a:gs>
            <a:gs pos="71000">
              <a:schemeClr val="phClr">
                <a:tint val="100000"/>
                <a:shade val="40000"/>
                <a:satMod val="100000"/>
              </a:schemeClr>
            </a:gs>
            <a:gs pos="100000">
              <a:schemeClr val="phClr">
                <a:shade val="5000"/>
                <a:satMod val="1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32482_TF02804895" id="{0FB0DE58-904B-4FC1-85E5-3491A43C57A7}" vid="{284FB99B-611E-4FD7-8556-732EDAE8FB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785</Words>
  <Application>Microsoft Office PowerPoint</Application>
  <PresentationFormat>Szélesvásznú</PresentationFormat>
  <Paragraphs>140</Paragraphs>
  <Slides>28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28</vt:i4>
      </vt:variant>
    </vt:vector>
  </HeadingPairs>
  <TitlesOfParts>
    <vt:vector size="32" baseType="lpstr">
      <vt:lpstr>Arial</vt:lpstr>
      <vt:lpstr>Cambria</vt:lpstr>
      <vt:lpstr>Times New Roman</vt:lpstr>
      <vt:lpstr>Piros sugárvonalas (16x9)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Krisztián Zsarnai</dc:creator>
  <cp:lastModifiedBy>Krisztián Zsarnai</cp:lastModifiedBy>
  <cp:revision>12</cp:revision>
  <dcterms:created xsi:type="dcterms:W3CDTF">2026-05-24T01:22:00Z</dcterms:created>
  <dcterms:modified xsi:type="dcterms:W3CDTF">2026-05-26T06:44:12Z</dcterms:modified>
</cp:coreProperties>
</file>