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3"/>
  </p:notesMasterIdLst>
  <p:handoutMasterIdLst>
    <p:handoutMasterId r:id="rId34"/>
  </p:handoutMasterIdLst>
  <p:sldIdLst>
    <p:sldId id="256" r:id="rId5"/>
    <p:sldId id="271" r:id="rId6"/>
    <p:sldId id="276" r:id="rId7"/>
    <p:sldId id="294" r:id="rId8"/>
    <p:sldId id="278" r:id="rId9"/>
    <p:sldId id="279" r:id="rId10"/>
    <p:sldId id="290" r:id="rId11"/>
    <p:sldId id="291" r:id="rId12"/>
    <p:sldId id="292" r:id="rId13"/>
    <p:sldId id="293" r:id="rId14"/>
    <p:sldId id="280" r:id="rId15"/>
    <p:sldId id="296" r:id="rId16"/>
    <p:sldId id="295" r:id="rId17"/>
    <p:sldId id="282" r:id="rId18"/>
    <p:sldId id="284" r:id="rId19"/>
    <p:sldId id="283" r:id="rId20"/>
    <p:sldId id="297" r:id="rId21"/>
    <p:sldId id="285" r:id="rId22"/>
    <p:sldId id="286" r:id="rId23"/>
    <p:sldId id="287" r:id="rId24"/>
    <p:sldId id="299" r:id="rId25"/>
    <p:sldId id="298" r:id="rId26"/>
    <p:sldId id="288" r:id="rId27"/>
    <p:sldId id="300" r:id="rId28"/>
    <p:sldId id="301" r:id="rId29"/>
    <p:sldId id="289" r:id="rId30"/>
    <p:sldId id="302" r:id="rId31"/>
    <p:sldId id="303" r:id="rId32"/>
  </p:sldIdLst>
  <p:sldSz cx="12188825" cy="6858000"/>
  <p:notesSz cx="6858000" cy="9144000"/>
  <p:defaultTextStyle>
    <a:defPPr rtl="0">
      <a:defRPr lang="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6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3" autoAdjust="0"/>
    <p:restoredTop sz="94660"/>
  </p:normalViewPr>
  <p:slideViewPr>
    <p:cSldViewPr>
      <p:cViewPr varScale="1">
        <p:scale>
          <a:sx n="159" d="100"/>
          <a:sy n="159" d="100"/>
        </p:scale>
        <p:origin x="114" y="144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3" d="100"/>
          <a:sy n="63" d="100"/>
        </p:scale>
        <p:origin x="2838" y="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r>
              <a:rPr lang="en-US"/>
              <a:t>2016.06.30.</a:t>
            </a:r>
            <a:endParaRPr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4A4844B-5D5D-4D8E-9E71-6B297DF4019B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589861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r>
              <a:rPr lang="en-US"/>
              <a:t>2016.06.30.</a:t>
            </a:r>
            <a:endParaRPr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t>Mintaszöveg szerkesztése</a:t>
            </a:r>
          </a:p>
          <a:p>
            <a:pPr lvl="1" rtl="0"/>
            <a:r>
              <a:t>Második szint</a:t>
            </a:r>
          </a:p>
          <a:p>
            <a:pPr lvl="2" rtl="0"/>
            <a:r>
              <a:t>Harmadik szint</a:t>
            </a:r>
          </a:p>
          <a:p>
            <a:pPr lvl="3" rtl="0"/>
            <a:r>
              <a:t>Negyedik szint</a:t>
            </a:r>
          </a:p>
          <a:p>
            <a:pPr lvl="4" rtl="0"/>
            <a:r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8DE0FDE7-FE71-46E3-9512-437B13AD5F4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669794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674812" y="1524000"/>
            <a:ext cx="8839201" cy="3200400"/>
          </a:xfrm>
        </p:spPr>
        <p:txBody>
          <a:bodyPr rtlCol="0">
            <a:noAutofit/>
          </a:bodyPr>
          <a:lstStyle>
            <a:lvl1pPr>
              <a:defRPr sz="5400"/>
            </a:lvl1pPr>
          </a:lstStyle>
          <a:p>
            <a:pPr rtl="0"/>
            <a:r>
              <a:rPr lang="hu-HU"/>
              <a:t>Mintacím szerkesztése</a:t>
            </a:r>
            <a:endParaRPr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674813" y="4876800"/>
            <a:ext cx="7162799" cy="990600"/>
          </a:xfrm>
        </p:spPr>
        <p:txBody>
          <a:bodyPr lIns="91440" rtlCol="0">
            <a:normAutofit/>
          </a:bodyPr>
          <a:lstStyle>
            <a:lvl1pPr marL="0" indent="0" algn="l">
              <a:spcBef>
                <a:spcPts val="0"/>
              </a:spcBef>
              <a:buNone/>
              <a:defRPr sz="2000" cap="all" spc="250" baseline="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hu-HU"/>
              <a:t>Kattintson ide az alcím mintájának szerkesztéséhez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988707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u-HU"/>
              <a:t>Mintacím szerkesztése</a:t>
            </a:r>
            <a:endParaRPr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 rtl="0"/>
            <a:r>
              <a:rPr lang="hu-HU"/>
              <a:t>Mintaszöveg szerkesztése</a:t>
            </a:r>
          </a:p>
          <a:p>
            <a:pPr lvl="1" rtl="0"/>
            <a:r>
              <a:rPr lang="hu-HU"/>
              <a:t>Második szint</a:t>
            </a:r>
          </a:p>
          <a:p>
            <a:pPr lvl="2" rtl="0"/>
            <a:r>
              <a:rPr lang="hu-HU"/>
              <a:t>Harmadik szint</a:t>
            </a:r>
          </a:p>
          <a:p>
            <a:pPr lvl="3" rtl="0"/>
            <a:r>
              <a:rPr lang="hu-HU"/>
              <a:t>Negyedik szint</a:t>
            </a:r>
          </a:p>
          <a:p>
            <a:pPr lvl="4" rtl="0"/>
            <a:r>
              <a:rPr lang="hu-HU"/>
              <a:t>Ötödik szint</a:t>
            </a:r>
            <a:endParaRPr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endParaRPr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r>
              <a:rPr lang="en-US"/>
              <a:t>2016.06.30.</a:t>
            </a: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086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293813" y="3429000"/>
            <a:ext cx="9601201" cy="2286000"/>
          </a:xfrm>
        </p:spPr>
        <p:txBody>
          <a:bodyPr rtlCol="0" anchor="b">
            <a:normAutofit/>
          </a:bodyPr>
          <a:lstStyle>
            <a:lvl1pPr algn="l">
              <a:defRPr sz="4800" b="0" cap="none" baseline="0"/>
            </a:lvl1pPr>
          </a:lstStyle>
          <a:p>
            <a:pPr rtl="0"/>
            <a:r>
              <a:rPr lang="hu-HU"/>
              <a:t>Mintacím szerkesztése</a:t>
            </a:r>
            <a:endParaRPr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1293813" y="685800"/>
            <a:ext cx="7543800" cy="1066800"/>
          </a:xfrm>
        </p:spPr>
        <p:txBody>
          <a:bodyPr lIns="91440" rtlCol="0" anchor="t"/>
          <a:lstStyle>
            <a:lvl1pPr marL="0" indent="0">
              <a:spcBef>
                <a:spcPts val="0"/>
              </a:spcBef>
              <a:buNone/>
              <a:defRPr sz="2000" cap="all" spc="250" baseline="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hu-HU"/>
              <a:t>Mintaszöveg szerkesztése</a:t>
            </a: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endParaRPr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r>
              <a:rPr lang="en-US"/>
              <a:t>2016.06.30.</a:t>
            </a: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7889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ét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u-HU"/>
              <a:t>Mintacím szerkesztése</a:t>
            </a:r>
            <a:endParaRPr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1293813" y="1828800"/>
            <a:ext cx="4648199" cy="43434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hu-HU"/>
              <a:t>Mintaszöveg szerkesztése</a:t>
            </a:r>
          </a:p>
          <a:p>
            <a:pPr lvl="1" rtl="0"/>
            <a:r>
              <a:rPr lang="hu-HU"/>
              <a:t>Második szint</a:t>
            </a:r>
          </a:p>
          <a:p>
            <a:pPr lvl="2" rtl="0"/>
            <a:r>
              <a:rPr lang="hu-HU"/>
              <a:t>Harmadik szint</a:t>
            </a:r>
          </a:p>
          <a:p>
            <a:pPr lvl="3" rtl="0"/>
            <a:r>
              <a:rPr lang="hu-HU"/>
              <a:t>Negyedik szint</a:t>
            </a:r>
          </a:p>
          <a:p>
            <a:pPr lvl="4" rtl="0"/>
            <a:r>
              <a:rPr lang="hu-HU"/>
              <a:t>Ötödik szint</a:t>
            </a:r>
            <a:endParaRPr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246812" y="1828801"/>
            <a:ext cx="4648202" cy="43434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hu-HU"/>
              <a:t>Mintaszöveg szerkesztése</a:t>
            </a:r>
          </a:p>
          <a:p>
            <a:pPr lvl="1" rtl="0"/>
            <a:r>
              <a:rPr lang="hu-HU"/>
              <a:t>Második szint</a:t>
            </a:r>
          </a:p>
          <a:p>
            <a:pPr lvl="2" rtl="0"/>
            <a:r>
              <a:rPr lang="hu-HU"/>
              <a:t>Harmadik szint</a:t>
            </a:r>
          </a:p>
          <a:p>
            <a:pPr lvl="3" rtl="0"/>
            <a:r>
              <a:rPr lang="hu-HU"/>
              <a:t>Negyedik szint</a:t>
            </a:r>
          </a:p>
          <a:p>
            <a:pPr lvl="4" rtl="0"/>
            <a:r>
              <a:rPr lang="hu-HU"/>
              <a:t>Ötödik szint</a:t>
            </a:r>
            <a:endParaRPr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endParaRPr lang="en-US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r>
              <a:rPr lang="en-US"/>
              <a:t>2016.06.30.</a:t>
            </a:r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878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hu-HU"/>
              <a:t>Mintacím szerkesztése</a:t>
            </a:r>
            <a:endParaRPr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1293813" y="1676400"/>
            <a:ext cx="4646376" cy="76200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1293813" y="2438400"/>
            <a:ext cx="4648199" cy="37338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hu-HU"/>
              <a:t>Mintaszöveg szerkesztése</a:t>
            </a:r>
          </a:p>
          <a:p>
            <a:pPr lvl="1" rtl="0"/>
            <a:r>
              <a:rPr lang="hu-HU"/>
              <a:t>Második szint</a:t>
            </a:r>
          </a:p>
          <a:p>
            <a:pPr lvl="2" rtl="0"/>
            <a:r>
              <a:rPr lang="hu-HU"/>
              <a:t>Harmadik szint</a:t>
            </a:r>
          </a:p>
          <a:p>
            <a:pPr lvl="3" rtl="0"/>
            <a:r>
              <a:rPr lang="hu-HU"/>
              <a:t>Negyedik szint</a:t>
            </a:r>
          </a:p>
          <a:p>
            <a:pPr lvl="4" rtl="0"/>
            <a:r>
              <a:rPr lang="hu-HU"/>
              <a:t>Ötödik szint</a:t>
            </a:r>
            <a:endParaRPr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6246812" y="1676400"/>
            <a:ext cx="4648201" cy="76200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6246812" y="2438400"/>
            <a:ext cx="4648201" cy="37338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hu-HU"/>
              <a:t>Mintaszöveg szerkesztése</a:t>
            </a:r>
          </a:p>
          <a:p>
            <a:pPr lvl="1" rtl="0"/>
            <a:r>
              <a:rPr lang="hu-HU"/>
              <a:t>Második szint</a:t>
            </a:r>
          </a:p>
          <a:p>
            <a:pPr lvl="2" rtl="0"/>
            <a:r>
              <a:rPr lang="hu-HU"/>
              <a:t>Harmadik szint</a:t>
            </a:r>
          </a:p>
          <a:p>
            <a:pPr lvl="3" rtl="0"/>
            <a:r>
              <a:rPr lang="hu-HU"/>
              <a:t>Negyedik szint</a:t>
            </a:r>
          </a:p>
          <a:p>
            <a:pPr lvl="4" rtl="0"/>
            <a:r>
              <a:rPr lang="hu-HU"/>
              <a:t>Ötödik szint</a:t>
            </a:r>
            <a:endParaRPr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endParaRPr lang="en-US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r>
              <a:rPr lang="en-US"/>
              <a:t>2016.06.30.</a:t>
            </a:r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5692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u-HU"/>
              <a:t>Mintacím szerkesztése</a:t>
            </a:r>
            <a:endParaRPr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endParaRPr lang="en-US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r>
              <a:rPr lang="en-US"/>
              <a:t>2016.06.30.</a:t>
            </a:r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1311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endParaRPr lang="en-US"/>
          </a:p>
        </p:txBody>
      </p:sp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r>
              <a:rPr lang="en-US"/>
              <a:t>2016.06.30.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6631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églalap 9"/>
          <p:cNvSpPr/>
          <p:nvPr/>
        </p:nvSpPr>
        <p:spPr>
          <a:xfrm>
            <a:off x="608012" y="0"/>
            <a:ext cx="4883563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0"/>
            <a:endParaRPr/>
          </a:p>
        </p:txBody>
      </p:sp>
      <p:sp>
        <p:nvSpPr>
          <p:cNvPr id="11" name="Téglalap 10"/>
          <p:cNvSpPr/>
          <p:nvPr/>
        </p:nvSpPr>
        <p:spPr>
          <a:xfrm>
            <a:off x="699452" y="0"/>
            <a:ext cx="4700684" cy="6858000"/>
          </a:xfrm>
          <a:prstGeom prst="rect">
            <a:avLst/>
          </a:prstGeom>
          <a:solidFill>
            <a:schemeClr val="accent2">
              <a:lumMod val="75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0"/>
            <a:endParaRPr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293813" y="685800"/>
            <a:ext cx="3581400" cy="3886200"/>
          </a:xfrm>
        </p:spPr>
        <p:txBody>
          <a:bodyPr rtlCol="0" anchor="b">
            <a:noAutofit/>
          </a:bodyPr>
          <a:lstStyle>
            <a:lvl1pPr algn="l">
              <a:defRPr sz="4000" b="0"/>
            </a:lvl1pPr>
          </a:lstStyle>
          <a:p>
            <a:pPr rtl="0"/>
            <a:r>
              <a:rPr lang="hu-HU"/>
              <a:t>Mintacím szerkesztése</a:t>
            </a:r>
            <a:endParaRPr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293813" y="4724400"/>
            <a:ext cx="3581400" cy="1401764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hu-HU"/>
              <a:t>Mintaszöveg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6094413" y="685800"/>
            <a:ext cx="5484970" cy="54864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hu-HU"/>
              <a:t>Mintaszöveg szerkesztése</a:t>
            </a:r>
          </a:p>
          <a:p>
            <a:pPr lvl="1" rtl="0"/>
            <a:r>
              <a:rPr lang="hu-HU"/>
              <a:t>Második szint</a:t>
            </a:r>
          </a:p>
          <a:p>
            <a:pPr lvl="2" rtl="0"/>
            <a:r>
              <a:rPr lang="hu-HU"/>
              <a:t>Harmadik szint</a:t>
            </a:r>
          </a:p>
          <a:p>
            <a:pPr lvl="3" rtl="0"/>
            <a:r>
              <a:rPr lang="hu-HU"/>
              <a:t>Negyedik szint</a:t>
            </a:r>
          </a:p>
          <a:p>
            <a:pPr lvl="4" rtl="0"/>
            <a:r>
              <a:rPr lang="hu-HU"/>
              <a:t>Ötödik szint</a:t>
            </a:r>
            <a:endParaRPr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endParaRPr lang="en-US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r>
              <a:rPr lang="en-US"/>
              <a:t>2016.06.30.</a:t>
            </a:r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575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églalap 11"/>
          <p:cNvSpPr/>
          <p:nvPr/>
        </p:nvSpPr>
        <p:spPr>
          <a:xfrm>
            <a:off x="608012" y="0"/>
            <a:ext cx="4883563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0"/>
            <a:endParaRPr/>
          </a:p>
        </p:txBody>
      </p:sp>
      <p:sp>
        <p:nvSpPr>
          <p:cNvPr id="13" name="Téglalap 12"/>
          <p:cNvSpPr/>
          <p:nvPr/>
        </p:nvSpPr>
        <p:spPr>
          <a:xfrm>
            <a:off x="699452" y="0"/>
            <a:ext cx="4700684" cy="6858000"/>
          </a:xfrm>
          <a:prstGeom prst="rect">
            <a:avLst/>
          </a:prstGeom>
          <a:solidFill>
            <a:schemeClr val="accent2">
              <a:lumMod val="75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0"/>
            <a:endParaRPr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293813" y="685800"/>
            <a:ext cx="3581400" cy="3886200"/>
          </a:xfrm>
        </p:spPr>
        <p:txBody>
          <a:bodyPr rtlCol="0" anchor="b">
            <a:noAutofit/>
          </a:bodyPr>
          <a:lstStyle>
            <a:lvl1pPr algn="l">
              <a:defRPr sz="4000" b="0"/>
            </a:lvl1pPr>
          </a:lstStyle>
          <a:p>
            <a:pPr rtl="0"/>
            <a:r>
              <a:rPr lang="hu-HU"/>
              <a:t>Mintacím szerkesztése</a:t>
            </a:r>
            <a:endParaRPr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293813" y="4724400"/>
            <a:ext cx="3581400" cy="1401764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hu-HU"/>
              <a:t>Mintaszöveg szerkesztése</a:t>
            </a:r>
          </a:p>
        </p:txBody>
      </p:sp>
      <p:sp>
        <p:nvSpPr>
          <p:cNvPr id="3" name="Kép helyőrzője 2" descr="Üres helyőrző kép hozzáadásához. Kattintson a helyőrzőre, és jelölje ki a hozzáadni kívánt képet.&#10;"/>
          <p:cNvSpPr>
            <a:spLocks noGrp="1"/>
          </p:cNvSpPr>
          <p:nvPr>
            <p:ph type="pic" idx="1"/>
          </p:nvPr>
        </p:nvSpPr>
        <p:spPr>
          <a:xfrm>
            <a:off x="6094413" y="685800"/>
            <a:ext cx="5486400" cy="5486400"/>
          </a:xfrm>
          <a:solidFill>
            <a:schemeClr val="tx2">
              <a:lumMod val="10000"/>
            </a:schemeClr>
          </a:solidFill>
          <a:ln w="50800">
            <a:solidFill>
              <a:schemeClr val="tx1"/>
            </a:solidFill>
            <a:miter lim="800000"/>
          </a:ln>
          <a:effectLst>
            <a:outerShdw blurRad="190500" algn="ctr" rotWithShape="0">
              <a:prstClr val="black">
                <a:alpha val="50000"/>
              </a:prst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hu-HU"/>
              <a:t>Kép beszúrásához kattintson az ikonra</a:t>
            </a:r>
            <a:endParaRPr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endParaRPr lang="en-US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r>
              <a:rPr lang="en-US"/>
              <a:t>2016.06.30.</a:t>
            </a:r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1934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lternatív 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églalap 9"/>
          <p:cNvSpPr/>
          <p:nvPr/>
        </p:nvSpPr>
        <p:spPr>
          <a:xfrm>
            <a:off x="5393372" y="0"/>
            <a:ext cx="6795452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0"/>
            <a:endParaRPr/>
          </a:p>
        </p:txBody>
      </p:sp>
      <p:sp>
        <p:nvSpPr>
          <p:cNvPr id="11" name="Téglalap 10"/>
          <p:cNvSpPr/>
          <p:nvPr/>
        </p:nvSpPr>
        <p:spPr>
          <a:xfrm>
            <a:off x="5484812" y="0"/>
            <a:ext cx="6704012" cy="6858000"/>
          </a:xfrm>
          <a:prstGeom prst="rect">
            <a:avLst/>
          </a:prstGeom>
          <a:solidFill>
            <a:schemeClr val="accent2">
              <a:lumMod val="75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0"/>
            <a:endParaRPr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08013" y="685800"/>
            <a:ext cx="4267200" cy="3886200"/>
          </a:xfrm>
        </p:spPr>
        <p:txBody>
          <a:bodyPr rtlCol="0" anchor="b">
            <a:noAutofit/>
          </a:bodyPr>
          <a:lstStyle>
            <a:lvl1pPr algn="l">
              <a:defRPr sz="4000" b="0"/>
            </a:lvl1pPr>
          </a:lstStyle>
          <a:p>
            <a:pPr rtl="0"/>
            <a:r>
              <a:rPr lang="hu-HU"/>
              <a:t>Mintacím szerkesztése</a:t>
            </a:r>
            <a:endParaRPr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608013" y="4724400"/>
            <a:ext cx="4267200" cy="1447800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hu-HU"/>
              <a:t>Mintaszöveg szerkesztése</a:t>
            </a:r>
          </a:p>
        </p:txBody>
      </p:sp>
      <p:sp>
        <p:nvSpPr>
          <p:cNvPr id="3" name="Kép helyőrzője 2" descr="Üres helyőrző kép hozzáadásához. Kattintson a helyőrzőre, és jelölje ki a hozzáadni kívánt képet.&#10;"/>
          <p:cNvSpPr>
            <a:spLocks noGrp="1"/>
          </p:cNvSpPr>
          <p:nvPr>
            <p:ph type="pic" idx="1"/>
          </p:nvPr>
        </p:nvSpPr>
        <p:spPr>
          <a:xfrm>
            <a:off x="6094413" y="685800"/>
            <a:ext cx="5486400" cy="5486400"/>
          </a:xfrm>
          <a:solidFill>
            <a:schemeClr val="tx2">
              <a:lumMod val="10000"/>
            </a:schemeClr>
          </a:solidFill>
          <a:ln w="50800">
            <a:solidFill>
              <a:schemeClr val="tx1"/>
            </a:solidFill>
            <a:miter lim="800000"/>
          </a:ln>
          <a:effectLst>
            <a:outerShdw blurRad="190500" algn="ctr" rotWithShape="0">
              <a:prstClr val="black">
                <a:alpha val="50000"/>
              </a:prst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hu-HU"/>
              <a:t>Kép beszúrásához kattintson az ikonra</a:t>
            </a:r>
            <a:endParaRPr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endParaRPr lang="en-US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r>
              <a:rPr lang="en-US"/>
              <a:t>2016.06.30.</a:t>
            </a:r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53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u-HU"/>
              <a:t>Mintacím szerkesztése</a:t>
            </a:r>
            <a:endParaRPr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 rtl="0"/>
            <a:r>
              <a:rPr lang="hu-HU"/>
              <a:t>Mintaszöveg szerkesztése</a:t>
            </a:r>
          </a:p>
          <a:p>
            <a:pPr lvl="1" rtl="0"/>
            <a:r>
              <a:rPr lang="hu-HU"/>
              <a:t>Második szint</a:t>
            </a:r>
          </a:p>
          <a:p>
            <a:pPr lvl="2" rtl="0"/>
            <a:r>
              <a:rPr lang="hu-HU"/>
              <a:t>Harmadik szint</a:t>
            </a:r>
          </a:p>
          <a:p>
            <a:pPr lvl="3" rtl="0"/>
            <a:r>
              <a:rPr lang="hu-HU"/>
              <a:t>Negyedik szint</a:t>
            </a:r>
          </a:p>
          <a:p>
            <a:pPr lvl="4" rtl="0"/>
            <a:r>
              <a:rPr lang="hu-HU"/>
              <a:t>Ötödik szint</a:t>
            </a:r>
            <a:endParaRPr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endParaRPr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r>
              <a:rPr lang="en-US"/>
              <a:t>2016.06.30.</a:t>
            </a: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899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9675812" y="685801"/>
            <a:ext cx="1219201" cy="5486400"/>
          </a:xfrm>
        </p:spPr>
        <p:txBody>
          <a:bodyPr vert="eaVert" rtlCol="0"/>
          <a:lstStyle/>
          <a:p>
            <a:pPr rtl="0"/>
            <a:r>
              <a:rPr lang="hu-HU"/>
              <a:t>Mintacím szerkesztése</a:t>
            </a:r>
            <a:endParaRPr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1293813" y="685800"/>
            <a:ext cx="8153399" cy="5486400"/>
          </a:xfrm>
        </p:spPr>
        <p:txBody>
          <a:bodyPr vert="eaVert"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 rtl="0"/>
            <a:r>
              <a:rPr lang="hu-HU"/>
              <a:t>Mintaszöveg szerkesztése</a:t>
            </a:r>
          </a:p>
          <a:p>
            <a:pPr lvl="1" rtl="0"/>
            <a:r>
              <a:rPr lang="hu-HU"/>
              <a:t>Második szint</a:t>
            </a:r>
          </a:p>
          <a:p>
            <a:pPr lvl="2" rtl="0"/>
            <a:r>
              <a:rPr lang="hu-HU"/>
              <a:t>Harmadik szint</a:t>
            </a:r>
          </a:p>
          <a:p>
            <a:pPr lvl="3" rtl="0"/>
            <a:r>
              <a:rPr lang="hu-HU"/>
              <a:t>Negyedik szint</a:t>
            </a:r>
          </a:p>
          <a:p>
            <a:pPr lvl="4" rtl="0"/>
            <a:r>
              <a:rPr lang="hu-HU"/>
              <a:t>Ötödik szint</a:t>
            </a:r>
            <a:endParaRPr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endParaRPr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r>
              <a:rPr lang="en-US"/>
              <a:t>2016.06.30.</a:t>
            </a: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7202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1293812" y="381000"/>
            <a:ext cx="96012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hu"/>
              <a:t>Mintacím szerkesztése</a:t>
            </a:r>
            <a:endParaRPr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1293814" y="1828800"/>
            <a:ext cx="960120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hu"/>
              <a:t>Mintaszöveg szerkesztése</a:t>
            </a:r>
          </a:p>
          <a:p>
            <a:pPr lvl="1" rtl="0"/>
            <a:r>
              <a:rPr lang="hu"/>
              <a:t>Második szint</a:t>
            </a:r>
          </a:p>
          <a:p>
            <a:pPr lvl="2" rtl="0"/>
            <a:r>
              <a:rPr lang="hu"/>
              <a:t>Harmadik szint</a:t>
            </a:r>
          </a:p>
          <a:p>
            <a:pPr lvl="3" rtl="0"/>
            <a:r>
              <a:rPr lang="hu"/>
              <a:t>Negyedik szint</a:t>
            </a:r>
          </a:p>
          <a:p>
            <a:pPr lvl="4" rtl="0"/>
            <a:r>
              <a:rPr lang="hu"/>
              <a:t>Ötödik szint</a:t>
            </a:r>
            <a:endParaRPr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1293813" y="6400801"/>
            <a:ext cx="632459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7999412" y="6400801"/>
            <a:ext cx="132005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en-US"/>
              <a:t>2016.06.30.</a:t>
            </a:r>
            <a:endParaRPr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9675812" y="6400801"/>
            <a:ext cx="1219202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299542E4-2CCF-42F6-9D92-ED568035133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0820990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2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6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800"/>
        </a:spcBef>
        <a:buFont typeface="Century" pitchFamily="18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indent="-228600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25880" indent="-228600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91640" indent="-228600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indent="-228600" algn="l" defTabSz="914400" rtl="0" eaLnBrk="1" latinLnBrk="0" hangingPunct="1">
        <a:spcBef>
          <a:spcPts val="6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23160" indent="-228600" algn="l" defTabSz="914400" rtl="0" eaLnBrk="1" latinLnBrk="0" hangingPunct="1">
        <a:spcBef>
          <a:spcPts val="6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28600" algn="l" defTabSz="914400" rtl="0" eaLnBrk="1" latinLnBrk="0" hangingPunct="1">
        <a:spcBef>
          <a:spcPts val="6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54680" indent="-228600" algn="l" defTabSz="914400" rtl="0" eaLnBrk="1" latinLnBrk="0" hangingPunct="1">
        <a:spcBef>
          <a:spcPts val="6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zövegdoboz 4">
            <a:extLst>
              <a:ext uri="{FF2B5EF4-FFF2-40B4-BE49-F238E27FC236}">
                <a16:creationId xmlns:a16="http://schemas.microsoft.com/office/drawing/2014/main" id="{C9D2F9CF-55DE-78EF-70A7-23411A17267E}"/>
              </a:ext>
            </a:extLst>
          </p:cNvPr>
          <p:cNvSpPr txBox="1"/>
          <p:nvPr/>
        </p:nvSpPr>
        <p:spPr>
          <a:xfrm>
            <a:off x="11045" y="226392"/>
            <a:ext cx="12168509" cy="67181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  <a:buNone/>
            </a:pPr>
            <a:r>
              <a:rPr lang="hu-HU" sz="3400" b="1" dirty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„</a:t>
            </a:r>
            <a:r>
              <a:rPr lang="hu-HU" sz="3400" b="1" baseline="30000" dirty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47</a:t>
            </a:r>
            <a:r>
              <a:rPr lang="hu-HU" sz="3400" b="1" dirty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És megtudja ez az egész egybegyűlt sokaság, hogy nem karddal és lándzsával szabadít meg az Úr. Mert az Úr kezében van a háború, és ő ad a kezünkbe benneteket.” </a:t>
            </a:r>
            <a:r>
              <a:rPr lang="hu-HU" sz="3400" dirty="0">
                <a:solidFill>
                  <a:schemeClr val="bg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hu-HU" sz="3400" dirty="0" err="1">
                <a:solidFill>
                  <a:schemeClr val="bg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Sám</a:t>
            </a:r>
            <a:r>
              <a:rPr lang="hu-HU" sz="3400" dirty="0">
                <a:solidFill>
                  <a:schemeClr val="bg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17,47 </a:t>
            </a:r>
          </a:p>
          <a:p>
            <a:pPr algn="just">
              <a:lnSpc>
                <a:spcPct val="150000"/>
              </a:lnSpc>
              <a:spcAft>
                <a:spcPts val="1000"/>
              </a:spcAft>
              <a:buNone/>
            </a:pPr>
            <a:endParaRPr lang="hu-HU" sz="600" dirty="0">
              <a:solidFill>
                <a:schemeClr val="bg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buNone/>
            </a:pPr>
            <a:r>
              <a:rPr lang="hu-HU" sz="3400" b="1" dirty="0">
                <a:solidFill>
                  <a:schemeClr val="bg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„</a:t>
            </a:r>
            <a:r>
              <a:rPr lang="hu-HU" sz="3400" b="1" baseline="30000" dirty="0">
                <a:solidFill>
                  <a:schemeClr val="bg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hu-HU" sz="3400" b="1" dirty="0">
                <a:solidFill>
                  <a:schemeClr val="bg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Fogtok hallani háborúkról, és hallotok háborús híreket. Vigyázzatok, ne rémüljetek meg, mert ennek meg kell lennie, de ez még nem a vég. </a:t>
            </a:r>
            <a:r>
              <a:rPr lang="hu-HU" sz="3400" b="1" baseline="30000" dirty="0">
                <a:solidFill>
                  <a:schemeClr val="bg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hu-HU" sz="3400" b="1" dirty="0">
                <a:solidFill>
                  <a:schemeClr val="bg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Mert nemzet </a:t>
            </a:r>
            <a:r>
              <a:rPr lang="hu-HU" sz="3400" b="1" dirty="0" err="1">
                <a:solidFill>
                  <a:schemeClr val="bg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nemzet</a:t>
            </a:r>
            <a:r>
              <a:rPr lang="hu-HU" sz="3400" b="1" dirty="0">
                <a:solidFill>
                  <a:schemeClr val="bg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ellen és ország </a:t>
            </a:r>
            <a:r>
              <a:rPr lang="hu-HU" sz="3400" b="1" dirty="0" err="1">
                <a:solidFill>
                  <a:schemeClr val="bg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ország</a:t>
            </a:r>
            <a:r>
              <a:rPr lang="hu-HU" sz="3400" b="1" dirty="0">
                <a:solidFill>
                  <a:schemeClr val="bg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ellen támad, éhínségek és földrengések lesznek mindenfelé. </a:t>
            </a:r>
            <a:r>
              <a:rPr lang="hu-HU" sz="3400" b="1" baseline="30000" dirty="0">
                <a:solidFill>
                  <a:schemeClr val="bg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hu-HU" sz="3400" b="1" dirty="0">
                <a:solidFill>
                  <a:schemeClr val="bg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 mindez a vajúdás kínjainak kezdete.” </a:t>
            </a:r>
            <a:r>
              <a:rPr lang="hu-HU" sz="3400" dirty="0" err="1">
                <a:solidFill>
                  <a:schemeClr val="bg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Mt</a:t>
            </a:r>
            <a:r>
              <a:rPr lang="hu-HU" sz="3400" dirty="0">
                <a:solidFill>
                  <a:schemeClr val="bg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24,6-7</a:t>
            </a:r>
          </a:p>
        </p:txBody>
      </p:sp>
    </p:spTree>
    <p:extLst>
      <p:ext uri="{BB962C8B-B14F-4D97-AF65-F5344CB8AC3E}">
        <p14:creationId xmlns:p14="http://schemas.microsoft.com/office/powerpoint/2010/main" val="3600820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lcím 2">
            <a:extLst>
              <a:ext uri="{FF2B5EF4-FFF2-40B4-BE49-F238E27FC236}">
                <a16:creationId xmlns:a16="http://schemas.microsoft.com/office/drawing/2014/main" id="{D7FE3D76-5673-4A9B-41AA-FD1BC3084626}"/>
              </a:ext>
            </a:extLst>
          </p:cNvPr>
          <p:cNvSpPr txBox="1">
            <a:spLocks/>
          </p:cNvSpPr>
          <p:nvPr/>
        </p:nvSpPr>
        <p:spPr>
          <a:xfrm>
            <a:off x="-1164" y="548680"/>
            <a:ext cx="12189989" cy="99060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6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Century" pitchFamily="18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6012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2588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itchFamily="34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9164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57400" indent="-228600" algn="l" defTabSz="914400" rtl="0" eaLnBrk="1" latinLnBrk="0" hangingPunct="1">
              <a:spcBef>
                <a:spcPts val="600"/>
              </a:spcBef>
              <a:buFont typeface="Arial" pitchFamily="34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23160" indent="-228600" algn="l" defTabSz="914400" rtl="0" eaLnBrk="1" latinLnBrk="0" hangingPunct="1">
              <a:spcBef>
                <a:spcPts val="6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88920" indent="-228600" algn="l" defTabSz="914400" rtl="0" eaLnBrk="1" latinLnBrk="0" hangingPunct="1">
              <a:spcBef>
                <a:spcPts val="600"/>
              </a:spcBef>
              <a:buFont typeface="Arial" pitchFamily="34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54680" indent="-228600" algn="l" defTabSz="914400" rtl="0" eaLnBrk="1" latinLnBrk="0" hangingPunct="1">
              <a:spcBef>
                <a:spcPts val="6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hu" sz="7200" spc="300" dirty="0">
                <a:solidFill>
                  <a:srgbClr val="96B8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Életünk iránytűje</a:t>
            </a:r>
          </a:p>
        </p:txBody>
      </p:sp>
      <p:pic>
        <p:nvPicPr>
          <p:cNvPr id="7" name="Kép 6">
            <a:extLst>
              <a:ext uri="{FF2B5EF4-FFF2-40B4-BE49-F238E27FC236}">
                <a16:creationId xmlns:a16="http://schemas.microsoft.com/office/drawing/2014/main" id="{4821DD8C-7365-FB29-4352-AF8DB43848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6308" y="1539280"/>
            <a:ext cx="5616624" cy="5616624"/>
          </a:xfrm>
          <a:prstGeom prst="rect">
            <a:avLst/>
          </a:prstGeom>
        </p:spPr>
      </p:pic>
      <p:sp>
        <p:nvSpPr>
          <p:cNvPr id="8" name="Téglalap 7">
            <a:extLst>
              <a:ext uri="{FF2B5EF4-FFF2-40B4-BE49-F238E27FC236}">
                <a16:creationId xmlns:a16="http://schemas.microsoft.com/office/drawing/2014/main" id="{CF214430-1196-3E23-6DF4-CE6040554397}"/>
              </a:ext>
            </a:extLst>
          </p:cNvPr>
          <p:cNvSpPr/>
          <p:nvPr/>
        </p:nvSpPr>
        <p:spPr>
          <a:xfrm>
            <a:off x="5899574" y="2512859"/>
            <a:ext cx="5399235" cy="131144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6000" b="1" cap="none" spc="0" dirty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Háború és Béke</a:t>
            </a:r>
          </a:p>
        </p:txBody>
      </p:sp>
    </p:spTree>
    <p:extLst>
      <p:ext uri="{BB962C8B-B14F-4D97-AF65-F5344CB8AC3E}">
        <p14:creationId xmlns:p14="http://schemas.microsoft.com/office/powerpoint/2010/main" val="3970798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Ukrajnai háború: átcsoportosítják az orosz haderőket | Euronews">
            <a:extLst>
              <a:ext uri="{FF2B5EF4-FFF2-40B4-BE49-F238E27FC236}">
                <a16:creationId xmlns:a16="http://schemas.microsoft.com/office/drawing/2014/main" id="{736F5E4D-375A-7704-A497-21A23316FA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80" y="836712"/>
            <a:ext cx="4818900" cy="271063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gy éve tart a háború - térképeken mutatjuk 365 nap eseményeit">
            <a:extLst>
              <a:ext uri="{FF2B5EF4-FFF2-40B4-BE49-F238E27FC236}">
                <a16:creationId xmlns:a16="http://schemas.microsoft.com/office/drawing/2014/main" id="{43571485-C2B3-90FD-3838-0FCFBE9A01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80" y="3626224"/>
            <a:ext cx="4818900" cy="32403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églalap 3">
            <a:extLst>
              <a:ext uri="{FF2B5EF4-FFF2-40B4-BE49-F238E27FC236}">
                <a16:creationId xmlns:a16="http://schemas.microsoft.com/office/drawing/2014/main" id="{581F0DB9-3FCB-229F-63A0-49B96A89A428}"/>
              </a:ext>
            </a:extLst>
          </p:cNvPr>
          <p:cNvSpPr/>
          <p:nvPr/>
        </p:nvSpPr>
        <p:spPr>
          <a:xfrm>
            <a:off x="203270" y="-171400"/>
            <a:ext cx="5155579" cy="98636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4400" b="1" cap="none" spc="0" dirty="0">
                <a:ln w="190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Háború Ukrajnában</a:t>
            </a:r>
          </a:p>
        </p:txBody>
      </p:sp>
      <p:sp>
        <p:nvSpPr>
          <p:cNvPr id="5" name="Téglalap 4">
            <a:extLst>
              <a:ext uri="{FF2B5EF4-FFF2-40B4-BE49-F238E27FC236}">
                <a16:creationId xmlns:a16="http://schemas.microsoft.com/office/drawing/2014/main" id="{C5F77E47-7889-EC99-06C0-7CA8C0DDC315}"/>
              </a:ext>
            </a:extLst>
          </p:cNvPr>
          <p:cNvSpPr/>
          <p:nvPr/>
        </p:nvSpPr>
        <p:spPr>
          <a:xfrm>
            <a:off x="6149168" y="-171400"/>
            <a:ext cx="5799986" cy="98636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4400" b="1" cap="none" spc="0" dirty="0">
                <a:ln w="190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Háború a kampányban</a:t>
            </a:r>
          </a:p>
        </p:txBody>
      </p:sp>
      <p:pic>
        <p:nvPicPr>
          <p:cNvPr id="1030" name="Picture 6" descr="A nap képe: a Fidesz újraírta a Háború és békét - Privátbankár.hu">
            <a:extLst>
              <a:ext uri="{FF2B5EF4-FFF2-40B4-BE49-F238E27FC236}">
                <a16:creationId xmlns:a16="http://schemas.microsoft.com/office/drawing/2014/main" id="{5A448C68-58CA-F6A2-D21A-5B66E6DF97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4145" y="858235"/>
            <a:ext cx="4063162" cy="271063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zabad Európa | Napi kampány - Szabad Európa">
            <a:extLst>
              <a:ext uri="{FF2B5EF4-FFF2-40B4-BE49-F238E27FC236}">
                <a16:creationId xmlns:a16="http://schemas.microsoft.com/office/drawing/2014/main" id="{CA245DD2-4F98-C69E-362F-4FDEA4F353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4146" y="4054394"/>
            <a:ext cx="4063162" cy="23320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3209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A6386A-C845-6A1B-EBC3-054ADD4150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>
            <a:extLst>
              <a:ext uri="{FF2B5EF4-FFF2-40B4-BE49-F238E27FC236}">
                <a16:creationId xmlns:a16="http://schemas.microsoft.com/office/drawing/2014/main" id="{534F7C1E-2E3B-7BF6-356D-2D380DB485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" y="0"/>
            <a:ext cx="12185522" cy="6858000"/>
          </a:xfrm>
          <a:prstGeom prst="rect">
            <a:avLst/>
          </a:prstGeom>
        </p:spPr>
      </p:pic>
      <p:sp>
        <p:nvSpPr>
          <p:cNvPr id="5" name="Téglalap 4">
            <a:extLst>
              <a:ext uri="{FF2B5EF4-FFF2-40B4-BE49-F238E27FC236}">
                <a16:creationId xmlns:a16="http://schemas.microsoft.com/office/drawing/2014/main" id="{5265ACDA-58C1-E044-5E5A-E8428494C07F}"/>
              </a:ext>
            </a:extLst>
          </p:cNvPr>
          <p:cNvSpPr/>
          <p:nvPr/>
        </p:nvSpPr>
        <p:spPr>
          <a:xfrm>
            <a:off x="8565" y="1772816"/>
            <a:ext cx="594142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u-HU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Háború a világban!	</a:t>
            </a:r>
            <a:endParaRPr lang="hu-HU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FF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highlight>
                <a:srgbClr val="FF0000"/>
              </a:highlight>
            </a:endParaRPr>
          </a:p>
        </p:txBody>
      </p:sp>
      <p:sp>
        <p:nvSpPr>
          <p:cNvPr id="2" name="Téglalap 1">
            <a:extLst>
              <a:ext uri="{FF2B5EF4-FFF2-40B4-BE49-F238E27FC236}">
                <a16:creationId xmlns:a16="http://schemas.microsoft.com/office/drawing/2014/main" id="{C6133543-D6E3-2D12-4687-F014FC3F93C9}"/>
              </a:ext>
            </a:extLst>
          </p:cNvPr>
          <p:cNvSpPr/>
          <p:nvPr/>
        </p:nvSpPr>
        <p:spPr>
          <a:xfrm>
            <a:off x="8565" y="2540904"/>
            <a:ext cx="6214783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u-HU" sz="4000" b="1" cap="none" spc="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Háború a Bibliában!</a:t>
            </a:r>
          </a:p>
        </p:txBody>
      </p:sp>
      <p:sp>
        <p:nvSpPr>
          <p:cNvPr id="3" name="Téglalap 2">
            <a:extLst>
              <a:ext uri="{FF2B5EF4-FFF2-40B4-BE49-F238E27FC236}">
                <a16:creationId xmlns:a16="http://schemas.microsoft.com/office/drawing/2014/main" id="{7F740C14-7616-0D07-7326-8E52241A2768}"/>
              </a:ext>
            </a:extLst>
          </p:cNvPr>
          <p:cNvSpPr/>
          <p:nvPr/>
        </p:nvSpPr>
        <p:spPr>
          <a:xfrm>
            <a:off x="8565" y="3356992"/>
            <a:ext cx="6214783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u-HU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Háború a szívekben!</a:t>
            </a:r>
            <a:endParaRPr lang="hu-HU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FF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highlight>
                <a:srgbClr val="FF0000"/>
              </a:highlight>
            </a:endParaRPr>
          </a:p>
        </p:txBody>
      </p:sp>
      <p:sp>
        <p:nvSpPr>
          <p:cNvPr id="6" name="Téglalap 5">
            <a:extLst>
              <a:ext uri="{FF2B5EF4-FFF2-40B4-BE49-F238E27FC236}">
                <a16:creationId xmlns:a16="http://schemas.microsoft.com/office/drawing/2014/main" id="{4E128603-1D89-C03E-DDBB-6D19AF0ABF31}"/>
              </a:ext>
            </a:extLst>
          </p:cNvPr>
          <p:cNvSpPr/>
          <p:nvPr/>
        </p:nvSpPr>
        <p:spPr>
          <a:xfrm>
            <a:off x="6022405" y="1772816"/>
            <a:ext cx="614402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u-HU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Béke a világban?</a:t>
            </a:r>
            <a:endParaRPr lang="hu-HU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FF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highlight>
                <a:srgbClr val="FF0000"/>
              </a:highlight>
            </a:endParaRPr>
          </a:p>
        </p:txBody>
      </p:sp>
      <p:sp>
        <p:nvSpPr>
          <p:cNvPr id="7" name="Téglalap 6">
            <a:extLst>
              <a:ext uri="{FF2B5EF4-FFF2-40B4-BE49-F238E27FC236}">
                <a16:creationId xmlns:a16="http://schemas.microsoft.com/office/drawing/2014/main" id="{7A84193B-56C2-345E-A4E1-4F9C6751EAC7}"/>
              </a:ext>
            </a:extLst>
          </p:cNvPr>
          <p:cNvSpPr/>
          <p:nvPr/>
        </p:nvSpPr>
        <p:spPr>
          <a:xfrm>
            <a:off x="6080584" y="2511584"/>
            <a:ext cx="623717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u-HU" sz="4000" b="1" cap="none" spc="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Béke a Bibliában!</a:t>
            </a:r>
          </a:p>
        </p:txBody>
      </p:sp>
      <p:sp>
        <p:nvSpPr>
          <p:cNvPr id="8" name="Téglalap 7">
            <a:extLst>
              <a:ext uri="{FF2B5EF4-FFF2-40B4-BE49-F238E27FC236}">
                <a16:creationId xmlns:a16="http://schemas.microsoft.com/office/drawing/2014/main" id="{AAF4C1AD-B80C-91DF-8131-7E11A6FCCB7A}"/>
              </a:ext>
            </a:extLst>
          </p:cNvPr>
          <p:cNvSpPr/>
          <p:nvPr/>
        </p:nvSpPr>
        <p:spPr>
          <a:xfrm>
            <a:off x="6166420" y="3284588"/>
            <a:ext cx="615134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u-HU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Béke a szívekben!</a:t>
            </a:r>
            <a:endParaRPr lang="hu-HU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FF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highlight>
                <a:srgbClr val="FF00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680952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istory | SUNY New Paltz">
            <a:extLst>
              <a:ext uri="{FF2B5EF4-FFF2-40B4-BE49-F238E27FC236}">
                <a16:creationId xmlns:a16="http://schemas.microsoft.com/office/drawing/2014/main" id="{30452EFB-6C7B-3F5C-BC61-0B454A2B5F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88825" cy="406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églalap 1">
            <a:extLst>
              <a:ext uri="{FF2B5EF4-FFF2-40B4-BE49-F238E27FC236}">
                <a16:creationId xmlns:a16="http://schemas.microsoft.com/office/drawing/2014/main" id="{D4F83B01-5520-71EB-3CAF-C2B8813F7E20}"/>
              </a:ext>
            </a:extLst>
          </p:cNvPr>
          <p:cNvSpPr/>
          <p:nvPr/>
        </p:nvSpPr>
        <p:spPr>
          <a:xfrm>
            <a:off x="0" y="3950415"/>
            <a:ext cx="12188825" cy="30069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4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Emberiség </a:t>
            </a:r>
            <a:r>
              <a:rPr lang="hu-HU" sz="44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örténelmében</a:t>
            </a:r>
            <a:r>
              <a:rPr lang="hu-HU" sz="4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ct val="150000"/>
              </a:lnSpc>
            </a:pPr>
            <a:r>
              <a:rPr lang="hu-HU" sz="4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Kb. 5000 év alatt </a:t>
            </a:r>
          </a:p>
          <a:p>
            <a:pPr algn="ctr">
              <a:lnSpc>
                <a:spcPct val="150000"/>
              </a:lnSpc>
            </a:pPr>
            <a:r>
              <a:rPr lang="hu-HU" sz="4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14 000 – 15 000 háború zajlott.</a:t>
            </a:r>
          </a:p>
        </p:txBody>
      </p:sp>
    </p:spTree>
    <p:extLst>
      <p:ext uri="{BB962C8B-B14F-4D97-AF65-F5344CB8AC3E}">
        <p14:creationId xmlns:p14="http://schemas.microsoft.com/office/powerpoint/2010/main" val="3938083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World War II - Battle-Damaged Northern Europe">
            <a:extLst>
              <a:ext uri="{FF2B5EF4-FFF2-40B4-BE49-F238E27FC236}">
                <a16:creationId xmlns:a16="http://schemas.microsoft.com/office/drawing/2014/main" id="{36179123-1142-8C91-DCD2-3C678B805E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48" y="116632"/>
            <a:ext cx="4656010" cy="32849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SOVIET UNION-WORLD WAR II-STALINGRAD">
            <a:extLst>
              <a:ext uri="{FF2B5EF4-FFF2-40B4-BE49-F238E27FC236}">
                <a16:creationId xmlns:a16="http://schemas.microsoft.com/office/drawing/2014/main" id="{E4B31387-417C-98E3-4258-0A03C819B2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48" y="3453800"/>
            <a:ext cx="4656010" cy="328498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églalap 1">
            <a:extLst>
              <a:ext uri="{FF2B5EF4-FFF2-40B4-BE49-F238E27FC236}">
                <a16:creationId xmlns:a16="http://schemas.microsoft.com/office/drawing/2014/main" id="{8FBA45BC-7219-66A7-66AB-885DB9C4841A}"/>
              </a:ext>
            </a:extLst>
          </p:cNvPr>
          <p:cNvSpPr/>
          <p:nvPr/>
        </p:nvSpPr>
        <p:spPr>
          <a:xfrm>
            <a:off x="5841901" y="-171400"/>
            <a:ext cx="5144357" cy="131144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6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II. világháború</a:t>
            </a:r>
          </a:p>
        </p:txBody>
      </p:sp>
      <p:sp>
        <p:nvSpPr>
          <p:cNvPr id="3" name="Téglalap 2">
            <a:extLst>
              <a:ext uri="{FF2B5EF4-FFF2-40B4-BE49-F238E27FC236}">
                <a16:creationId xmlns:a16="http://schemas.microsoft.com/office/drawing/2014/main" id="{6A07D671-5B6F-89C0-CF53-CCF8C2E3D857}"/>
              </a:ext>
            </a:extLst>
          </p:cNvPr>
          <p:cNvSpPr/>
          <p:nvPr/>
        </p:nvSpPr>
        <p:spPr>
          <a:xfrm>
            <a:off x="6621141" y="764704"/>
            <a:ext cx="3672801" cy="106760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4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(1939 – 1945)</a:t>
            </a:r>
          </a:p>
        </p:txBody>
      </p:sp>
      <p:sp>
        <p:nvSpPr>
          <p:cNvPr id="4" name="Téglalap 3">
            <a:extLst>
              <a:ext uri="{FF2B5EF4-FFF2-40B4-BE49-F238E27FC236}">
                <a16:creationId xmlns:a16="http://schemas.microsoft.com/office/drawing/2014/main" id="{30F70E19-9224-EF2C-B796-456925B86974}"/>
              </a:ext>
            </a:extLst>
          </p:cNvPr>
          <p:cNvSpPr/>
          <p:nvPr/>
        </p:nvSpPr>
        <p:spPr>
          <a:xfrm>
            <a:off x="5877166" y="1902339"/>
            <a:ext cx="507382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4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Halottak száma</a:t>
            </a:r>
          </a:p>
          <a:p>
            <a:pPr algn="ctr"/>
            <a:r>
              <a:rPr lang="hu-HU" sz="4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70 – 85 millió ember</a:t>
            </a:r>
          </a:p>
        </p:txBody>
      </p:sp>
      <p:sp>
        <p:nvSpPr>
          <p:cNvPr id="5" name="Téglalap 4">
            <a:extLst>
              <a:ext uri="{FF2B5EF4-FFF2-40B4-BE49-F238E27FC236}">
                <a16:creationId xmlns:a16="http://schemas.microsoft.com/office/drawing/2014/main" id="{E7334278-36CD-158C-7404-ADC4222D564E}"/>
              </a:ext>
            </a:extLst>
          </p:cNvPr>
          <p:cNvSpPr/>
          <p:nvPr/>
        </p:nvSpPr>
        <p:spPr>
          <a:xfrm>
            <a:off x="4749290" y="3383869"/>
            <a:ext cx="7462565" cy="344228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ct val="150000"/>
              </a:lnSpc>
            </a:pPr>
            <a:r>
              <a:rPr lang="hu-HU" sz="2800" b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Miért volt ennyire pusztító?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u-HU" sz="2400" b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Európa, Ázsia és Afrika nagy része érintett volt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u-HU" sz="2400" b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ipari méretű hadviselés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u-HU" sz="2400" b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bombázások városok ellen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u-HU" sz="2400" b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Holokauszt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u-HU" sz="2400" b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atomfegyverek bevetése</a:t>
            </a:r>
            <a:endParaRPr lang="hu-HU" sz="5400" b="1" dirty="0">
              <a:ln w="6350">
                <a:solidFill>
                  <a:schemeClr val="bg1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5742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>
            <a:extLst>
              <a:ext uri="{FF2B5EF4-FFF2-40B4-BE49-F238E27FC236}">
                <a16:creationId xmlns:a16="http://schemas.microsoft.com/office/drawing/2014/main" id="{8FBA45BC-7219-66A7-66AB-885DB9C4841A}"/>
              </a:ext>
            </a:extLst>
          </p:cNvPr>
          <p:cNvSpPr/>
          <p:nvPr/>
        </p:nvSpPr>
        <p:spPr>
          <a:xfrm>
            <a:off x="5361003" y="-171400"/>
            <a:ext cx="6106159" cy="131144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6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Mongol hódítások</a:t>
            </a:r>
          </a:p>
        </p:txBody>
      </p:sp>
      <p:sp>
        <p:nvSpPr>
          <p:cNvPr id="3" name="Téglalap 2">
            <a:extLst>
              <a:ext uri="{FF2B5EF4-FFF2-40B4-BE49-F238E27FC236}">
                <a16:creationId xmlns:a16="http://schemas.microsoft.com/office/drawing/2014/main" id="{6A07D671-5B6F-89C0-CF53-CCF8C2E3D857}"/>
              </a:ext>
            </a:extLst>
          </p:cNvPr>
          <p:cNvSpPr/>
          <p:nvPr/>
        </p:nvSpPr>
        <p:spPr>
          <a:xfrm>
            <a:off x="6554620" y="764704"/>
            <a:ext cx="3805850" cy="106760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4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(XIII. század)</a:t>
            </a:r>
          </a:p>
        </p:txBody>
      </p:sp>
      <p:sp>
        <p:nvSpPr>
          <p:cNvPr id="4" name="Téglalap 3">
            <a:extLst>
              <a:ext uri="{FF2B5EF4-FFF2-40B4-BE49-F238E27FC236}">
                <a16:creationId xmlns:a16="http://schemas.microsoft.com/office/drawing/2014/main" id="{30F70E19-9224-EF2C-B796-456925B86974}"/>
              </a:ext>
            </a:extLst>
          </p:cNvPr>
          <p:cNvSpPr/>
          <p:nvPr/>
        </p:nvSpPr>
        <p:spPr>
          <a:xfrm>
            <a:off x="5877165" y="1902339"/>
            <a:ext cx="507382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4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Halottak száma</a:t>
            </a:r>
          </a:p>
          <a:p>
            <a:pPr algn="ctr"/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</a:t>
            </a:r>
            <a:r>
              <a:rPr lang="hu-HU" sz="4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– 40 millió ember</a:t>
            </a:r>
          </a:p>
        </p:txBody>
      </p:sp>
      <p:sp>
        <p:nvSpPr>
          <p:cNvPr id="5" name="Téglalap 4">
            <a:extLst>
              <a:ext uri="{FF2B5EF4-FFF2-40B4-BE49-F238E27FC236}">
                <a16:creationId xmlns:a16="http://schemas.microsoft.com/office/drawing/2014/main" id="{E7334278-36CD-158C-7404-ADC4222D564E}"/>
              </a:ext>
            </a:extLst>
          </p:cNvPr>
          <p:cNvSpPr/>
          <p:nvPr/>
        </p:nvSpPr>
        <p:spPr>
          <a:xfrm>
            <a:off x="4858292" y="4539594"/>
            <a:ext cx="7462565" cy="30361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hu-HU" sz="2400" b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Miért volt ennyire halálos?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hu-HU" sz="2400" b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tömegmészárlások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hu-HU" sz="2400" b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városok teljes kiirtása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hu-HU" sz="2400" b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éhínség és járványok </a:t>
            </a:r>
          </a:p>
          <a:p>
            <a:pPr lvl="0"/>
            <a:r>
              <a:rPr lang="hu-HU" sz="2400" b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világ népességének </a:t>
            </a:r>
            <a:r>
              <a:rPr lang="hu-HU" sz="2400" b="1" dirty="0" err="1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kb</a:t>
            </a:r>
            <a:r>
              <a:rPr lang="hu-HU" sz="2400" b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10 % halt meg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hu-HU" sz="5400" b="1" dirty="0">
              <a:ln w="6350">
                <a:solidFill>
                  <a:schemeClr val="bg1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100" name="Picture 4" descr="mongols">
            <a:extLst>
              <a:ext uri="{FF2B5EF4-FFF2-40B4-BE49-F238E27FC236}">
                <a16:creationId xmlns:a16="http://schemas.microsoft.com/office/drawing/2014/main" id="{581F6E03-32EE-E66D-08D3-20E7AA8FAD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48" y="116632"/>
            <a:ext cx="4301428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Genghis Khan | Genghis khan, Warrior concept art, Mughal art paintings">
            <a:extLst>
              <a:ext uri="{FF2B5EF4-FFF2-40B4-BE49-F238E27FC236}">
                <a16:creationId xmlns:a16="http://schemas.microsoft.com/office/drawing/2014/main" id="{330386A2-C572-84DB-A013-5EAA50E9AB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454" y="3096344"/>
            <a:ext cx="2430016" cy="36450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zövegdoboz 6">
            <a:extLst>
              <a:ext uri="{FF2B5EF4-FFF2-40B4-BE49-F238E27FC236}">
                <a16:creationId xmlns:a16="http://schemas.microsoft.com/office/drawing/2014/main" id="{ECA56CEA-B94F-1391-424B-FA62BB722845}"/>
              </a:ext>
            </a:extLst>
          </p:cNvPr>
          <p:cNvSpPr txBox="1"/>
          <p:nvPr/>
        </p:nvSpPr>
        <p:spPr>
          <a:xfrm>
            <a:off x="4857624" y="3320689"/>
            <a:ext cx="6166104" cy="11339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  <a:buNone/>
            </a:pPr>
            <a:r>
              <a:rPr lang="hu-HU" sz="2400" b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Dzsingisz kán vezette hódítások során egész városokat pusztítottak el. </a:t>
            </a:r>
          </a:p>
        </p:txBody>
      </p:sp>
    </p:spTree>
    <p:extLst>
      <p:ext uri="{BB962C8B-B14F-4D97-AF65-F5344CB8AC3E}">
        <p14:creationId xmlns:p14="http://schemas.microsoft.com/office/powerpoint/2010/main" val="1760542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>
            <a:extLst>
              <a:ext uri="{FF2B5EF4-FFF2-40B4-BE49-F238E27FC236}">
                <a16:creationId xmlns:a16="http://schemas.microsoft.com/office/drawing/2014/main" id="{8FBA45BC-7219-66A7-66AB-885DB9C4841A}"/>
              </a:ext>
            </a:extLst>
          </p:cNvPr>
          <p:cNvSpPr/>
          <p:nvPr/>
        </p:nvSpPr>
        <p:spPr>
          <a:xfrm>
            <a:off x="5611136" y="-171400"/>
            <a:ext cx="5605895" cy="131144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60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Tajping</a:t>
            </a:r>
            <a:r>
              <a:rPr lang="hu-HU" sz="6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-felkelés</a:t>
            </a:r>
          </a:p>
        </p:txBody>
      </p:sp>
      <p:sp>
        <p:nvSpPr>
          <p:cNvPr id="3" name="Téglalap 2">
            <a:extLst>
              <a:ext uri="{FF2B5EF4-FFF2-40B4-BE49-F238E27FC236}">
                <a16:creationId xmlns:a16="http://schemas.microsoft.com/office/drawing/2014/main" id="{6A07D671-5B6F-89C0-CF53-CCF8C2E3D857}"/>
              </a:ext>
            </a:extLst>
          </p:cNvPr>
          <p:cNvSpPr/>
          <p:nvPr/>
        </p:nvSpPr>
        <p:spPr>
          <a:xfrm>
            <a:off x="6621142" y="764704"/>
            <a:ext cx="3672800" cy="106760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4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(1850 – 1864)</a:t>
            </a:r>
          </a:p>
        </p:txBody>
      </p:sp>
      <p:sp>
        <p:nvSpPr>
          <p:cNvPr id="4" name="Téglalap 3">
            <a:extLst>
              <a:ext uri="{FF2B5EF4-FFF2-40B4-BE49-F238E27FC236}">
                <a16:creationId xmlns:a16="http://schemas.microsoft.com/office/drawing/2014/main" id="{30F70E19-9224-EF2C-B796-456925B86974}"/>
              </a:ext>
            </a:extLst>
          </p:cNvPr>
          <p:cNvSpPr/>
          <p:nvPr/>
        </p:nvSpPr>
        <p:spPr>
          <a:xfrm>
            <a:off x="5877165" y="1902339"/>
            <a:ext cx="507382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4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Halottak száma</a:t>
            </a:r>
          </a:p>
          <a:p>
            <a:pPr algn="ctr"/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hu-HU" sz="4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0 – 30 millió ember</a:t>
            </a:r>
          </a:p>
        </p:txBody>
      </p:sp>
      <p:sp>
        <p:nvSpPr>
          <p:cNvPr id="5" name="Téglalap 4">
            <a:extLst>
              <a:ext uri="{FF2B5EF4-FFF2-40B4-BE49-F238E27FC236}">
                <a16:creationId xmlns:a16="http://schemas.microsoft.com/office/drawing/2014/main" id="{E7334278-36CD-158C-7404-ADC4222D564E}"/>
              </a:ext>
            </a:extLst>
          </p:cNvPr>
          <p:cNvSpPr/>
          <p:nvPr/>
        </p:nvSpPr>
        <p:spPr>
          <a:xfrm>
            <a:off x="4757664" y="3579257"/>
            <a:ext cx="7462565" cy="312848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ct val="150000"/>
              </a:lnSpc>
            </a:pPr>
            <a:r>
              <a:rPr lang="hu-HU" sz="2800" b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 történt?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u-HU" sz="2800" b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vallási és politikai polgárháború Kínában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u-HU" sz="2800" b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egész tartományok pusztultak el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u-HU" sz="2800" b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rengeteg civil halt éhen vagy betegségekben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hu-HU" sz="5400" b="1" dirty="0">
              <a:ln w="6350">
                <a:solidFill>
                  <a:schemeClr val="bg1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Historical Maps of China - Historical Maps of Asia">
            <a:extLst>
              <a:ext uri="{FF2B5EF4-FFF2-40B4-BE49-F238E27FC236}">
                <a16:creationId xmlns:a16="http://schemas.microsoft.com/office/drawing/2014/main" id="{A54CE6E7-4DAF-974C-5DC6-2643D4E4A6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719" y="100528"/>
            <a:ext cx="3362068" cy="3348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愛蓮生繪劉大將軍擒獲倭督樺山斬首全圖 - 藏品資料 - 國立臺灣歷史博物館典藏網">
            <a:extLst>
              <a:ext uri="{FF2B5EF4-FFF2-40B4-BE49-F238E27FC236}">
                <a16:creationId xmlns:a16="http://schemas.microsoft.com/office/drawing/2014/main" id="{D7BF5346-A212-52A6-2D4B-233FAF65DA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05" y="3717032"/>
            <a:ext cx="4297895" cy="28529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6358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>
            <a:extLst>
              <a:ext uri="{FF2B5EF4-FFF2-40B4-BE49-F238E27FC236}">
                <a16:creationId xmlns:a16="http://schemas.microsoft.com/office/drawing/2014/main" id="{8FBA45BC-7219-66A7-66AB-885DB9C4841A}"/>
              </a:ext>
            </a:extLst>
          </p:cNvPr>
          <p:cNvSpPr/>
          <p:nvPr/>
        </p:nvSpPr>
        <p:spPr>
          <a:xfrm>
            <a:off x="5991782" y="-171400"/>
            <a:ext cx="4844595" cy="131144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6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I. világháború</a:t>
            </a:r>
          </a:p>
        </p:txBody>
      </p:sp>
      <p:sp>
        <p:nvSpPr>
          <p:cNvPr id="3" name="Téglalap 2">
            <a:extLst>
              <a:ext uri="{FF2B5EF4-FFF2-40B4-BE49-F238E27FC236}">
                <a16:creationId xmlns:a16="http://schemas.microsoft.com/office/drawing/2014/main" id="{6A07D671-5B6F-89C0-CF53-CCF8C2E3D857}"/>
              </a:ext>
            </a:extLst>
          </p:cNvPr>
          <p:cNvSpPr/>
          <p:nvPr/>
        </p:nvSpPr>
        <p:spPr>
          <a:xfrm>
            <a:off x="6621142" y="764704"/>
            <a:ext cx="3672800" cy="106760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4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(1914 – 1918)</a:t>
            </a:r>
          </a:p>
        </p:txBody>
      </p:sp>
      <p:sp>
        <p:nvSpPr>
          <p:cNvPr id="4" name="Téglalap 3">
            <a:extLst>
              <a:ext uri="{FF2B5EF4-FFF2-40B4-BE49-F238E27FC236}">
                <a16:creationId xmlns:a16="http://schemas.microsoft.com/office/drawing/2014/main" id="{30F70E19-9224-EF2C-B796-456925B86974}"/>
              </a:ext>
            </a:extLst>
          </p:cNvPr>
          <p:cNvSpPr/>
          <p:nvPr/>
        </p:nvSpPr>
        <p:spPr>
          <a:xfrm>
            <a:off x="5877165" y="1902339"/>
            <a:ext cx="507382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4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Halottak száma</a:t>
            </a:r>
          </a:p>
          <a:p>
            <a:pPr algn="ctr"/>
            <a:r>
              <a:rPr lang="hu-HU" sz="4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15 – 22 millió ember</a:t>
            </a:r>
          </a:p>
        </p:txBody>
      </p:sp>
      <p:sp>
        <p:nvSpPr>
          <p:cNvPr id="5" name="Téglalap 4">
            <a:extLst>
              <a:ext uri="{FF2B5EF4-FFF2-40B4-BE49-F238E27FC236}">
                <a16:creationId xmlns:a16="http://schemas.microsoft.com/office/drawing/2014/main" id="{E7334278-36CD-158C-7404-ADC4222D564E}"/>
              </a:ext>
            </a:extLst>
          </p:cNvPr>
          <p:cNvSpPr/>
          <p:nvPr/>
        </p:nvSpPr>
        <p:spPr>
          <a:xfrm>
            <a:off x="4749290" y="3284984"/>
            <a:ext cx="7462565" cy="463659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hu-HU" sz="2800" b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Miért sokkolta a világot?</a:t>
            </a:r>
          </a:p>
          <a:p>
            <a:r>
              <a:rPr lang="hu-HU" sz="2800" b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Ez volt az első modern ipari háború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u-HU" sz="2800" b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géppuskák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u-HU" sz="2800" b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tüzérség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u-HU" sz="2800" b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harci gázok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u-HU" sz="2800" b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lövészárok-háború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u-HU" sz="2800" b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Az ipari technológia először találkozott tömeghadseregekkel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hu-HU" sz="5400" b="1" dirty="0">
              <a:ln w="6350">
                <a:solidFill>
                  <a:schemeClr val="bg1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100 Years of Chemical Weapons">
            <a:extLst>
              <a:ext uri="{FF2B5EF4-FFF2-40B4-BE49-F238E27FC236}">
                <a16:creationId xmlns:a16="http://schemas.microsoft.com/office/drawing/2014/main" id="{03818289-5E64-0D56-3C9B-6BF089B4EC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48" y="188640"/>
            <a:ext cx="4453943" cy="29523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Battle Of The Somme">
            <a:extLst>
              <a:ext uri="{FF2B5EF4-FFF2-40B4-BE49-F238E27FC236}">
                <a16:creationId xmlns:a16="http://schemas.microsoft.com/office/drawing/2014/main" id="{0DE2FC7E-5814-F00D-9AAB-D5C4924658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621" y="3429000"/>
            <a:ext cx="3900196" cy="32129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1194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>
            <a:extLst>
              <a:ext uri="{FF2B5EF4-FFF2-40B4-BE49-F238E27FC236}">
                <a16:creationId xmlns:a16="http://schemas.microsoft.com/office/drawing/2014/main" id="{8FBA45BC-7219-66A7-66AB-885DB9C4841A}"/>
              </a:ext>
            </a:extLst>
          </p:cNvPr>
          <p:cNvSpPr/>
          <p:nvPr/>
        </p:nvSpPr>
        <p:spPr>
          <a:xfrm>
            <a:off x="5147004" y="-171400"/>
            <a:ext cx="6534161" cy="131144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6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An </a:t>
            </a:r>
            <a:r>
              <a:rPr lang="hu-HU" sz="60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Lushan</a:t>
            </a:r>
            <a:r>
              <a:rPr lang="hu-HU" sz="6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hu-HU" sz="6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felkelés</a:t>
            </a:r>
          </a:p>
        </p:txBody>
      </p:sp>
      <p:sp>
        <p:nvSpPr>
          <p:cNvPr id="3" name="Téglalap 2">
            <a:extLst>
              <a:ext uri="{FF2B5EF4-FFF2-40B4-BE49-F238E27FC236}">
                <a16:creationId xmlns:a16="http://schemas.microsoft.com/office/drawing/2014/main" id="{6A07D671-5B6F-89C0-CF53-CCF8C2E3D857}"/>
              </a:ext>
            </a:extLst>
          </p:cNvPr>
          <p:cNvSpPr/>
          <p:nvPr/>
        </p:nvSpPr>
        <p:spPr>
          <a:xfrm>
            <a:off x="6928919" y="764704"/>
            <a:ext cx="3057247" cy="106760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4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(755 – 763)</a:t>
            </a:r>
          </a:p>
        </p:txBody>
      </p:sp>
      <p:sp>
        <p:nvSpPr>
          <p:cNvPr id="4" name="Téglalap 3">
            <a:extLst>
              <a:ext uri="{FF2B5EF4-FFF2-40B4-BE49-F238E27FC236}">
                <a16:creationId xmlns:a16="http://schemas.microsoft.com/office/drawing/2014/main" id="{30F70E19-9224-EF2C-B796-456925B86974}"/>
              </a:ext>
            </a:extLst>
          </p:cNvPr>
          <p:cNvSpPr/>
          <p:nvPr/>
        </p:nvSpPr>
        <p:spPr>
          <a:xfrm>
            <a:off x="5877164" y="1902339"/>
            <a:ext cx="507382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4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Halottak száma</a:t>
            </a:r>
          </a:p>
          <a:p>
            <a:pPr algn="ctr"/>
            <a:r>
              <a:rPr lang="hu-HU" sz="4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13 – 36 millió ember</a:t>
            </a:r>
          </a:p>
        </p:txBody>
      </p:sp>
      <p:sp>
        <p:nvSpPr>
          <p:cNvPr id="5" name="Téglalap 4">
            <a:extLst>
              <a:ext uri="{FF2B5EF4-FFF2-40B4-BE49-F238E27FC236}">
                <a16:creationId xmlns:a16="http://schemas.microsoft.com/office/drawing/2014/main" id="{E7334278-36CD-158C-7404-ADC4222D564E}"/>
              </a:ext>
            </a:extLst>
          </p:cNvPr>
          <p:cNvSpPr/>
          <p:nvPr/>
        </p:nvSpPr>
        <p:spPr>
          <a:xfrm>
            <a:off x="4762228" y="3645024"/>
            <a:ext cx="7462565" cy="26776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hu-HU" sz="2800" b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felkelés éveken át tartó, véres harcokba torkollott. Bár An </a:t>
            </a:r>
            <a:r>
              <a:rPr lang="hu-HU" sz="2800" b="1" dirty="0" err="1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Lushan</a:t>
            </a:r>
            <a:r>
              <a:rPr lang="hu-HU" sz="2800" b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-t 757-ben meggyilkolták, helyét </a:t>
            </a:r>
            <a:r>
              <a:rPr lang="hu-HU" sz="2800" b="1" dirty="0" err="1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Shi</a:t>
            </a:r>
            <a:r>
              <a:rPr lang="hu-HU" sz="2800" b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u-HU" sz="2800" b="1" dirty="0" err="1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Siming</a:t>
            </a:r>
            <a:r>
              <a:rPr lang="hu-HU" sz="2800" b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vette át, és a lázadás csak 763-ra ért véget. A harcok kimerítették a Tang-állam erőforrásait, súlyos népességcsökkenést és gazdasági káoszt okozva.</a:t>
            </a:r>
          </a:p>
        </p:txBody>
      </p:sp>
      <p:pic>
        <p:nvPicPr>
          <p:cNvPr id="7170" name="Picture 2" descr="An Lushan Rebellion: The Uprising that Shook China in 2025 | Ancient history, Chinese history, Taiping rebellion">
            <a:extLst>
              <a:ext uri="{FF2B5EF4-FFF2-40B4-BE49-F238E27FC236}">
                <a16:creationId xmlns:a16="http://schemas.microsoft.com/office/drawing/2014/main" id="{2DBE26D4-A2C7-7728-7FB8-E21876FB12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978" y="188640"/>
            <a:ext cx="3717031" cy="3717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The Bloody 8th Century Conflict That Wiped Out One-Sixth of the Human Population | by Prateek Dasgupta | Teatime History | Medium">
            <a:extLst>
              <a:ext uri="{FF2B5EF4-FFF2-40B4-BE49-F238E27FC236}">
                <a16:creationId xmlns:a16="http://schemas.microsoft.com/office/drawing/2014/main" id="{95FF04AB-097A-DB66-9581-84837514D3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630" y="4005064"/>
            <a:ext cx="2323725" cy="2757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An Lushan Rebellion: The Uprising that Shook China in 2025 | Ancient history, Chinese history, Taiping rebellion">
            <a:extLst>
              <a:ext uri="{FF2B5EF4-FFF2-40B4-BE49-F238E27FC236}">
                <a16:creationId xmlns:a16="http://schemas.microsoft.com/office/drawing/2014/main" id="{0E1EBCBD-E329-57B5-5290-A5EAFB21BD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415" y="188640"/>
            <a:ext cx="3717031" cy="371703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The Bloody 8th Century Conflict That Wiped Out One-Sixth of the Human Population | by Prateek Dasgupta | Teatime History | Medium">
            <a:extLst>
              <a:ext uri="{FF2B5EF4-FFF2-40B4-BE49-F238E27FC236}">
                <a16:creationId xmlns:a16="http://schemas.microsoft.com/office/drawing/2014/main" id="{101EE5F8-819A-9691-79A8-5C1FDE7D65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9067" y="4005064"/>
            <a:ext cx="2323725" cy="27576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4185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doboz 2">
            <a:extLst>
              <a:ext uri="{FF2B5EF4-FFF2-40B4-BE49-F238E27FC236}">
                <a16:creationId xmlns:a16="http://schemas.microsoft.com/office/drawing/2014/main" id="{40F9CCEB-5F8E-DB54-A87B-938858836C84}"/>
              </a:ext>
            </a:extLst>
          </p:cNvPr>
          <p:cNvSpPr txBox="1"/>
          <p:nvPr/>
        </p:nvSpPr>
        <p:spPr>
          <a:xfrm>
            <a:off x="189756" y="1556792"/>
            <a:ext cx="11999069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hu-HU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az ókori </a:t>
            </a:r>
            <a:r>
              <a:rPr lang="hu-HU" sz="40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Mezopotámiában</a:t>
            </a:r>
            <a:r>
              <a:rPr lang="hu-HU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történt</a:t>
            </a:r>
          </a:p>
          <a:p>
            <a:pPr>
              <a:buNone/>
            </a:pPr>
            <a:endParaRPr lang="hu-HU" dirty="0"/>
          </a:p>
          <a:p>
            <a:pPr>
              <a:buNone/>
            </a:pPr>
            <a:endParaRPr lang="hu-HU" dirty="0"/>
          </a:p>
          <a:p>
            <a:pPr>
              <a:buFont typeface="Arial" panose="020B0604020202020204" pitchFamily="34" charset="0"/>
              <a:buChar char="•"/>
            </a:pPr>
            <a:r>
              <a:rPr lang="hu-HU" sz="2800" b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kb. Kr.e. 2700 körül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hu-HU" sz="2800" b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sumér városállamok között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hu-HU" sz="2800" b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például </a:t>
            </a:r>
            <a:r>
              <a:rPr lang="hu-HU" sz="2800" b="1" dirty="0" err="1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Lagash</a:t>
            </a:r>
            <a:r>
              <a:rPr lang="hu-HU" sz="2800" b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és </a:t>
            </a:r>
            <a:r>
              <a:rPr lang="hu-HU" sz="2800" b="1" dirty="0" err="1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Umma</a:t>
            </a:r>
            <a:r>
              <a:rPr lang="hu-HU" sz="2800" b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háborúja </a:t>
            </a:r>
          </a:p>
          <a:p>
            <a:pPr>
              <a:buNone/>
            </a:pPr>
            <a:endParaRPr lang="hu-HU" sz="2800" b="1" dirty="0">
              <a:ln w="6350">
                <a:solidFill>
                  <a:schemeClr val="bg1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hu-HU" sz="2800" b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Erről már vannak: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hu-HU" sz="2800" b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feliratok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hu-HU" sz="2800" b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domborművek (pl. a híres „Keselyűk sztéléje”)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hu-HU" sz="2800" b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konkrét leírások hadjáratokról</a:t>
            </a:r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id="{E7E0A215-0EF3-0685-3364-79283B46D88B}"/>
              </a:ext>
            </a:extLst>
          </p:cNvPr>
          <p:cNvSpPr txBox="1"/>
          <p:nvPr/>
        </p:nvSpPr>
        <p:spPr>
          <a:xfrm>
            <a:off x="117747" y="117671"/>
            <a:ext cx="1195333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Az első jól dokumentált háború </a:t>
            </a:r>
          </a:p>
        </p:txBody>
      </p:sp>
      <p:pic>
        <p:nvPicPr>
          <p:cNvPr id="8194" name="Picture 2" descr="Lagash in Mesopotamia: Gudea &amp; Explanation | Study.com">
            <a:extLst>
              <a:ext uri="{FF2B5EF4-FFF2-40B4-BE49-F238E27FC236}">
                <a16:creationId xmlns:a16="http://schemas.microsoft.com/office/drawing/2014/main" id="{97A041EB-F988-2194-DF5E-F9DBFD0C6F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5682" y="1027423"/>
            <a:ext cx="4165395" cy="297528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The World's Oldest Writing - Warfare - Archaeology Magazine - May/June 2016">
            <a:extLst>
              <a:ext uri="{FF2B5EF4-FFF2-40B4-BE49-F238E27FC236}">
                <a16:creationId xmlns:a16="http://schemas.microsoft.com/office/drawing/2014/main" id="{0335E3D4-1B90-8593-1BFD-DAD6983848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2644" y="4002705"/>
            <a:ext cx="3743818" cy="28529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9089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9B9593-9DF4-F393-C99E-67130CC97F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>
            <a:extLst>
              <a:ext uri="{FF2B5EF4-FFF2-40B4-BE49-F238E27FC236}">
                <a16:creationId xmlns:a16="http://schemas.microsoft.com/office/drawing/2014/main" id="{4C096F04-DAF6-18C1-44EF-3BF0CD3F2B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" y="0"/>
            <a:ext cx="12185522" cy="6858000"/>
          </a:xfrm>
          <a:prstGeom prst="rect">
            <a:avLst/>
          </a:prstGeom>
        </p:spPr>
      </p:pic>
      <p:sp>
        <p:nvSpPr>
          <p:cNvPr id="5" name="Téglalap 4">
            <a:extLst>
              <a:ext uri="{FF2B5EF4-FFF2-40B4-BE49-F238E27FC236}">
                <a16:creationId xmlns:a16="http://schemas.microsoft.com/office/drawing/2014/main" id="{9DA19680-5959-7C7D-1F66-D534B7AD08E8}"/>
              </a:ext>
            </a:extLst>
          </p:cNvPr>
          <p:cNvSpPr/>
          <p:nvPr/>
        </p:nvSpPr>
        <p:spPr>
          <a:xfrm>
            <a:off x="8565" y="1772816"/>
            <a:ext cx="594142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u-HU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0000"/>
                </a:highlight>
              </a:rPr>
              <a:t>Háború a világban</a:t>
            </a:r>
            <a:r>
              <a:rPr lang="hu-HU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!</a:t>
            </a:r>
            <a:r>
              <a:rPr lang="hu-HU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	</a:t>
            </a:r>
            <a:endParaRPr lang="hu-HU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FF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highlight>
                <a:srgbClr val="FF0000"/>
              </a:highlight>
            </a:endParaRPr>
          </a:p>
        </p:txBody>
      </p:sp>
      <p:sp>
        <p:nvSpPr>
          <p:cNvPr id="2" name="Téglalap 1">
            <a:extLst>
              <a:ext uri="{FF2B5EF4-FFF2-40B4-BE49-F238E27FC236}">
                <a16:creationId xmlns:a16="http://schemas.microsoft.com/office/drawing/2014/main" id="{D20D9B2B-8521-20C0-A678-426C6E6844A9}"/>
              </a:ext>
            </a:extLst>
          </p:cNvPr>
          <p:cNvSpPr/>
          <p:nvPr/>
        </p:nvSpPr>
        <p:spPr>
          <a:xfrm>
            <a:off x="8565" y="2540904"/>
            <a:ext cx="6214783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u-HU" sz="4000" b="1" cap="none" spc="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Háború a Bibliában!</a:t>
            </a:r>
          </a:p>
        </p:txBody>
      </p:sp>
      <p:sp>
        <p:nvSpPr>
          <p:cNvPr id="3" name="Téglalap 2">
            <a:extLst>
              <a:ext uri="{FF2B5EF4-FFF2-40B4-BE49-F238E27FC236}">
                <a16:creationId xmlns:a16="http://schemas.microsoft.com/office/drawing/2014/main" id="{CACBBC4A-F731-512C-B7D6-4CDF7A28E08C}"/>
              </a:ext>
            </a:extLst>
          </p:cNvPr>
          <p:cNvSpPr/>
          <p:nvPr/>
        </p:nvSpPr>
        <p:spPr>
          <a:xfrm>
            <a:off x="8565" y="3356992"/>
            <a:ext cx="6214783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u-HU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Háború a szívekben!</a:t>
            </a:r>
            <a:endParaRPr lang="hu-HU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FF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highlight>
                <a:srgbClr val="FF0000"/>
              </a:highlight>
            </a:endParaRPr>
          </a:p>
        </p:txBody>
      </p:sp>
      <p:sp>
        <p:nvSpPr>
          <p:cNvPr id="6" name="Téglalap 5">
            <a:extLst>
              <a:ext uri="{FF2B5EF4-FFF2-40B4-BE49-F238E27FC236}">
                <a16:creationId xmlns:a16="http://schemas.microsoft.com/office/drawing/2014/main" id="{A4BAD515-3D56-764E-8F5D-B701F37B99F1}"/>
              </a:ext>
            </a:extLst>
          </p:cNvPr>
          <p:cNvSpPr/>
          <p:nvPr/>
        </p:nvSpPr>
        <p:spPr>
          <a:xfrm>
            <a:off x="6022405" y="1772816"/>
            <a:ext cx="614402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u-HU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0000"/>
                </a:highlight>
              </a:rPr>
              <a:t>Béke a világban</a:t>
            </a:r>
            <a:r>
              <a:rPr lang="hu-HU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?</a:t>
            </a:r>
          </a:p>
        </p:txBody>
      </p:sp>
      <p:sp>
        <p:nvSpPr>
          <p:cNvPr id="7" name="Téglalap 6">
            <a:extLst>
              <a:ext uri="{FF2B5EF4-FFF2-40B4-BE49-F238E27FC236}">
                <a16:creationId xmlns:a16="http://schemas.microsoft.com/office/drawing/2014/main" id="{1CED68C2-B6A6-F339-B05C-0565C6DE9356}"/>
              </a:ext>
            </a:extLst>
          </p:cNvPr>
          <p:cNvSpPr/>
          <p:nvPr/>
        </p:nvSpPr>
        <p:spPr>
          <a:xfrm>
            <a:off x="6080584" y="2511584"/>
            <a:ext cx="623717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u-HU" sz="4000" b="1" cap="none" spc="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Béke a Bibliában!</a:t>
            </a:r>
          </a:p>
        </p:txBody>
      </p:sp>
      <p:sp>
        <p:nvSpPr>
          <p:cNvPr id="8" name="Téglalap 7">
            <a:extLst>
              <a:ext uri="{FF2B5EF4-FFF2-40B4-BE49-F238E27FC236}">
                <a16:creationId xmlns:a16="http://schemas.microsoft.com/office/drawing/2014/main" id="{EB7D86EE-FDCA-F02C-3188-BE54029231F2}"/>
              </a:ext>
            </a:extLst>
          </p:cNvPr>
          <p:cNvSpPr/>
          <p:nvPr/>
        </p:nvSpPr>
        <p:spPr>
          <a:xfrm>
            <a:off x="6166420" y="3284588"/>
            <a:ext cx="615134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u-HU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Béke a szívekben!</a:t>
            </a:r>
            <a:endParaRPr lang="hu-HU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FF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highlight>
                <a:srgbClr val="FF00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679702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9B9593-9DF4-F393-C99E-67130CC97F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>
            <a:extLst>
              <a:ext uri="{FF2B5EF4-FFF2-40B4-BE49-F238E27FC236}">
                <a16:creationId xmlns:a16="http://schemas.microsoft.com/office/drawing/2014/main" id="{4C096F04-DAF6-18C1-44EF-3BF0CD3F2B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" y="0"/>
            <a:ext cx="12185522" cy="6858000"/>
          </a:xfrm>
          <a:prstGeom prst="rect">
            <a:avLst/>
          </a:prstGeom>
        </p:spPr>
      </p:pic>
      <p:sp>
        <p:nvSpPr>
          <p:cNvPr id="5" name="Téglalap 4">
            <a:extLst>
              <a:ext uri="{FF2B5EF4-FFF2-40B4-BE49-F238E27FC236}">
                <a16:creationId xmlns:a16="http://schemas.microsoft.com/office/drawing/2014/main" id="{9DA19680-5959-7C7D-1F66-D534B7AD08E8}"/>
              </a:ext>
            </a:extLst>
          </p:cNvPr>
          <p:cNvSpPr/>
          <p:nvPr/>
        </p:nvSpPr>
        <p:spPr>
          <a:xfrm>
            <a:off x="8565" y="1772816"/>
            <a:ext cx="594142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u-HU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Háború a világban!	</a:t>
            </a:r>
            <a:endParaRPr lang="hu-HU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FF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highlight>
                <a:srgbClr val="FF0000"/>
              </a:highlight>
            </a:endParaRPr>
          </a:p>
        </p:txBody>
      </p:sp>
      <p:sp>
        <p:nvSpPr>
          <p:cNvPr id="2" name="Téglalap 1">
            <a:extLst>
              <a:ext uri="{FF2B5EF4-FFF2-40B4-BE49-F238E27FC236}">
                <a16:creationId xmlns:a16="http://schemas.microsoft.com/office/drawing/2014/main" id="{D20D9B2B-8521-20C0-A678-426C6E6844A9}"/>
              </a:ext>
            </a:extLst>
          </p:cNvPr>
          <p:cNvSpPr/>
          <p:nvPr/>
        </p:nvSpPr>
        <p:spPr>
          <a:xfrm>
            <a:off x="8565" y="2540904"/>
            <a:ext cx="6214783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u-HU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0000"/>
                </a:highlight>
              </a:rPr>
              <a:t>Háború a Bibliában!</a:t>
            </a:r>
          </a:p>
        </p:txBody>
      </p:sp>
      <p:sp>
        <p:nvSpPr>
          <p:cNvPr id="3" name="Téglalap 2">
            <a:extLst>
              <a:ext uri="{FF2B5EF4-FFF2-40B4-BE49-F238E27FC236}">
                <a16:creationId xmlns:a16="http://schemas.microsoft.com/office/drawing/2014/main" id="{CACBBC4A-F731-512C-B7D6-4CDF7A28E08C}"/>
              </a:ext>
            </a:extLst>
          </p:cNvPr>
          <p:cNvSpPr/>
          <p:nvPr/>
        </p:nvSpPr>
        <p:spPr>
          <a:xfrm>
            <a:off x="8565" y="3356992"/>
            <a:ext cx="6214783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u-HU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Háború a szívekben!</a:t>
            </a:r>
            <a:endParaRPr lang="hu-HU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FF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highlight>
                <a:srgbClr val="FF0000"/>
              </a:highlight>
            </a:endParaRPr>
          </a:p>
        </p:txBody>
      </p:sp>
      <p:sp>
        <p:nvSpPr>
          <p:cNvPr id="6" name="Téglalap 5">
            <a:extLst>
              <a:ext uri="{FF2B5EF4-FFF2-40B4-BE49-F238E27FC236}">
                <a16:creationId xmlns:a16="http://schemas.microsoft.com/office/drawing/2014/main" id="{A4BAD515-3D56-764E-8F5D-B701F37B99F1}"/>
              </a:ext>
            </a:extLst>
          </p:cNvPr>
          <p:cNvSpPr/>
          <p:nvPr/>
        </p:nvSpPr>
        <p:spPr>
          <a:xfrm>
            <a:off x="6022405" y="1772816"/>
            <a:ext cx="614402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u-HU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Béke a világban?</a:t>
            </a:r>
            <a:endParaRPr lang="hu-HU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FF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highlight>
                <a:srgbClr val="FF0000"/>
              </a:highlight>
            </a:endParaRPr>
          </a:p>
        </p:txBody>
      </p:sp>
      <p:sp>
        <p:nvSpPr>
          <p:cNvPr id="7" name="Téglalap 6">
            <a:extLst>
              <a:ext uri="{FF2B5EF4-FFF2-40B4-BE49-F238E27FC236}">
                <a16:creationId xmlns:a16="http://schemas.microsoft.com/office/drawing/2014/main" id="{1CED68C2-B6A6-F339-B05C-0565C6DE9356}"/>
              </a:ext>
            </a:extLst>
          </p:cNvPr>
          <p:cNvSpPr/>
          <p:nvPr/>
        </p:nvSpPr>
        <p:spPr>
          <a:xfrm>
            <a:off x="6080584" y="2511584"/>
            <a:ext cx="623717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u-HU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0000"/>
                </a:highlight>
              </a:rPr>
              <a:t>Béke a Bibliában!</a:t>
            </a:r>
          </a:p>
        </p:txBody>
      </p:sp>
      <p:sp>
        <p:nvSpPr>
          <p:cNvPr id="8" name="Téglalap 7">
            <a:extLst>
              <a:ext uri="{FF2B5EF4-FFF2-40B4-BE49-F238E27FC236}">
                <a16:creationId xmlns:a16="http://schemas.microsoft.com/office/drawing/2014/main" id="{EB7D86EE-FDCA-F02C-3188-BE54029231F2}"/>
              </a:ext>
            </a:extLst>
          </p:cNvPr>
          <p:cNvSpPr/>
          <p:nvPr/>
        </p:nvSpPr>
        <p:spPr>
          <a:xfrm>
            <a:off x="6166420" y="3284588"/>
            <a:ext cx="615134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u-HU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Béke a szívekben!</a:t>
            </a:r>
            <a:endParaRPr lang="hu-HU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FF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highlight>
                <a:srgbClr val="FF00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991782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doboz 2">
            <a:extLst>
              <a:ext uri="{FF2B5EF4-FFF2-40B4-BE49-F238E27FC236}">
                <a16:creationId xmlns:a16="http://schemas.microsoft.com/office/drawing/2014/main" id="{78C0844B-7D8C-1C4B-3C2F-18411420A7DF}"/>
              </a:ext>
            </a:extLst>
          </p:cNvPr>
          <p:cNvSpPr txBox="1"/>
          <p:nvPr/>
        </p:nvSpPr>
        <p:spPr>
          <a:xfrm>
            <a:off x="1" y="4149080"/>
            <a:ext cx="12188824" cy="28031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hu-H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„</a:t>
            </a:r>
            <a:r>
              <a:rPr lang="hu-HU" sz="2400" b="1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hu-H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Történt pedig </a:t>
            </a:r>
            <a:r>
              <a:rPr lang="hu-HU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Amráfelnek</a:t>
            </a:r>
            <a:r>
              <a:rPr lang="hu-H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Sineár királyának, </a:t>
            </a:r>
            <a:r>
              <a:rPr lang="hu-HU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Arjóknak</a:t>
            </a:r>
            <a:r>
              <a:rPr lang="hu-H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hu-HU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Ellászár</a:t>
            </a:r>
            <a:r>
              <a:rPr lang="hu-H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királyának, </a:t>
            </a:r>
            <a:r>
              <a:rPr lang="hu-HU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Kedorláómernek</a:t>
            </a:r>
            <a:r>
              <a:rPr lang="hu-H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hu-HU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Élám</a:t>
            </a:r>
            <a:r>
              <a:rPr lang="hu-H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királyának és </a:t>
            </a:r>
            <a:r>
              <a:rPr lang="hu-HU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Tidálnak</a:t>
            </a:r>
            <a:r>
              <a:rPr lang="hu-H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hu-HU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Gójim</a:t>
            </a:r>
            <a:r>
              <a:rPr lang="hu-H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királyának az idejében, </a:t>
            </a:r>
            <a:r>
              <a:rPr lang="hu-HU" sz="2400" b="1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hu-H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hogy ezek háborút indítottak </a:t>
            </a:r>
            <a:r>
              <a:rPr lang="hu-HU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</a:t>
            </a:r>
            <a:r>
              <a:rPr lang="hu-H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hu-HU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Sodoma</a:t>
            </a:r>
            <a:r>
              <a:rPr lang="hu-H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királya, </a:t>
            </a:r>
            <a:r>
              <a:rPr lang="hu-HU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Birsa</a:t>
            </a:r>
            <a:r>
              <a:rPr lang="hu-H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Gomora királya, </a:t>
            </a:r>
            <a:r>
              <a:rPr lang="hu-HU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Sináb</a:t>
            </a:r>
            <a:r>
              <a:rPr lang="hu-H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hu-HU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Admá</a:t>
            </a:r>
            <a:r>
              <a:rPr lang="hu-H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királya, </a:t>
            </a:r>
            <a:r>
              <a:rPr lang="hu-HU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Seméber</a:t>
            </a:r>
            <a:r>
              <a:rPr lang="hu-H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hu-HU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Cebójim</a:t>
            </a:r>
            <a:r>
              <a:rPr lang="hu-H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királya és </a:t>
            </a:r>
            <a:r>
              <a:rPr lang="hu-HU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Bela</a:t>
            </a:r>
            <a:r>
              <a:rPr lang="hu-H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azaz </a:t>
            </a:r>
            <a:r>
              <a:rPr lang="hu-HU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Cóar</a:t>
            </a:r>
            <a:r>
              <a:rPr lang="hu-H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királya ellen. […] négy király öt ellen.”</a:t>
            </a:r>
            <a:r>
              <a:rPr lang="hu-H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50000"/>
              </a:lnSpc>
              <a:buNone/>
            </a:pPr>
            <a:r>
              <a:rPr lang="hu-H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								         I </a:t>
            </a:r>
            <a:r>
              <a:rPr lang="hu-H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Móz</a:t>
            </a:r>
            <a:r>
              <a:rPr lang="hu-H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14,1-2.9b</a:t>
            </a:r>
            <a:endParaRPr lang="hu-H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42" name="Picture 2" descr="Abraham's war to rescue Lot">
            <a:extLst>
              <a:ext uri="{FF2B5EF4-FFF2-40B4-BE49-F238E27FC236}">
                <a16:creationId xmlns:a16="http://schemas.microsoft.com/office/drawing/2014/main" id="{ED6B6C2E-98E5-4E07-98AC-F550AE36CF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3033" y="44624"/>
            <a:ext cx="4942758" cy="42210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0529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doboz 2">
            <a:extLst>
              <a:ext uri="{FF2B5EF4-FFF2-40B4-BE49-F238E27FC236}">
                <a16:creationId xmlns:a16="http://schemas.microsoft.com/office/drawing/2014/main" id="{2A31ED5B-3766-687A-20DC-766ADFB3A2C6}"/>
              </a:ext>
            </a:extLst>
          </p:cNvPr>
          <p:cNvSpPr txBox="1"/>
          <p:nvPr/>
        </p:nvSpPr>
        <p:spPr>
          <a:xfrm>
            <a:off x="261764" y="-28574"/>
            <a:ext cx="8568952" cy="54322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1000"/>
              </a:spcAft>
              <a:buNone/>
            </a:pPr>
            <a:r>
              <a:rPr lang="hu-H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leggyakrabban említett ellenségek:</a:t>
            </a:r>
          </a:p>
          <a:p>
            <a:pPr algn="just">
              <a:spcAft>
                <a:spcPts val="1000"/>
              </a:spcAft>
              <a:buNone/>
            </a:pPr>
            <a:endParaRPr lang="hu-H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10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hu-H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filiszteusok </a:t>
            </a:r>
            <a:endParaRPr lang="hu-H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10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hu-HU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amalekiták</a:t>
            </a:r>
            <a:r>
              <a:rPr lang="hu-H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hu-H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10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hu-HU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moábiták</a:t>
            </a:r>
            <a:r>
              <a:rPr lang="hu-H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hu-H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10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hu-HU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ammoniták</a:t>
            </a:r>
            <a:r>
              <a:rPr lang="hu-H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hu-H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10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hu-HU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arámiak</a:t>
            </a:r>
            <a:r>
              <a:rPr lang="hu-H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hu-H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10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hu-H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Asszíria </a:t>
            </a:r>
            <a:endParaRPr lang="hu-H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10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hu-H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Babilon </a:t>
            </a:r>
            <a:endParaRPr lang="hu-H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10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hu-H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rómaiak</a:t>
            </a:r>
            <a:endParaRPr lang="hu-H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5362" name="Picture 2" descr="Assyrian Soldiers In Battle">
            <a:extLst>
              <a:ext uri="{FF2B5EF4-FFF2-40B4-BE49-F238E27FC236}">
                <a16:creationId xmlns:a16="http://schemas.microsoft.com/office/drawing/2014/main" id="{7E3DD6C4-4135-7C7C-9D63-465A541867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8268" y="1268760"/>
            <a:ext cx="7260299" cy="54452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7834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áblázat 1">
            <a:extLst>
              <a:ext uri="{FF2B5EF4-FFF2-40B4-BE49-F238E27FC236}">
                <a16:creationId xmlns:a16="http://schemas.microsoft.com/office/drawing/2014/main" id="{9EB63867-86EF-721D-134E-A54BAA97BA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1800257"/>
              </p:ext>
            </p:extLst>
          </p:nvPr>
        </p:nvGraphicFramePr>
        <p:xfrm>
          <a:off x="7367" y="-71622"/>
          <a:ext cx="12181458" cy="695700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34717">
                  <a:extLst>
                    <a:ext uri="{9D8B030D-6E8A-4147-A177-3AD203B41FA5}">
                      <a16:colId xmlns:a16="http://schemas.microsoft.com/office/drawing/2014/main" val="755095297"/>
                    </a:ext>
                  </a:extLst>
                </a:gridCol>
                <a:gridCol w="5832648">
                  <a:extLst>
                    <a:ext uri="{9D8B030D-6E8A-4147-A177-3AD203B41FA5}">
                      <a16:colId xmlns:a16="http://schemas.microsoft.com/office/drawing/2014/main" val="2590290592"/>
                    </a:ext>
                  </a:extLst>
                </a:gridCol>
                <a:gridCol w="3214093">
                  <a:extLst>
                    <a:ext uri="{9D8B030D-6E8A-4147-A177-3AD203B41FA5}">
                      <a16:colId xmlns:a16="http://schemas.microsoft.com/office/drawing/2014/main" val="2867920070"/>
                    </a:ext>
                  </a:extLst>
                </a:gridCol>
              </a:tblGrid>
              <a:tr h="137461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Időszak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Háború / Konfliktus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Bibliai hely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extLst>
                  <a:ext uri="{0D108BD9-81ED-4DB2-BD59-A6C34878D82A}">
                    <a16:rowId xmlns:a16="http://schemas.microsoft.com/office/drawing/2014/main" val="3697207019"/>
                  </a:ext>
                </a:extLst>
              </a:tr>
              <a:tr h="281764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kb. Kr.e. 2100–2000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 4 király háborúja az 5 király ellen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I. Móz 14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extLst>
                  <a:ext uri="{0D108BD9-81ED-4DB2-BD59-A6C34878D82A}">
                    <a16:rowId xmlns:a16="http://schemas.microsoft.com/office/drawing/2014/main" val="1233856887"/>
                  </a:ext>
                </a:extLst>
              </a:tr>
              <a:tr h="281764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kb. Kr.e. 1450–1400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Amalekiták támadása Izrael ellen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II. Móz 17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extLst>
                  <a:ext uri="{0D108BD9-81ED-4DB2-BD59-A6C34878D82A}">
                    <a16:rowId xmlns:a16="http://schemas.microsoft.com/office/drawing/2014/main" val="2067445634"/>
                  </a:ext>
                </a:extLst>
              </a:tr>
              <a:tr h="281764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kb. Kr.e. 1400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Kánaán elfoglalásának háborúi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Józsué könyve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extLst>
                  <a:ext uri="{0D108BD9-81ED-4DB2-BD59-A6C34878D82A}">
                    <a16:rowId xmlns:a16="http://schemas.microsoft.com/office/drawing/2014/main" val="2743933658"/>
                  </a:ext>
                </a:extLst>
              </a:tr>
              <a:tr h="137461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kb. Kr.e. 1380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Jerikó ostroma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Józs 6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extLst>
                  <a:ext uri="{0D108BD9-81ED-4DB2-BD59-A6C34878D82A}">
                    <a16:rowId xmlns:a16="http://schemas.microsoft.com/office/drawing/2014/main" val="4154322939"/>
                  </a:ext>
                </a:extLst>
              </a:tr>
              <a:tr h="137461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kb. Kr.e. 1375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Ai városának csatája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Józs 7–8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extLst>
                  <a:ext uri="{0D108BD9-81ED-4DB2-BD59-A6C34878D82A}">
                    <a16:rowId xmlns:a16="http://schemas.microsoft.com/office/drawing/2014/main" val="1372782744"/>
                  </a:ext>
                </a:extLst>
              </a:tr>
              <a:tr h="281764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kb. Kr.e. 1350–1100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Bírák korának háborúi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Bírák könyve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extLst>
                  <a:ext uri="{0D108BD9-81ED-4DB2-BD59-A6C34878D82A}">
                    <a16:rowId xmlns:a16="http://schemas.microsoft.com/office/drawing/2014/main" val="22865783"/>
                  </a:ext>
                </a:extLst>
              </a:tr>
              <a:tr h="281764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kb. Kr.e. 1250</a:t>
                      </a:r>
                      <a:endParaRPr lang="hu-HU" sz="2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Debóra és Bárák háborúja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Bír 4–5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extLst>
                  <a:ext uri="{0D108BD9-81ED-4DB2-BD59-A6C34878D82A}">
                    <a16:rowId xmlns:a16="http://schemas.microsoft.com/office/drawing/2014/main" val="3070847789"/>
                  </a:ext>
                </a:extLst>
              </a:tr>
              <a:tr h="281764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kb. Kr.e. 1100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Filiszteus háborúk kezdete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I. Sám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extLst>
                  <a:ext uri="{0D108BD9-81ED-4DB2-BD59-A6C34878D82A}">
                    <a16:rowId xmlns:a16="http://schemas.microsoft.com/office/drawing/2014/main" val="2535699591"/>
                  </a:ext>
                </a:extLst>
              </a:tr>
              <a:tr h="137461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kb. Kr.e. 1025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Dávid és Góliát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I. Sám 17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extLst>
                  <a:ext uri="{0D108BD9-81ED-4DB2-BD59-A6C34878D82A}">
                    <a16:rowId xmlns:a16="http://schemas.microsoft.com/office/drawing/2014/main" val="511244616"/>
                  </a:ext>
                </a:extLst>
              </a:tr>
              <a:tr h="137461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kb. Kr.e. 1000–970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Dávid király hadjáratai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II. Sám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extLst>
                  <a:ext uri="{0D108BD9-81ED-4DB2-BD59-A6C34878D82A}">
                    <a16:rowId xmlns:a16="http://schemas.microsoft.com/office/drawing/2014/main" val="2898724353"/>
                  </a:ext>
                </a:extLst>
              </a:tr>
              <a:tr h="426068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kb. Kr.e. 930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Izrael és Júda kettészakadása utáni háborúk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I. Kir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extLst>
                  <a:ext uri="{0D108BD9-81ED-4DB2-BD59-A6C34878D82A}">
                    <a16:rowId xmlns:a16="http://schemas.microsoft.com/office/drawing/2014/main" val="660408188"/>
                  </a:ext>
                </a:extLst>
              </a:tr>
              <a:tr h="137461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kb. Kr.e. 900–700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Arámi és asszír háborúk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II. Kir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extLst>
                  <a:ext uri="{0D108BD9-81ED-4DB2-BD59-A6C34878D82A}">
                    <a16:rowId xmlns:a16="http://schemas.microsoft.com/office/drawing/2014/main" val="3973407837"/>
                  </a:ext>
                </a:extLst>
              </a:tr>
              <a:tr h="281764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Kr.e. 722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Izrael királyságának bukása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II. Kir 17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extLst>
                  <a:ext uri="{0D108BD9-81ED-4DB2-BD59-A6C34878D82A}">
                    <a16:rowId xmlns:a16="http://schemas.microsoft.com/office/drawing/2014/main" val="4099585834"/>
                  </a:ext>
                </a:extLst>
              </a:tr>
              <a:tr h="281764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Kr.e. 701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Jeruzsálem asszír ostroma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II. Kir 18–19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extLst>
                  <a:ext uri="{0D108BD9-81ED-4DB2-BD59-A6C34878D82A}">
                    <a16:rowId xmlns:a16="http://schemas.microsoft.com/office/drawing/2014/main" val="39455285"/>
                  </a:ext>
                </a:extLst>
              </a:tr>
              <a:tr h="137461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Kr.e. 605–586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Babiloni háborúk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II. Kir 24–25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extLst>
                  <a:ext uri="{0D108BD9-81ED-4DB2-BD59-A6C34878D82A}">
                    <a16:rowId xmlns:a16="http://schemas.microsoft.com/office/drawing/2014/main" val="1802936246"/>
                  </a:ext>
                </a:extLst>
              </a:tr>
              <a:tr h="137461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Kr.e. 586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Jeruzsálem pusztulása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II. Kir 25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extLst>
                  <a:ext uri="{0D108BD9-81ED-4DB2-BD59-A6C34878D82A}">
                    <a16:rowId xmlns:a16="http://schemas.microsoft.com/office/drawing/2014/main" val="4292414887"/>
                  </a:ext>
                </a:extLst>
              </a:tr>
              <a:tr h="426068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Kr. u. 66–70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Zsidó–római háború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Az Újszövetség korában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extLst>
                  <a:ext uri="{0D108BD9-81ED-4DB2-BD59-A6C34878D82A}">
                    <a16:rowId xmlns:a16="http://schemas.microsoft.com/office/drawing/2014/main" val="4080296167"/>
                  </a:ext>
                </a:extLst>
              </a:tr>
              <a:tr h="137461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Kr. u. 70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Jeruzsálem pusztulása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Jézus próféciái</a:t>
                      </a:r>
                      <a:endParaRPr lang="hu-HU" sz="2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extLst>
                  <a:ext uri="{0D108BD9-81ED-4DB2-BD59-A6C34878D82A}">
                    <a16:rowId xmlns:a16="http://schemas.microsoft.com/office/drawing/2014/main" val="26383928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2384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áblázat 1">
            <a:extLst>
              <a:ext uri="{FF2B5EF4-FFF2-40B4-BE49-F238E27FC236}">
                <a16:creationId xmlns:a16="http://schemas.microsoft.com/office/drawing/2014/main" id="{9EB63867-86EF-721D-134E-A54BAA97BA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3836445"/>
              </p:ext>
            </p:extLst>
          </p:nvPr>
        </p:nvGraphicFramePr>
        <p:xfrm>
          <a:off x="7367" y="-71622"/>
          <a:ext cx="12181458" cy="695700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34717">
                  <a:extLst>
                    <a:ext uri="{9D8B030D-6E8A-4147-A177-3AD203B41FA5}">
                      <a16:colId xmlns:a16="http://schemas.microsoft.com/office/drawing/2014/main" val="755095297"/>
                    </a:ext>
                  </a:extLst>
                </a:gridCol>
                <a:gridCol w="5832648">
                  <a:extLst>
                    <a:ext uri="{9D8B030D-6E8A-4147-A177-3AD203B41FA5}">
                      <a16:colId xmlns:a16="http://schemas.microsoft.com/office/drawing/2014/main" val="2590290592"/>
                    </a:ext>
                  </a:extLst>
                </a:gridCol>
                <a:gridCol w="3214093">
                  <a:extLst>
                    <a:ext uri="{9D8B030D-6E8A-4147-A177-3AD203B41FA5}">
                      <a16:colId xmlns:a16="http://schemas.microsoft.com/office/drawing/2014/main" val="2867920070"/>
                    </a:ext>
                  </a:extLst>
                </a:gridCol>
              </a:tblGrid>
              <a:tr h="137461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Időszak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Háború / Konfliktus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Bibliai hely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extLst>
                  <a:ext uri="{0D108BD9-81ED-4DB2-BD59-A6C34878D82A}">
                    <a16:rowId xmlns:a16="http://schemas.microsoft.com/office/drawing/2014/main" val="3697207019"/>
                  </a:ext>
                </a:extLst>
              </a:tr>
              <a:tr h="281764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kb. Kr.e. 2100–2000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 4 király háborúja az 5 király ellen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I. Móz 14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extLst>
                  <a:ext uri="{0D108BD9-81ED-4DB2-BD59-A6C34878D82A}">
                    <a16:rowId xmlns:a16="http://schemas.microsoft.com/office/drawing/2014/main" val="1233856887"/>
                  </a:ext>
                </a:extLst>
              </a:tr>
              <a:tr h="281764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kb. Kr.e. 1450–1400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Amalekiták támadása Izrael ellen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II. Móz 17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extLst>
                  <a:ext uri="{0D108BD9-81ED-4DB2-BD59-A6C34878D82A}">
                    <a16:rowId xmlns:a16="http://schemas.microsoft.com/office/drawing/2014/main" val="2067445634"/>
                  </a:ext>
                </a:extLst>
              </a:tr>
              <a:tr h="281764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 dirty="0">
                          <a:solidFill>
                            <a:srgbClr val="FF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kb. Kr.e. 1400</a:t>
                      </a:r>
                      <a:endParaRPr lang="hu-HU" sz="2300" dirty="0">
                        <a:solidFill>
                          <a:srgbClr val="FF0000"/>
                        </a:solidFill>
                        <a:effectLst/>
                        <a:highlight>
                          <a:srgbClr val="FFFF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 dirty="0">
                          <a:solidFill>
                            <a:srgbClr val="FF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Kánaán elfoglalásának háborúi</a:t>
                      </a:r>
                      <a:endParaRPr lang="hu-HU" sz="2300" dirty="0">
                        <a:solidFill>
                          <a:srgbClr val="FF0000"/>
                        </a:solidFill>
                        <a:effectLst/>
                        <a:highlight>
                          <a:srgbClr val="FFFF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 dirty="0">
                          <a:solidFill>
                            <a:srgbClr val="FF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Józsué könyve</a:t>
                      </a:r>
                      <a:endParaRPr lang="hu-HU" sz="2300" dirty="0">
                        <a:solidFill>
                          <a:srgbClr val="FF0000"/>
                        </a:solidFill>
                        <a:effectLst/>
                        <a:highlight>
                          <a:srgbClr val="FFFF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extLst>
                  <a:ext uri="{0D108BD9-81ED-4DB2-BD59-A6C34878D82A}">
                    <a16:rowId xmlns:a16="http://schemas.microsoft.com/office/drawing/2014/main" val="2743933658"/>
                  </a:ext>
                </a:extLst>
              </a:tr>
              <a:tr h="137461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kb. Kr.e. 1380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Jerikó ostroma</a:t>
                      </a:r>
                      <a:endParaRPr lang="hu-HU" sz="2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Józs 6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extLst>
                  <a:ext uri="{0D108BD9-81ED-4DB2-BD59-A6C34878D82A}">
                    <a16:rowId xmlns:a16="http://schemas.microsoft.com/office/drawing/2014/main" val="4154322939"/>
                  </a:ext>
                </a:extLst>
              </a:tr>
              <a:tr h="137461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kb. Kr.e. 1375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Ai városának csatája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Józs 7–8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extLst>
                  <a:ext uri="{0D108BD9-81ED-4DB2-BD59-A6C34878D82A}">
                    <a16:rowId xmlns:a16="http://schemas.microsoft.com/office/drawing/2014/main" val="1372782744"/>
                  </a:ext>
                </a:extLst>
              </a:tr>
              <a:tr h="281764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kb. Kr.e. 1350–1100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Bírák korának háborúi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Bírák könyve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extLst>
                  <a:ext uri="{0D108BD9-81ED-4DB2-BD59-A6C34878D82A}">
                    <a16:rowId xmlns:a16="http://schemas.microsoft.com/office/drawing/2014/main" val="22865783"/>
                  </a:ext>
                </a:extLst>
              </a:tr>
              <a:tr h="281764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kb. Kr.e. 1250</a:t>
                      </a:r>
                      <a:endParaRPr lang="hu-HU" sz="2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Debóra és Bárák háborúja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Bír 4–5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extLst>
                  <a:ext uri="{0D108BD9-81ED-4DB2-BD59-A6C34878D82A}">
                    <a16:rowId xmlns:a16="http://schemas.microsoft.com/office/drawing/2014/main" val="3070847789"/>
                  </a:ext>
                </a:extLst>
              </a:tr>
              <a:tr h="281764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kb. Kr.e. 1100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Filiszteus háborúk kezdete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I. Sám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extLst>
                  <a:ext uri="{0D108BD9-81ED-4DB2-BD59-A6C34878D82A}">
                    <a16:rowId xmlns:a16="http://schemas.microsoft.com/office/drawing/2014/main" val="2535699591"/>
                  </a:ext>
                </a:extLst>
              </a:tr>
              <a:tr h="137461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kb. Kr.e. 1025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Dávid és Góliát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I. Sám 17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extLst>
                  <a:ext uri="{0D108BD9-81ED-4DB2-BD59-A6C34878D82A}">
                    <a16:rowId xmlns:a16="http://schemas.microsoft.com/office/drawing/2014/main" val="511244616"/>
                  </a:ext>
                </a:extLst>
              </a:tr>
              <a:tr h="137461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kb. Kr.e. 1000–970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Dávid király hadjáratai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II. Sám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extLst>
                  <a:ext uri="{0D108BD9-81ED-4DB2-BD59-A6C34878D82A}">
                    <a16:rowId xmlns:a16="http://schemas.microsoft.com/office/drawing/2014/main" val="2898724353"/>
                  </a:ext>
                </a:extLst>
              </a:tr>
              <a:tr h="426068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kb. Kr.e. 930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Izrael és Júda kettészakadása utáni háborúk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I. Kir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extLst>
                  <a:ext uri="{0D108BD9-81ED-4DB2-BD59-A6C34878D82A}">
                    <a16:rowId xmlns:a16="http://schemas.microsoft.com/office/drawing/2014/main" val="660408188"/>
                  </a:ext>
                </a:extLst>
              </a:tr>
              <a:tr h="137461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kb. Kr.e. 900–700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Arámi és asszír háborúk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II. Kir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extLst>
                  <a:ext uri="{0D108BD9-81ED-4DB2-BD59-A6C34878D82A}">
                    <a16:rowId xmlns:a16="http://schemas.microsoft.com/office/drawing/2014/main" val="3973407837"/>
                  </a:ext>
                </a:extLst>
              </a:tr>
              <a:tr h="281764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Kr.e. 722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Izrael királyságának bukása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II. Kir 17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extLst>
                  <a:ext uri="{0D108BD9-81ED-4DB2-BD59-A6C34878D82A}">
                    <a16:rowId xmlns:a16="http://schemas.microsoft.com/office/drawing/2014/main" val="4099585834"/>
                  </a:ext>
                </a:extLst>
              </a:tr>
              <a:tr h="281764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Kr.e. 701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Jeruzsálem asszír ostroma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II. Kir 18–19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extLst>
                  <a:ext uri="{0D108BD9-81ED-4DB2-BD59-A6C34878D82A}">
                    <a16:rowId xmlns:a16="http://schemas.microsoft.com/office/drawing/2014/main" val="39455285"/>
                  </a:ext>
                </a:extLst>
              </a:tr>
              <a:tr h="137461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Kr.e. 605–586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Babiloni háborúk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II. Kir 24–25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extLst>
                  <a:ext uri="{0D108BD9-81ED-4DB2-BD59-A6C34878D82A}">
                    <a16:rowId xmlns:a16="http://schemas.microsoft.com/office/drawing/2014/main" val="1802936246"/>
                  </a:ext>
                </a:extLst>
              </a:tr>
              <a:tr h="137461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Kr.e. 586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Jeruzsálem pusztulása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II. Kir 25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extLst>
                  <a:ext uri="{0D108BD9-81ED-4DB2-BD59-A6C34878D82A}">
                    <a16:rowId xmlns:a16="http://schemas.microsoft.com/office/drawing/2014/main" val="4292414887"/>
                  </a:ext>
                </a:extLst>
              </a:tr>
              <a:tr h="426068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Kr. u. 66–70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Zsidó–római háború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Az Újszövetség korában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extLst>
                  <a:ext uri="{0D108BD9-81ED-4DB2-BD59-A6C34878D82A}">
                    <a16:rowId xmlns:a16="http://schemas.microsoft.com/office/drawing/2014/main" val="4080296167"/>
                  </a:ext>
                </a:extLst>
              </a:tr>
              <a:tr h="137461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Kr. u. 70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Jeruzsálem pusztulása</a:t>
                      </a:r>
                      <a:endParaRPr lang="hu-HU" sz="2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hu-HU" sz="23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Jézus próféciái</a:t>
                      </a:r>
                      <a:endParaRPr lang="hu-HU" sz="2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95" marR="4295" marT="4295" marB="4295" anchor="ctr"/>
                </a:tc>
                <a:extLst>
                  <a:ext uri="{0D108BD9-81ED-4DB2-BD59-A6C34878D82A}">
                    <a16:rowId xmlns:a16="http://schemas.microsoft.com/office/drawing/2014/main" val="26383928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1855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doboz 2">
            <a:extLst>
              <a:ext uri="{FF2B5EF4-FFF2-40B4-BE49-F238E27FC236}">
                <a16:creationId xmlns:a16="http://schemas.microsoft.com/office/drawing/2014/main" id="{45C2F193-01E7-8BEA-854C-5EDAA8E717DB}"/>
              </a:ext>
            </a:extLst>
          </p:cNvPr>
          <p:cNvSpPr txBox="1"/>
          <p:nvPr/>
        </p:nvSpPr>
        <p:spPr>
          <a:xfrm>
            <a:off x="0" y="934246"/>
            <a:ext cx="12188825" cy="49895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  <a:buNone/>
            </a:pPr>
            <a:r>
              <a:rPr lang="hu-HU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„</a:t>
            </a:r>
            <a:r>
              <a:rPr lang="hu-HU" sz="3600" b="1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10</a:t>
            </a:r>
            <a:r>
              <a:rPr lang="hu-HU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Józsué ezt parancsolta a nép elöljáróinak: </a:t>
            </a:r>
            <a:r>
              <a:rPr lang="hu-HU" sz="3600" b="1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11</a:t>
            </a:r>
            <a:r>
              <a:rPr lang="hu-HU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Menjetek végig a táboron, és parancsoljátok meg a népnek: Készítsetek magatoknak útravalót, mert három nap múlva átkeltek itt a Jordánon, hogy bemenjetek arra a földre, és birtokba vegyétek azt, amelyet Istenetek, az Úr nektek ad birtokul.”</a:t>
            </a:r>
            <a:r>
              <a:rPr lang="hu-HU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									</a:t>
            </a:r>
            <a:r>
              <a:rPr lang="hu-HU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Józs</a:t>
            </a:r>
            <a:r>
              <a:rPr lang="hu-HU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1,10-11</a:t>
            </a:r>
            <a:endParaRPr lang="hu-H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2274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doboz 2">
            <a:extLst>
              <a:ext uri="{FF2B5EF4-FFF2-40B4-BE49-F238E27FC236}">
                <a16:creationId xmlns:a16="http://schemas.microsoft.com/office/drawing/2014/main" id="{D58E36FA-5F34-5D0A-51D8-EB43277AB75B}"/>
              </a:ext>
            </a:extLst>
          </p:cNvPr>
          <p:cNvSpPr txBox="1"/>
          <p:nvPr/>
        </p:nvSpPr>
        <p:spPr>
          <a:xfrm>
            <a:off x="1" y="940466"/>
            <a:ext cx="12188824" cy="49770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hu-HU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„</a:t>
            </a:r>
            <a:r>
              <a:rPr lang="hu-HU" sz="3600" b="1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9</a:t>
            </a:r>
            <a:r>
              <a:rPr lang="hu-HU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Azután ezt mondta Józsué Izráel fiainak: Jöjjetek ide, és hallgassátok meg Isteneteknek, az Úrnak beszédét! </a:t>
            </a:r>
            <a:r>
              <a:rPr lang="hu-HU" sz="3600" b="1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10</a:t>
            </a:r>
            <a:r>
              <a:rPr lang="hu-HU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Ebből tudjátok meg, hogy az élő Isten van köztetek – mondta Józsué –, és hogy ő valóban elűzi </a:t>
            </a:r>
            <a:r>
              <a:rPr lang="hu-HU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előletek</a:t>
            </a:r>
            <a:r>
              <a:rPr lang="hu-HU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a kánaániakat, a hettitákat, a </a:t>
            </a:r>
            <a:r>
              <a:rPr lang="hu-HU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hivvieket</a:t>
            </a:r>
            <a:r>
              <a:rPr lang="hu-HU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a </a:t>
            </a:r>
            <a:r>
              <a:rPr lang="hu-HU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perizzieket</a:t>
            </a:r>
            <a:r>
              <a:rPr lang="hu-HU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a </a:t>
            </a:r>
            <a:r>
              <a:rPr lang="hu-HU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girgásiakat</a:t>
            </a:r>
            <a:r>
              <a:rPr lang="hu-HU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az </a:t>
            </a:r>
            <a:r>
              <a:rPr lang="hu-HU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emóriakat</a:t>
            </a:r>
            <a:r>
              <a:rPr lang="hu-HU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és a </a:t>
            </a:r>
            <a:r>
              <a:rPr lang="hu-HU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jebúsziakat</a:t>
            </a:r>
            <a:r>
              <a:rPr lang="hu-HU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…” </a:t>
            </a:r>
            <a:r>
              <a:rPr lang="hu-HU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Józs</a:t>
            </a:r>
            <a:r>
              <a:rPr lang="hu-HU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3,9-10</a:t>
            </a:r>
            <a:endParaRPr lang="hu-HU" sz="3600" dirty="0"/>
          </a:p>
        </p:txBody>
      </p:sp>
    </p:spTree>
    <p:extLst>
      <p:ext uri="{BB962C8B-B14F-4D97-AF65-F5344CB8AC3E}">
        <p14:creationId xmlns:p14="http://schemas.microsoft.com/office/powerpoint/2010/main" val="2711119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doboz 2">
            <a:extLst>
              <a:ext uri="{FF2B5EF4-FFF2-40B4-BE49-F238E27FC236}">
                <a16:creationId xmlns:a16="http://schemas.microsoft.com/office/drawing/2014/main" id="{C5F20E18-D105-9B74-2FE5-D78EE2E30B46}"/>
              </a:ext>
            </a:extLst>
          </p:cNvPr>
          <p:cNvSpPr txBox="1"/>
          <p:nvPr/>
        </p:nvSpPr>
        <p:spPr>
          <a:xfrm>
            <a:off x="-1" y="2596239"/>
            <a:ext cx="12188825" cy="16655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1000"/>
              </a:spcAft>
              <a:buNone/>
            </a:pPr>
            <a:r>
              <a:rPr lang="hu-HU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„</a:t>
            </a:r>
            <a:r>
              <a:rPr lang="hu-HU" sz="3600" b="1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hu-HU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Fogtok hallani háborúkról, és hallotok háborús híreket.” </a:t>
            </a:r>
            <a:r>
              <a:rPr lang="hu-HU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Mt</a:t>
            </a:r>
            <a:r>
              <a:rPr lang="hu-HU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24,6</a:t>
            </a:r>
            <a:endParaRPr lang="hu-H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732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doboz 2">
            <a:extLst>
              <a:ext uri="{FF2B5EF4-FFF2-40B4-BE49-F238E27FC236}">
                <a16:creationId xmlns:a16="http://schemas.microsoft.com/office/drawing/2014/main" id="{216D464B-DE74-7F27-37B1-B5F3BDF036E4}"/>
              </a:ext>
            </a:extLst>
          </p:cNvPr>
          <p:cNvSpPr txBox="1"/>
          <p:nvPr/>
        </p:nvSpPr>
        <p:spPr>
          <a:xfrm>
            <a:off x="45739" y="44624"/>
            <a:ext cx="7380585" cy="68634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hu-HU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„Silány volt a táplálék és sírni való  ez a látvány: a hatalmasok dúskáltak, a szegények jajveszékeltek. Az éhség lábbal tapos minden érzelmet, de egyet sem írt ki az emberből úgy gyökeresen, mint a szánalmat, mert ilyenkor az ember mindent sutba dob, amire különben tekintettel szokott lenni. Így tehát az asszonyok a férjük, gyermekek a szüleik és – ami a legsiralmasabb volt – anyákat csecsemőik szájából szedték ki a falatot, és miközben imádott gyermekük a karjukban szenvedett, nem </a:t>
            </a:r>
            <a:r>
              <a:rPr lang="hu-HU" sz="20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átallották</a:t>
            </a:r>
            <a:r>
              <a:rPr lang="hu-HU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 előre elszívni az anyatejet, és ezzel megölni őket. De még ha így táplálkoztak, az sem maradt titokban, mert a lázadók ott termettek, és még ezt is elrabolták tőlük. Ha bezárt házat találtak, az biztos jele volt annak, hogy odabent valami esznek. Ilyenkor betörték a kaput, berontottak, és az embereknek úgy szólva a szájukból tépték ki a falatot. Öreg embereket, akik görcsösen védelmezték ennivalójukat, megvertek, az asszonyokat hajuknál fogva rángatták, ha sejtettek valamit a markukban. Sem öreg, sem fiatal, nem számíthatott irgalomra; apró gyermekeket is, akik valami ennivalót rágcsáltak, fölkapták és földhöz csaptak. […] Lehetetlenség egyenként felsorolni a zsarnokok gaztetteit, tehát röviden összefoglalom: ilyet még nem kellett </a:t>
            </a:r>
            <a:r>
              <a:rPr lang="hu-HU" sz="20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végigszenvednie</a:t>
            </a:r>
            <a:r>
              <a:rPr lang="hu-HU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 a városnak, és a világ teremtése óta még nem volt nemzedék, amely ennyit förtelmet kieszelt volna.”</a:t>
            </a:r>
            <a:r>
              <a:rPr lang="hu-H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just"/>
            <a:r>
              <a:rPr lang="hu-H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(Josephus Flavius: A zsidó háború, 10. fejezet 377-378. o.)</a:t>
            </a:r>
            <a:endParaRPr lang="hu-H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386" name="Picture 2" descr="Stream episode Histórias Destruição do SEGUNDO TEMPLO DE JERUSALÉM - BEIT HAMIKDASH - Talmud Guitin by Rabino Eliahu Stiefelmann podcast | Listen online for free on SoundCloud">
            <a:extLst>
              <a:ext uri="{FF2B5EF4-FFF2-40B4-BE49-F238E27FC236}">
                <a16:creationId xmlns:a16="http://schemas.microsoft.com/office/drawing/2014/main" id="{FF710FAA-046D-DEC5-BF20-F5AA61CF54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325" y="1248971"/>
            <a:ext cx="4762500" cy="47625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8157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7EB8F0-6AFC-3130-4C7D-B550E22EB9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>
            <a:extLst>
              <a:ext uri="{FF2B5EF4-FFF2-40B4-BE49-F238E27FC236}">
                <a16:creationId xmlns:a16="http://schemas.microsoft.com/office/drawing/2014/main" id="{4E2A2B0A-403E-3EB6-48E3-0AB8676DDC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" y="0"/>
            <a:ext cx="12185522" cy="6858000"/>
          </a:xfrm>
          <a:prstGeom prst="rect">
            <a:avLst/>
          </a:prstGeom>
        </p:spPr>
      </p:pic>
      <p:sp>
        <p:nvSpPr>
          <p:cNvPr id="5" name="Téglalap 4">
            <a:extLst>
              <a:ext uri="{FF2B5EF4-FFF2-40B4-BE49-F238E27FC236}">
                <a16:creationId xmlns:a16="http://schemas.microsoft.com/office/drawing/2014/main" id="{8251EF22-A57D-04B6-E93B-9EC188F3601B}"/>
              </a:ext>
            </a:extLst>
          </p:cNvPr>
          <p:cNvSpPr/>
          <p:nvPr/>
        </p:nvSpPr>
        <p:spPr>
          <a:xfrm>
            <a:off x="8565" y="1772816"/>
            <a:ext cx="594142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u-HU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Háború a világban!	</a:t>
            </a:r>
            <a:endParaRPr lang="hu-HU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FF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highlight>
                <a:srgbClr val="FF0000"/>
              </a:highlight>
            </a:endParaRPr>
          </a:p>
        </p:txBody>
      </p:sp>
      <p:sp>
        <p:nvSpPr>
          <p:cNvPr id="2" name="Téglalap 1">
            <a:extLst>
              <a:ext uri="{FF2B5EF4-FFF2-40B4-BE49-F238E27FC236}">
                <a16:creationId xmlns:a16="http://schemas.microsoft.com/office/drawing/2014/main" id="{1AF24313-8455-1668-E60D-9ED7E97D0CE1}"/>
              </a:ext>
            </a:extLst>
          </p:cNvPr>
          <p:cNvSpPr/>
          <p:nvPr/>
        </p:nvSpPr>
        <p:spPr>
          <a:xfrm>
            <a:off x="8565" y="2540904"/>
            <a:ext cx="6214783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u-HU" sz="4000" b="1" cap="none" spc="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Háború a Bibliában!</a:t>
            </a:r>
          </a:p>
        </p:txBody>
      </p:sp>
      <p:sp>
        <p:nvSpPr>
          <p:cNvPr id="3" name="Téglalap 2">
            <a:extLst>
              <a:ext uri="{FF2B5EF4-FFF2-40B4-BE49-F238E27FC236}">
                <a16:creationId xmlns:a16="http://schemas.microsoft.com/office/drawing/2014/main" id="{D3DE548C-3D23-43CE-C812-711B9B828771}"/>
              </a:ext>
            </a:extLst>
          </p:cNvPr>
          <p:cNvSpPr/>
          <p:nvPr/>
        </p:nvSpPr>
        <p:spPr>
          <a:xfrm>
            <a:off x="8565" y="3356992"/>
            <a:ext cx="6214783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u-HU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0000"/>
                </a:highlight>
              </a:rPr>
              <a:t>Háború a szívekben!</a:t>
            </a:r>
          </a:p>
        </p:txBody>
      </p:sp>
      <p:sp>
        <p:nvSpPr>
          <p:cNvPr id="6" name="Téglalap 5">
            <a:extLst>
              <a:ext uri="{FF2B5EF4-FFF2-40B4-BE49-F238E27FC236}">
                <a16:creationId xmlns:a16="http://schemas.microsoft.com/office/drawing/2014/main" id="{92029F34-64EC-423F-74A5-5A7C40563EF9}"/>
              </a:ext>
            </a:extLst>
          </p:cNvPr>
          <p:cNvSpPr/>
          <p:nvPr/>
        </p:nvSpPr>
        <p:spPr>
          <a:xfrm>
            <a:off x="6022405" y="1772816"/>
            <a:ext cx="614402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u-HU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Béke a világban?</a:t>
            </a:r>
            <a:endParaRPr lang="hu-HU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FF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highlight>
                <a:srgbClr val="FF0000"/>
              </a:highlight>
            </a:endParaRPr>
          </a:p>
        </p:txBody>
      </p:sp>
      <p:sp>
        <p:nvSpPr>
          <p:cNvPr id="7" name="Téglalap 6">
            <a:extLst>
              <a:ext uri="{FF2B5EF4-FFF2-40B4-BE49-F238E27FC236}">
                <a16:creationId xmlns:a16="http://schemas.microsoft.com/office/drawing/2014/main" id="{B97DA814-6144-876E-F3C3-B75707462AA8}"/>
              </a:ext>
            </a:extLst>
          </p:cNvPr>
          <p:cNvSpPr/>
          <p:nvPr/>
        </p:nvSpPr>
        <p:spPr>
          <a:xfrm>
            <a:off x="6080584" y="2511584"/>
            <a:ext cx="623717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u-HU" sz="4000" b="1" cap="none" spc="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Béke a Bibliában!</a:t>
            </a:r>
          </a:p>
        </p:txBody>
      </p:sp>
      <p:sp>
        <p:nvSpPr>
          <p:cNvPr id="8" name="Téglalap 7">
            <a:extLst>
              <a:ext uri="{FF2B5EF4-FFF2-40B4-BE49-F238E27FC236}">
                <a16:creationId xmlns:a16="http://schemas.microsoft.com/office/drawing/2014/main" id="{420DF3DA-F5D2-4FA1-164D-4DEC8F7CE611}"/>
              </a:ext>
            </a:extLst>
          </p:cNvPr>
          <p:cNvSpPr/>
          <p:nvPr/>
        </p:nvSpPr>
        <p:spPr>
          <a:xfrm>
            <a:off x="6166420" y="3284588"/>
            <a:ext cx="615134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u-HU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0000"/>
                </a:highlight>
              </a:rPr>
              <a:t>Béke a szívekben!</a:t>
            </a:r>
          </a:p>
        </p:txBody>
      </p:sp>
    </p:spTree>
    <p:extLst>
      <p:ext uri="{BB962C8B-B14F-4D97-AF65-F5344CB8AC3E}">
        <p14:creationId xmlns:p14="http://schemas.microsoft.com/office/powerpoint/2010/main" val="1588935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doboz 2">
            <a:extLst>
              <a:ext uri="{FF2B5EF4-FFF2-40B4-BE49-F238E27FC236}">
                <a16:creationId xmlns:a16="http://schemas.microsoft.com/office/drawing/2014/main" id="{3D523C38-AB73-AA8C-A2B4-F83B885846FF}"/>
              </a:ext>
            </a:extLst>
          </p:cNvPr>
          <p:cNvSpPr txBox="1"/>
          <p:nvPr/>
        </p:nvSpPr>
        <p:spPr>
          <a:xfrm>
            <a:off x="-1" y="1771462"/>
            <a:ext cx="12188825" cy="33150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„…de </a:t>
            </a:r>
            <a:r>
              <a:rPr lang="hu-HU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Kainra</a:t>
            </a:r>
            <a:r>
              <a:rPr lang="hu-HU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és áldozatára nem tekintett. </a:t>
            </a:r>
            <a:r>
              <a:rPr lang="hu-HU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Kain</a:t>
            </a:r>
            <a:r>
              <a:rPr lang="hu-HU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emiatt nagy haragra </a:t>
            </a:r>
            <a:r>
              <a:rPr lang="hu-HU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gerjedt</a:t>
            </a:r>
            <a:r>
              <a:rPr lang="hu-HU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és lehorgasztotta a fejét. […] Amikor a mezőn voltak, </a:t>
            </a:r>
            <a:r>
              <a:rPr lang="hu-HU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rátámadt</a:t>
            </a:r>
            <a:r>
              <a:rPr lang="hu-HU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hu-HU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Kain</a:t>
            </a:r>
            <a:r>
              <a:rPr lang="hu-HU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a testvérére, Ábelre, és meggyilkolta.”</a:t>
            </a:r>
            <a:r>
              <a:rPr lang="hu-HU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I </a:t>
            </a:r>
            <a:r>
              <a:rPr lang="hu-HU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Móz</a:t>
            </a:r>
            <a:r>
              <a:rPr lang="hu-HU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4,5.8b</a:t>
            </a:r>
            <a:endParaRPr lang="hu-HU" sz="3600" dirty="0"/>
          </a:p>
        </p:txBody>
      </p:sp>
    </p:spTree>
    <p:extLst>
      <p:ext uri="{BB962C8B-B14F-4D97-AF65-F5344CB8AC3E}">
        <p14:creationId xmlns:p14="http://schemas.microsoft.com/office/powerpoint/2010/main" val="769158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doboz 2">
            <a:extLst>
              <a:ext uri="{FF2B5EF4-FFF2-40B4-BE49-F238E27FC236}">
                <a16:creationId xmlns:a16="http://schemas.microsoft.com/office/drawing/2014/main" id="{07640CD3-8213-8C08-1E7C-D5C191014856}"/>
              </a:ext>
            </a:extLst>
          </p:cNvPr>
          <p:cNvSpPr txBox="1"/>
          <p:nvPr/>
        </p:nvSpPr>
        <p:spPr>
          <a:xfrm>
            <a:off x="-1" y="1771462"/>
            <a:ext cx="12188825" cy="33150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„</a:t>
            </a:r>
            <a:r>
              <a:rPr lang="hu-HU" sz="3600" b="1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27</a:t>
            </a:r>
            <a:r>
              <a:rPr lang="hu-HU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Békességet hagyok nektek, az én békességemet adom nektek, de nem úgy adom nektek, ahogyan a világ adja. </a:t>
            </a:r>
          </a:p>
          <a:p>
            <a:pPr algn="ctr">
              <a:lnSpc>
                <a:spcPct val="150000"/>
              </a:lnSpc>
            </a:pPr>
            <a:r>
              <a:rPr lang="hu-HU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Ne nyugtalankodjék a ti szívetek, ne is csüggedjen!”</a:t>
            </a:r>
            <a:r>
              <a:rPr lang="hu-HU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hu-HU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Jn</a:t>
            </a:r>
            <a:r>
              <a:rPr lang="hu-HU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14,27</a:t>
            </a:r>
            <a:endParaRPr lang="hu-HU" sz="3600" dirty="0"/>
          </a:p>
        </p:txBody>
      </p:sp>
    </p:spTree>
    <p:extLst>
      <p:ext uri="{BB962C8B-B14F-4D97-AF65-F5344CB8AC3E}">
        <p14:creationId xmlns:p14="http://schemas.microsoft.com/office/powerpoint/2010/main" val="2941448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doboz 2">
            <a:extLst>
              <a:ext uri="{FF2B5EF4-FFF2-40B4-BE49-F238E27FC236}">
                <a16:creationId xmlns:a16="http://schemas.microsoft.com/office/drawing/2014/main" id="{88EAACDC-22D8-D31D-1E93-84909EB4FD26}"/>
              </a:ext>
            </a:extLst>
          </p:cNvPr>
          <p:cNvSpPr txBox="1"/>
          <p:nvPr/>
        </p:nvSpPr>
        <p:spPr>
          <a:xfrm>
            <a:off x="0" y="404664"/>
            <a:ext cx="12306573" cy="16547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hu-HU" sz="3600" b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szív háborújára egyetlen egy megoldás van, </a:t>
            </a:r>
          </a:p>
          <a:p>
            <a:pPr>
              <a:lnSpc>
                <a:spcPct val="150000"/>
              </a:lnSpc>
            </a:pPr>
            <a:r>
              <a:rPr lang="hu-HU" sz="3600" b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Jézus Krisztus békessége! </a:t>
            </a: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55D98A33-4F52-2F07-4A53-2D020B699C9D}"/>
              </a:ext>
            </a:extLst>
          </p:cNvPr>
          <p:cNvSpPr txBox="1"/>
          <p:nvPr/>
        </p:nvSpPr>
        <p:spPr>
          <a:xfrm>
            <a:off x="-1" y="2420888"/>
            <a:ext cx="12306573" cy="16547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hu-HU" sz="3600" b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családi konfliktusok háborújára egyetlen egy megoldás van, Jézus Krisztus békessége! </a:t>
            </a:r>
          </a:p>
        </p:txBody>
      </p:sp>
    </p:spTree>
    <p:extLst>
      <p:ext uri="{BB962C8B-B14F-4D97-AF65-F5344CB8AC3E}">
        <p14:creationId xmlns:p14="http://schemas.microsoft.com/office/powerpoint/2010/main" val="1804155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zövegdoboz 4">
            <a:extLst>
              <a:ext uri="{FF2B5EF4-FFF2-40B4-BE49-F238E27FC236}">
                <a16:creationId xmlns:a16="http://schemas.microsoft.com/office/drawing/2014/main" id="{908038D7-704A-62CD-AC4C-E382958D3F63}"/>
              </a:ext>
            </a:extLst>
          </p:cNvPr>
          <p:cNvSpPr txBox="1"/>
          <p:nvPr/>
        </p:nvSpPr>
        <p:spPr>
          <a:xfrm>
            <a:off x="141560" y="2057887"/>
            <a:ext cx="7200800" cy="27422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  <a:buNone/>
            </a:pPr>
            <a:r>
              <a:rPr lang="hu-HU" sz="3600" b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Petőfi Sándor: Háború volt (részlet)</a:t>
            </a:r>
          </a:p>
          <a:p>
            <a:pPr algn="just">
              <a:lnSpc>
                <a:spcPct val="150000"/>
              </a:lnSpc>
              <a:spcAft>
                <a:spcPts val="1000"/>
              </a:spcAft>
              <a:buNone/>
            </a:pPr>
            <a:r>
              <a:rPr lang="hu-HU" sz="3600" b="1" i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„Békét, békét a világnak, </a:t>
            </a:r>
          </a:p>
          <a:p>
            <a:pPr algn="just">
              <a:lnSpc>
                <a:spcPct val="150000"/>
              </a:lnSpc>
              <a:spcAft>
                <a:spcPts val="1000"/>
              </a:spcAft>
              <a:buNone/>
            </a:pPr>
            <a:r>
              <a:rPr lang="hu-HU" sz="3600" b="1" i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 ne zsarnokkénytől.”</a:t>
            </a:r>
          </a:p>
        </p:txBody>
      </p:sp>
      <p:pic>
        <p:nvPicPr>
          <p:cNvPr id="19458" name="Picture 2" descr="33 érdekesség Petőfi Sándorról, amit már elfelejtettél | Tanárnő café">
            <a:extLst>
              <a:ext uri="{FF2B5EF4-FFF2-40B4-BE49-F238E27FC236}">
                <a16:creationId xmlns:a16="http://schemas.microsoft.com/office/drawing/2014/main" id="{45CC7C89-CD60-D159-645D-2C0AFFE7EE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2360" y="1495425"/>
            <a:ext cx="4762500" cy="38671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2881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doboz 2">
            <a:extLst>
              <a:ext uri="{FF2B5EF4-FFF2-40B4-BE49-F238E27FC236}">
                <a16:creationId xmlns:a16="http://schemas.microsoft.com/office/drawing/2014/main" id="{5E7DB83D-0F0E-97A5-ED4B-36327DAE4336}"/>
              </a:ext>
            </a:extLst>
          </p:cNvPr>
          <p:cNvSpPr txBox="1"/>
          <p:nvPr/>
        </p:nvSpPr>
        <p:spPr>
          <a:xfrm>
            <a:off x="3430116" y="1187360"/>
            <a:ext cx="8758708" cy="44832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  <a:buNone/>
            </a:pPr>
            <a:r>
              <a:rPr lang="hu-HU" sz="3600" b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Ady Endre: Imádság háború után (részlet)</a:t>
            </a:r>
          </a:p>
          <a:p>
            <a:pPr algn="just">
              <a:lnSpc>
                <a:spcPct val="150000"/>
              </a:lnSpc>
              <a:spcAft>
                <a:spcPts val="1000"/>
              </a:spcAft>
              <a:buNone/>
            </a:pPr>
            <a:r>
              <a:rPr lang="hu-HU" sz="3600" b="1" i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„Uram, háborúból jövök én,</a:t>
            </a:r>
          </a:p>
          <a:p>
            <a:pPr algn="just">
              <a:lnSpc>
                <a:spcPct val="150000"/>
              </a:lnSpc>
              <a:spcAft>
                <a:spcPts val="1000"/>
              </a:spcAft>
              <a:buNone/>
            </a:pPr>
            <a:r>
              <a:rPr lang="hu-HU" sz="3600" b="1" i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Mindennek vége, vége:</a:t>
            </a:r>
          </a:p>
          <a:p>
            <a:pPr algn="just">
              <a:lnSpc>
                <a:spcPct val="150000"/>
              </a:lnSpc>
              <a:spcAft>
                <a:spcPts val="1000"/>
              </a:spcAft>
              <a:buNone/>
            </a:pPr>
            <a:r>
              <a:rPr lang="hu-HU" sz="3600" b="1" i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Békíts ki Magaddal s magammal,</a:t>
            </a:r>
          </a:p>
          <a:p>
            <a:pPr>
              <a:buNone/>
            </a:pPr>
            <a:r>
              <a:rPr lang="hu-HU" sz="3600" b="1" i="1" dirty="0">
                <a:ln w="6350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Hiszen Te vagy a Béke.”</a:t>
            </a:r>
          </a:p>
        </p:txBody>
      </p:sp>
      <p:pic>
        <p:nvPicPr>
          <p:cNvPr id="20484" name="Picture 4" descr="Ady Endre Nagyváradon - Cultura.hu">
            <a:extLst>
              <a:ext uri="{FF2B5EF4-FFF2-40B4-BE49-F238E27FC236}">
                <a16:creationId xmlns:a16="http://schemas.microsoft.com/office/drawing/2014/main" id="{30770B60-5EFD-2DA8-3B27-902FF15E74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56" y="1102788"/>
            <a:ext cx="3155752" cy="45994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350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DE344D-4F6F-2D78-87D6-CD7C7EA2DF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>
            <a:extLst>
              <a:ext uri="{FF2B5EF4-FFF2-40B4-BE49-F238E27FC236}">
                <a16:creationId xmlns:a16="http://schemas.microsoft.com/office/drawing/2014/main" id="{DFB2AFAA-E4A5-7C3F-CC7B-E195920B83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" y="0"/>
            <a:ext cx="12185522" cy="6858000"/>
          </a:xfrm>
          <a:prstGeom prst="rect">
            <a:avLst/>
          </a:prstGeom>
        </p:spPr>
      </p:pic>
      <p:sp>
        <p:nvSpPr>
          <p:cNvPr id="5" name="Téglalap 4">
            <a:extLst>
              <a:ext uri="{FF2B5EF4-FFF2-40B4-BE49-F238E27FC236}">
                <a16:creationId xmlns:a16="http://schemas.microsoft.com/office/drawing/2014/main" id="{4F5E5B5F-D60B-CC7C-6088-903A21159A03}"/>
              </a:ext>
            </a:extLst>
          </p:cNvPr>
          <p:cNvSpPr/>
          <p:nvPr/>
        </p:nvSpPr>
        <p:spPr>
          <a:xfrm>
            <a:off x="8565" y="1772816"/>
            <a:ext cx="594142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u-HU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Háború a világban!	</a:t>
            </a:r>
            <a:endParaRPr lang="hu-HU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FF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highlight>
                <a:srgbClr val="FF0000"/>
              </a:highlight>
            </a:endParaRPr>
          </a:p>
        </p:txBody>
      </p:sp>
      <p:sp>
        <p:nvSpPr>
          <p:cNvPr id="2" name="Téglalap 1">
            <a:extLst>
              <a:ext uri="{FF2B5EF4-FFF2-40B4-BE49-F238E27FC236}">
                <a16:creationId xmlns:a16="http://schemas.microsoft.com/office/drawing/2014/main" id="{8A945084-CD13-05F1-4991-6D5716385EA1}"/>
              </a:ext>
            </a:extLst>
          </p:cNvPr>
          <p:cNvSpPr/>
          <p:nvPr/>
        </p:nvSpPr>
        <p:spPr>
          <a:xfrm>
            <a:off x="8565" y="2540904"/>
            <a:ext cx="6214783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u-HU" sz="4000" b="1" cap="none" spc="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Háború a Bibliában!</a:t>
            </a:r>
          </a:p>
        </p:txBody>
      </p:sp>
      <p:sp>
        <p:nvSpPr>
          <p:cNvPr id="3" name="Téglalap 2">
            <a:extLst>
              <a:ext uri="{FF2B5EF4-FFF2-40B4-BE49-F238E27FC236}">
                <a16:creationId xmlns:a16="http://schemas.microsoft.com/office/drawing/2014/main" id="{3612B32A-6C0C-9FD2-3059-EEA68DAD2351}"/>
              </a:ext>
            </a:extLst>
          </p:cNvPr>
          <p:cNvSpPr/>
          <p:nvPr/>
        </p:nvSpPr>
        <p:spPr>
          <a:xfrm>
            <a:off x="8565" y="3356992"/>
            <a:ext cx="6214783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u-HU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Háború a szívekben!</a:t>
            </a:r>
            <a:endParaRPr lang="hu-HU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FF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highlight>
                <a:srgbClr val="FF0000"/>
              </a:highlight>
            </a:endParaRPr>
          </a:p>
        </p:txBody>
      </p:sp>
      <p:sp>
        <p:nvSpPr>
          <p:cNvPr id="6" name="Téglalap 5">
            <a:extLst>
              <a:ext uri="{FF2B5EF4-FFF2-40B4-BE49-F238E27FC236}">
                <a16:creationId xmlns:a16="http://schemas.microsoft.com/office/drawing/2014/main" id="{CD4DAC62-3C5E-4843-2EBD-0B7C8139047E}"/>
              </a:ext>
            </a:extLst>
          </p:cNvPr>
          <p:cNvSpPr/>
          <p:nvPr/>
        </p:nvSpPr>
        <p:spPr>
          <a:xfrm>
            <a:off x="6022405" y="1772816"/>
            <a:ext cx="614402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u-HU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Béke a világban?</a:t>
            </a:r>
            <a:endParaRPr lang="hu-HU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FF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highlight>
                <a:srgbClr val="FF0000"/>
              </a:highlight>
            </a:endParaRPr>
          </a:p>
        </p:txBody>
      </p:sp>
      <p:sp>
        <p:nvSpPr>
          <p:cNvPr id="7" name="Téglalap 6">
            <a:extLst>
              <a:ext uri="{FF2B5EF4-FFF2-40B4-BE49-F238E27FC236}">
                <a16:creationId xmlns:a16="http://schemas.microsoft.com/office/drawing/2014/main" id="{10E244EA-F334-01AC-0A84-BD8801FC0958}"/>
              </a:ext>
            </a:extLst>
          </p:cNvPr>
          <p:cNvSpPr/>
          <p:nvPr/>
        </p:nvSpPr>
        <p:spPr>
          <a:xfrm>
            <a:off x="6080584" y="2511584"/>
            <a:ext cx="623717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u-HU" sz="4000" b="1" cap="none" spc="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Béke a Bibliában!</a:t>
            </a:r>
          </a:p>
        </p:txBody>
      </p:sp>
      <p:sp>
        <p:nvSpPr>
          <p:cNvPr id="8" name="Téglalap 7">
            <a:extLst>
              <a:ext uri="{FF2B5EF4-FFF2-40B4-BE49-F238E27FC236}">
                <a16:creationId xmlns:a16="http://schemas.microsoft.com/office/drawing/2014/main" id="{BAA0D72C-4B81-8013-7823-BE446F7BDB4D}"/>
              </a:ext>
            </a:extLst>
          </p:cNvPr>
          <p:cNvSpPr/>
          <p:nvPr/>
        </p:nvSpPr>
        <p:spPr>
          <a:xfrm>
            <a:off x="6166420" y="3284588"/>
            <a:ext cx="615134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u-HU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Béke a szívekben!</a:t>
            </a:r>
            <a:endParaRPr lang="hu-HU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FF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highlight>
                <a:srgbClr val="FF00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905201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Famintázat 16x9">
  <a:themeElements>
    <a:clrScheme name="Woodgrain_16x9">
      <a:dk1>
        <a:sysClr val="windowText" lastClr="000000"/>
      </a:dk1>
      <a:lt1>
        <a:sysClr val="window" lastClr="FFFFFF"/>
      </a:lt1>
      <a:dk2>
        <a:srgbClr val="90B365"/>
      </a:dk2>
      <a:lt2>
        <a:srgbClr val="EEECE1"/>
      </a:lt2>
      <a:accent1>
        <a:srgbClr val="4283D2"/>
      </a:accent1>
      <a:accent2>
        <a:srgbClr val="6E9D35"/>
      </a:accent2>
      <a:accent3>
        <a:srgbClr val="DE6742"/>
      </a:accent3>
      <a:accent4>
        <a:srgbClr val="8F73DF"/>
      </a:accent4>
      <a:accent5>
        <a:srgbClr val="CB991B"/>
      </a:accent5>
      <a:accent6>
        <a:srgbClr val="7F7F7F"/>
      </a:accent6>
      <a:hlink>
        <a:srgbClr val="90B365"/>
      </a:hlink>
      <a:folHlink>
        <a:srgbClr val="7F7F7F"/>
      </a:folHlink>
    </a:clrScheme>
    <a:fontScheme name="Century">
      <a:majorFont>
        <a:latin typeface="Century"/>
        <a:ea typeface=""/>
        <a:cs typeface=""/>
      </a:majorFont>
      <a:minorFont>
        <a:latin typeface="Century"/>
        <a:ea typeface=""/>
        <a:cs typeface="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9800000"/>
            </a:lightRig>
          </a:scene3d>
          <a:sp3d prstMaterial="plastic">
            <a:bevelT w="25400" h="1905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2801115" id="{6D802E96-7B24-457C-A326-69AF839D4486}" vid="{C3FFE3C6-9A62-4BEA-9FE0-A8BC12B9BCCA}"/>
    </a:ext>
  </a:extLst>
</a:theme>
</file>

<file path=ppt/theme/theme2.xml><?xml version="1.0" encoding="utf-8"?>
<a:theme xmlns:a="http://schemas.openxmlformats.org/drawingml/2006/main" name="Office-téma">
  <a:themeElements>
    <a:clrScheme name="Woodgrain_16x9">
      <a:dk1>
        <a:sysClr val="windowText" lastClr="000000"/>
      </a:dk1>
      <a:lt1>
        <a:sysClr val="window" lastClr="FFFFFF"/>
      </a:lt1>
      <a:dk2>
        <a:srgbClr val="90B365"/>
      </a:dk2>
      <a:lt2>
        <a:srgbClr val="EEECE1"/>
      </a:lt2>
      <a:accent1>
        <a:srgbClr val="4283D2"/>
      </a:accent1>
      <a:accent2>
        <a:srgbClr val="6E9D35"/>
      </a:accent2>
      <a:accent3>
        <a:srgbClr val="DE6742"/>
      </a:accent3>
      <a:accent4>
        <a:srgbClr val="8F73DF"/>
      </a:accent4>
      <a:accent5>
        <a:srgbClr val="CB991B"/>
      </a:accent5>
      <a:accent6>
        <a:srgbClr val="7F7F7F"/>
      </a:accent6>
      <a:hlink>
        <a:srgbClr val="90B365"/>
      </a:hlink>
      <a:folHlink>
        <a:srgbClr val="7F7F7F"/>
      </a:folHlink>
    </a:clrScheme>
    <a:fontScheme name="Century">
      <a:majorFont>
        <a:latin typeface="Century"/>
        <a:ea typeface=""/>
        <a:cs typeface=""/>
      </a:majorFont>
      <a:minorFont>
        <a:latin typeface="Century"/>
        <a:ea typeface=""/>
        <a:cs typeface="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9800000"/>
            </a:lightRig>
          </a:scene3d>
          <a:sp3d prstMaterial="plastic">
            <a:bevelT w="25400" h="1905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éma">
  <a:themeElements>
    <a:clrScheme name="Woodgrain_16x9">
      <a:dk1>
        <a:sysClr val="windowText" lastClr="000000"/>
      </a:dk1>
      <a:lt1>
        <a:sysClr val="window" lastClr="FFFFFF"/>
      </a:lt1>
      <a:dk2>
        <a:srgbClr val="90B365"/>
      </a:dk2>
      <a:lt2>
        <a:srgbClr val="EEECE1"/>
      </a:lt2>
      <a:accent1>
        <a:srgbClr val="4283D2"/>
      </a:accent1>
      <a:accent2>
        <a:srgbClr val="6E9D35"/>
      </a:accent2>
      <a:accent3>
        <a:srgbClr val="DE6742"/>
      </a:accent3>
      <a:accent4>
        <a:srgbClr val="8F73DF"/>
      </a:accent4>
      <a:accent5>
        <a:srgbClr val="CB991B"/>
      </a:accent5>
      <a:accent6>
        <a:srgbClr val="7F7F7F"/>
      </a:accent6>
      <a:hlink>
        <a:srgbClr val="90B365"/>
      </a:hlink>
      <a:folHlink>
        <a:srgbClr val="7F7F7F"/>
      </a:folHlink>
    </a:clrScheme>
    <a:fontScheme name="Century">
      <a:majorFont>
        <a:latin typeface="Century"/>
        <a:ea typeface=""/>
        <a:cs typeface=""/>
      </a:majorFont>
      <a:minorFont>
        <a:latin typeface="Century"/>
        <a:ea typeface=""/>
        <a:cs typeface="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9800000"/>
            </a:lightRig>
          </a:scene3d>
          <a:sp3d prstMaterial="plastic">
            <a:bevelT w="25400" h="1905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irectSourceMarket xmlns="4873beb7-5857-4685-be1f-d57550cc96cc" xsi:nil="true"/>
    <ApprovalStatus xmlns="4873beb7-5857-4685-be1f-d57550cc96cc">InProgress</ApprovalStatus>
    <MarketSpecific xmlns="4873beb7-5857-4685-be1f-d57550cc96cc">false</MarketSpecific>
    <LocComments xmlns="4873beb7-5857-4685-be1f-d57550cc96cc" xsi:nil="true"/>
    <ThumbnailAssetId xmlns="4873beb7-5857-4685-be1f-d57550cc96cc" xsi:nil="true"/>
    <PrimaryImageGen xmlns="4873beb7-5857-4685-be1f-d57550cc96cc">false</PrimaryImageGen>
    <LegacyData xmlns="4873beb7-5857-4685-be1f-d57550cc96cc" xsi:nil="true"/>
    <LocRecommendedHandoff xmlns="4873beb7-5857-4685-be1f-d57550cc96cc" xsi:nil="true"/>
    <BusinessGroup xmlns="4873beb7-5857-4685-be1f-d57550cc96cc" xsi:nil="true"/>
    <BlockPublish xmlns="4873beb7-5857-4685-be1f-d57550cc96cc">false</BlockPublish>
    <TPFriendlyName xmlns="4873beb7-5857-4685-be1f-d57550cc96cc" xsi:nil="true"/>
    <NumericId xmlns="4873beb7-5857-4685-be1f-d57550cc96cc" xsi:nil="true"/>
    <APEditor xmlns="4873beb7-5857-4685-be1f-d57550cc96cc">
      <UserInfo>
        <DisplayName/>
        <AccountId xsi:nil="true"/>
        <AccountType/>
      </UserInfo>
    </APEditor>
    <SourceTitle xmlns="4873beb7-5857-4685-be1f-d57550cc96cc" xsi:nil="true"/>
    <OpenTemplate xmlns="4873beb7-5857-4685-be1f-d57550cc96cc">true</OpenTemplate>
    <UALocComments xmlns="4873beb7-5857-4685-be1f-d57550cc96cc" xsi:nil="true"/>
    <ParentAssetId xmlns="4873beb7-5857-4685-be1f-d57550cc96cc" xsi:nil="true"/>
    <IntlLangReviewDate xmlns="4873beb7-5857-4685-be1f-d57550cc96cc" xsi:nil="true"/>
    <FeatureTagsTaxHTField0 xmlns="4873beb7-5857-4685-be1f-d57550cc96cc">
      <Terms xmlns="http://schemas.microsoft.com/office/infopath/2007/PartnerControls"/>
    </FeatureTagsTaxHTField0>
    <PublishStatusLookup xmlns="4873beb7-5857-4685-be1f-d57550cc96cc">
      <Value>1360511</Value>
    </PublishStatusLookup>
    <Providers xmlns="4873beb7-5857-4685-be1f-d57550cc96cc" xsi:nil="true"/>
    <MachineTranslated xmlns="4873beb7-5857-4685-be1f-d57550cc96cc">false</MachineTranslated>
    <OriginalSourceMarket xmlns="4873beb7-5857-4685-be1f-d57550cc96cc" xsi:nil="true"/>
    <APDescription xmlns="4873beb7-5857-4685-be1f-d57550cc96cc" xsi:nil="true"/>
    <ClipArtFilename xmlns="4873beb7-5857-4685-be1f-d57550cc96cc" xsi:nil="true"/>
    <ContentItem xmlns="4873beb7-5857-4685-be1f-d57550cc96cc" xsi:nil="true"/>
    <TPInstallLocation xmlns="4873beb7-5857-4685-be1f-d57550cc96cc" xsi:nil="true"/>
    <PublishTargets xmlns="4873beb7-5857-4685-be1f-d57550cc96cc">OfficeOnlineVNext</PublishTargets>
    <TimesCloned xmlns="4873beb7-5857-4685-be1f-d57550cc96cc" xsi:nil="true"/>
    <AssetStart xmlns="4873beb7-5857-4685-be1f-d57550cc96cc">2011-12-12T13:37:00+00:00</AssetStart>
    <Provider xmlns="4873beb7-5857-4685-be1f-d57550cc96cc" xsi:nil="true"/>
    <AcquiredFrom xmlns="4873beb7-5857-4685-be1f-d57550cc96cc">Internal MS</AcquiredFrom>
    <FriendlyTitle xmlns="4873beb7-5857-4685-be1f-d57550cc96cc" xsi:nil="true"/>
    <LastHandOff xmlns="4873beb7-5857-4685-be1f-d57550cc96cc" xsi:nil="true"/>
    <TPClientViewer xmlns="4873beb7-5857-4685-be1f-d57550cc96cc" xsi:nil="true"/>
    <UACurrentWords xmlns="4873beb7-5857-4685-be1f-d57550cc96cc" xsi:nil="true"/>
    <ArtSampleDocs xmlns="4873beb7-5857-4685-be1f-d57550cc96cc" xsi:nil="true"/>
    <UALocRecommendation xmlns="4873beb7-5857-4685-be1f-d57550cc96cc">Localize</UALocRecommendation>
    <Manager xmlns="4873beb7-5857-4685-be1f-d57550cc96cc" xsi:nil="true"/>
    <ShowIn xmlns="4873beb7-5857-4685-be1f-d57550cc96cc">Show everywhere</ShowIn>
    <UANotes xmlns="4873beb7-5857-4685-be1f-d57550cc96cc" xsi:nil="true"/>
    <TemplateStatus xmlns="4873beb7-5857-4685-be1f-d57550cc96cc">Complete</TemplateStatus>
    <InternalTagsTaxHTField0 xmlns="4873beb7-5857-4685-be1f-d57550cc96cc">
      <Terms xmlns="http://schemas.microsoft.com/office/infopath/2007/PartnerControls"/>
    </InternalTagsTaxHTField0>
    <CSXHash xmlns="4873beb7-5857-4685-be1f-d57550cc96cc" xsi:nil="true"/>
    <Downloads xmlns="4873beb7-5857-4685-be1f-d57550cc96cc">0</Downloads>
    <VoteCount xmlns="4873beb7-5857-4685-be1f-d57550cc96cc" xsi:nil="true"/>
    <OOCacheId xmlns="4873beb7-5857-4685-be1f-d57550cc96cc" xsi:nil="true"/>
    <IsDeleted xmlns="4873beb7-5857-4685-be1f-d57550cc96cc">false</IsDeleted>
    <AssetExpire xmlns="4873beb7-5857-4685-be1f-d57550cc96cc">2035-01-01T08:00:00+00:00</AssetExpire>
    <DSATActionTaken xmlns="4873beb7-5857-4685-be1f-d57550cc96cc" xsi:nil="true"/>
    <CSXSubmissionMarket xmlns="4873beb7-5857-4685-be1f-d57550cc96cc" xsi:nil="true"/>
    <TPExecutable xmlns="4873beb7-5857-4685-be1f-d57550cc96cc" xsi:nil="true"/>
    <SubmitterId xmlns="4873beb7-5857-4685-be1f-d57550cc96cc" xsi:nil="true"/>
    <EditorialTags xmlns="4873beb7-5857-4685-be1f-d57550cc96cc" xsi:nil="true"/>
    <ApprovalLog xmlns="4873beb7-5857-4685-be1f-d57550cc96cc" xsi:nil="true"/>
    <AssetType xmlns="4873beb7-5857-4685-be1f-d57550cc96cc">TP</AssetType>
    <BugNumber xmlns="4873beb7-5857-4685-be1f-d57550cc96cc" xsi:nil="true"/>
    <CSXSubmissionDate xmlns="4873beb7-5857-4685-be1f-d57550cc96cc" xsi:nil="true"/>
    <CSXUpdate xmlns="4873beb7-5857-4685-be1f-d57550cc96cc">false</CSXUpdate>
    <Milestone xmlns="4873beb7-5857-4685-be1f-d57550cc96cc" xsi:nil="true"/>
    <RecommendationsModifier xmlns="4873beb7-5857-4685-be1f-d57550cc96cc" xsi:nil="true"/>
    <OriginAsset xmlns="4873beb7-5857-4685-be1f-d57550cc96cc" xsi:nil="true"/>
    <TPComponent xmlns="4873beb7-5857-4685-be1f-d57550cc96cc" xsi:nil="true"/>
    <AssetId xmlns="4873beb7-5857-4685-be1f-d57550cc96cc">TP102801114</AssetId>
    <IntlLocPriority xmlns="4873beb7-5857-4685-be1f-d57550cc96cc" xsi:nil="true"/>
    <PolicheckWords xmlns="4873beb7-5857-4685-be1f-d57550cc96cc" xsi:nil="true"/>
    <TPLaunchHelpLink xmlns="4873beb7-5857-4685-be1f-d57550cc96cc" xsi:nil="true"/>
    <TPApplication xmlns="4873beb7-5857-4685-be1f-d57550cc96cc" xsi:nil="true"/>
    <CrawlForDependencies xmlns="4873beb7-5857-4685-be1f-d57550cc96cc">false</CrawlForDependencies>
    <HandoffToMSDN xmlns="4873beb7-5857-4685-be1f-d57550cc96cc" xsi:nil="true"/>
    <PlannedPubDate xmlns="4873beb7-5857-4685-be1f-d57550cc96cc" xsi:nil="true"/>
    <IntlLangReviewer xmlns="4873beb7-5857-4685-be1f-d57550cc96cc" xsi:nil="true"/>
    <TrustLevel xmlns="4873beb7-5857-4685-be1f-d57550cc96cc">1 Microsoft Managed Content</TrustLevel>
    <LocLastLocAttemptVersionLookup xmlns="4873beb7-5857-4685-be1f-d57550cc96cc">706531</LocLastLocAttemptVersionLookup>
    <IsSearchable xmlns="4873beb7-5857-4685-be1f-d57550cc96cc">true</IsSearchable>
    <TemplateTemplateType xmlns="4873beb7-5857-4685-be1f-d57550cc96cc">PowerPoint Presentation Template</TemplateTemplateType>
    <CampaignTagsTaxHTField0 xmlns="4873beb7-5857-4685-be1f-d57550cc96cc">
      <Terms xmlns="http://schemas.microsoft.com/office/infopath/2007/PartnerControls"/>
    </CampaignTagsTaxHTField0>
    <TPNamespace xmlns="4873beb7-5857-4685-be1f-d57550cc96cc" xsi:nil="true"/>
    <TaxCatchAll xmlns="4873beb7-5857-4685-be1f-d57550cc96cc"/>
    <Markets xmlns="4873beb7-5857-4685-be1f-d57550cc96cc"/>
    <UAProjectedTotalWords xmlns="4873beb7-5857-4685-be1f-d57550cc96cc" xsi:nil="true"/>
    <IntlLangReview xmlns="4873beb7-5857-4685-be1f-d57550cc96cc">false</IntlLangReview>
    <OutputCachingOn xmlns="4873beb7-5857-4685-be1f-d57550cc96cc">false</OutputCachingOn>
    <AverageRating xmlns="4873beb7-5857-4685-be1f-d57550cc96cc" xsi:nil="true"/>
    <APAuthor xmlns="4873beb7-5857-4685-be1f-d57550cc96cc">
      <UserInfo>
        <DisplayName>REDMOND\v-soujap</DisplayName>
        <AccountId>1954</AccountId>
        <AccountType/>
      </UserInfo>
    </APAuthor>
    <LocManualTestRequired xmlns="4873beb7-5857-4685-be1f-d57550cc96cc">false</LocManualTestRequired>
    <TPCommandLine xmlns="4873beb7-5857-4685-be1f-d57550cc96cc" xsi:nil="true"/>
    <TPAppVersion xmlns="4873beb7-5857-4685-be1f-d57550cc96cc" xsi:nil="true"/>
    <EditorialStatus xmlns="4873beb7-5857-4685-be1f-d57550cc96cc">Complete</EditorialStatus>
    <LastModifiedDateTime xmlns="4873beb7-5857-4685-be1f-d57550cc96cc" xsi:nil="true"/>
    <ScenarioTagsTaxHTField0 xmlns="4873beb7-5857-4685-be1f-d57550cc96cc">
      <Terms xmlns="http://schemas.microsoft.com/office/infopath/2007/PartnerControls"/>
    </ScenarioTagsTaxHTField0>
    <OriginalRelease xmlns="4873beb7-5857-4685-be1f-d57550cc96cc">14</OriginalRelease>
    <TPLaunchHelpLinkType xmlns="4873beb7-5857-4685-be1f-d57550cc96cc">Template</TPLaunchHelpLinkType>
    <LocalizationTagsTaxHTField0 xmlns="4873beb7-5857-4685-be1f-d57550cc96cc">
      <Terms xmlns="http://schemas.microsoft.com/office/infopath/2007/PartnerControls"/>
    </LocalizationTagsTaxHTField0>
    <LocMarketGroupTiers2 xmlns="4873beb7-5857-4685-be1f-d57550cc96cc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6EB9514F-6A45-47F4-BC6D-A865E297171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335E791-7449-4708-8DE9-182EC4D8A134}">
  <ds:schemaRefs>
    <ds:schemaRef ds:uri="4873beb7-5857-4685-be1f-d57550cc96cc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3C20563B-C646-42AF-9D0D-76DF086793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Famintázatú természeti bemutató (szélesvásznú)</Template>
  <TotalTime>315</TotalTime>
  <Words>1611</Words>
  <Application>Microsoft Office PowerPoint</Application>
  <PresentationFormat>Egyéni</PresentationFormat>
  <Paragraphs>242</Paragraphs>
  <Slides>28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5</vt:i4>
      </vt:variant>
      <vt:variant>
        <vt:lpstr>Téma</vt:lpstr>
      </vt:variant>
      <vt:variant>
        <vt:i4>1</vt:i4>
      </vt:variant>
      <vt:variant>
        <vt:lpstr>Diacímek</vt:lpstr>
      </vt:variant>
      <vt:variant>
        <vt:i4>28</vt:i4>
      </vt:variant>
    </vt:vector>
  </HeadingPairs>
  <TitlesOfParts>
    <vt:vector size="34" baseType="lpstr">
      <vt:lpstr>Arial</vt:lpstr>
      <vt:lpstr>Calibri</vt:lpstr>
      <vt:lpstr>Century</vt:lpstr>
      <vt:lpstr>Symbol</vt:lpstr>
      <vt:lpstr>Times New Roman</vt:lpstr>
      <vt:lpstr>Famintázat 16x9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Krisztián Zsarnai</dc:creator>
  <cp:lastModifiedBy>Krisztián Zsarnai</cp:lastModifiedBy>
  <cp:revision>12</cp:revision>
  <dcterms:created xsi:type="dcterms:W3CDTF">2026-05-10T01:44:24Z</dcterms:created>
  <dcterms:modified xsi:type="dcterms:W3CDTF">2026-05-14T15:50:12Z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