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9" r:id="rId9"/>
    <p:sldId id="263" r:id="rId10"/>
    <p:sldId id="265" r:id="rId11"/>
    <p:sldId id="264" r:id="rId12"/>
    <p:sldId id="280" r:id="rId13"/>
    <p:sldId id="266" r:id="rId14"/>
    <p:sldId id="267" r:id="rId15"/>
    <p:sldId id="281" r:id="rId16"/>
    <p:sldId id="282" r:id="rId17"/>
    <p:sldId id="283" r:id="rId18"/>
    <p:sldId id="268" r:id="rId19"/>
    <p:sldId id="284" r:id="rId20"/>
    <p:sldId id="269" r:id="rId21"/>
    <p:sldId id="292" r:id="rId22"/>
    <p:sldId id="271" r:id="rId23"/>
    <p:sldId id="270" r:id="rId24"/>
    <p:sldId id="272" r:id="rId25"/>
    <p:sldId id="273" r:id="rId26"/>
    <p:sldId id="274" r:id="rId27"/>
    <p:sldId id="275" r:id="rId28"/>
    <p:sldId id="276" r:id="rId29"/>
    <p:sldId id="285" r:id="rId30"/>
    <p:sldId id="277" r:id="rId31"/>
    <p:sldId id="286" r:id="rId32"/>
    <p:sldId id="293" r:id="rId33"/>
    <p:sldId id="287" r:id="rId34"/>
    <p:sldId id="288" r:id="rId35"/>
    <p:sldId id="289" r:id="rId36"/>
    <p:sldId id="290" r:id="rId37"/>
    <p:sldId id="291" r:id="rId38"/>
    <p:sldId id="278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94660"/>
  </p:normalViewPr>
  <p:slideViewPr>
    <p:cSldViewPr snapToGrid="0">
      <p:cViewPr varScale="1">
        <p:scale>
          <a:sx n="150" d="100"/>
          <a:sy n="150" d="100"/>
        </p:scale>
        <p:origin x="46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4DDCC5-4070-404B-896C-95D3B0B7B36E}" type="datetimeFigureOut">
              <a:rPr lang="hu-HU" smtClean="0"/>
              <a:t>2024. 12. 02.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E6137D-696A-4349-B152-0F2A57FA507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5514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6137D-696A-4349-B152-0F2A57FA5075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00010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6137D-696A-4349-B152-0F2A57FA5075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59710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p4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>
            <a:extLst>
              <a:ext uri="{FF2B5EF4-FFF2-40B4-BE49-F238E27FC236}">
                <a16:creationId xmlns:a16="http://schemas.microsoft.com/office/drawing/2014/main" id="{7A4F8B91-5CB9-CD2C-C82F-4B938390B19A}"/>
              </a:ext>
            </a:extLst>
          </p:cNvPr>
          <p:cNvSpPr txBox="1"/>
          <p:nvPr/>
        </p:nvSpPr>
        <p:spPr>
          <a:xfrm>
            <a:off x="0" y="365308"/>
            <a:ext cx="12192000" cy="6127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u-HU" sz="3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„</a:t>
            </a:r>
            <a:r>
              <a:rPr lang="hu-HU" sz="3800" b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15</a:t>
            </a:r>
            <a:r>
              <a:rPr lang="hu-HU" sz="3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„Amikor pedig meglátjátok a pusztító </a:t>
            </a:r>
            <a:r>
              <a:rPr lang="hu-HU" sz="3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utálatosságot</a:t>
            </a:r>
            <a:r>
              <a:rPr lang="hu-HU" sz="3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ahogy Dániel próféta megmondta, ott állni a szent helyen - aki olvassa, értse meg! -, </a:t>
            </a:r>
            <a:r>
              <a:rPr lang="hu-HU" sz="3800" b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16</a:t>
            </a:r>
            <a:r>
              <a:rPr lang="hu-HU" sz="3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akkor azok, akik Júdeában vannak, meneküljenek a hegyekbe, </a:t>
            </a:r>
            <a:r>
              <a:rPr lang="hu-HU" sz="3800" b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17</a:t>
            </a:r>
            <a:r>
              <a:rPr lang="hu-HU" sz="3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aki a ház tetején van, ne szálljon le, hogy kihozzon valamit, </a:t>
            </a:r>
            <a:r>
              <a:rPr lang="hu-HU" sz="3800" b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18</a:t>
            </a:r>
            <a:r>
              <a:rPr lang="hu-HU" sz="3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és aki a mezőn van, ne térjen vissza, hogy elhozza felsőruháját. </a:t>
            </a:r>
            <a:r>
              <a:rPr lang="hu-HU" sz="3800" b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19</a:t>
            </a:r>
            <a:r>
              <a:rPr lang="hu-HU" sz="3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Jaj a terhes és a szoptató anyáknak azokban a napokban!</a:t>
            </a:r>
            <a:endParaRPr lang="hu-HU" sz="3800" dirty="0"/>
          </a:p>
        </p:txBody>
      </p:sp>
    </p:spTree>
    <p:extLst>
      <p:ext uri="{BB962C8B-B14F-4D97-AF65-F5344CB8AC3E}">
        <p14:creationId xmlns:p14="http://schemas.microsoft.com/office/powerpoint/2010/main" val="149389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9B639C10-C7FE-D171-0B9C-30E6AF0C6366}"/>
              </a:ext>
            </a:extLst>
          </p:cNvPr>
          <p:cNvSpPr txBox="1"/>
          <p:nvPr/>
        </p:nvSpPr>
        <p:spPr>
          <a:xfrm>
            <a:off x="0" y="-96547"/>
            <a:ext cx="12192000" cy="149072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hu-HU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hu-HU" sz="3200" b="1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hu-HU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És az időtől fogva, hogy </a:t>
            </a:r>
            <a:r>
              <a:rPr lang="hu-HU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elvétetik</a:t>
            </a:r>
            <a:r>
              <a:rPr lang="hu-HU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mindennapi áldozat, és feltétetik a </a:t>
            </a:r>
            <a:r>
              <a:rPr lang="hu-H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pusztító utálatosság</a:t>
            </a:r>
            <a:r>
              <a:rPr lang="hu-HU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…”</a:t>
            </a:r>
            <a:r>
              <a:rPr lang="hu-HU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Dán 12,11</a:t>
            </a:r>
            <a:endParaRPr lang="hu-H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CDAD0C60-909B-18C4-C18A-D83A71B78909}"/>
              </a:ext>
            </a:extLst>
          </p:cNvPr>
          <p:cNvSpPr txBox="1"/>
          <p:nvPr/>
        </p:nvSpPr>
        <p:spPr>
          <a:xfrm>
            <a:off x="0" y="1497090"/>
            <a:ext cx="12192000" cy="222939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hu-HU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hu-HU" sz="3200" b="1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r>
              <a:rPr lang="hu-HU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És seregek állnak fel az ő részéről, és megfertőztetik a </a:t>
            </a:r>
            <a:r>
              <a:rPr lang="hu-HU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szenthelyet</a:t>
            </a:r>
            <a:r>
              <a:rPr lang="hu-HU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az erősséget, és megszüntetik a mindennapi áldozatot, és felteszik a </a:t>
            </a:r>
            <a:r>
              <a:rPr lang="hu-H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pusztító </a:t>
            </a:r>
            <a:r>
              <a:rPr lang="hu-HU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utálatosságot</a:t>
            </a:r>
            <a:r>
              <a:rPr lang="hu-HU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r>
              <a:rPr lang="hu-HU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Dán 10,31</a:t>
            </a:r>
            <a:endParaRPr lang="hu-H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02F2AF0A-4D48-8731-477E-1B815366062D}"/>
              </a:ext>
            </a:extLst>
          </p:cNvPr>
          <p:cNvSpPr txBox="1"/>
          <p:nvPr/>
        </p:nvSpPr>
        <p:spPr>
          <a:xfrm>
            <a:off x="0" y="3822074"/>
            <a:ext cx="12192000" cy="2968057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hu-HU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hu-HU" sz="3200" b="1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r>
              <a:rPr lang="hu-HU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És egy héten át sokakkal megerősíti a szövetséget, de a hét felén véget vet a véres áldozatnak és az ételáldozatnak, és utálatosságok szárnyán pusztít, a míg az enyészet és a mi elhatároztatott, a </a:t>
            </a:r>
            <a:r>
              <a:rPr lang="hu-H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pusztítóra</a:t>
            </a:r>
            <a:r>
              <a:rPr lang="hu-HU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szakad.”</a:t>
            </a:r>
            <a:r>
              <a:rPr lang="hu-HU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Dán 9,27</a:t>
            </a:r>
            <a:endParaRPr lang="hu-H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02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54574A28-8FFB-A85E-3767-9EBEFE7FDFE0}"/>
              </a:ext>
            </a:extLst>
          </p:cNvPr>
          <p:cNvSpPr txBox="1"/>
          <p:nvPr/>
        </p:nvSpPr>
        <p:spPr>
          <a:xfrm>
            <a:off x="0" y="1412390"/>
            <a:ext cx="12192000" cy="403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„Amikor pedig meglátjátok </a:t>
            </a:r>
          </a:p>
          <a:p>
            <a:pPr algn="ctr">
              <a:lnSpc>
                <a:spcPct val="150000"/>
              </a:lnSpc>
            </a:pPr>
            <a:r>
              <a:rPr lang="hu-HU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a pusztító </a:t>
            </a:r>
            <a:r>
              <a:rPr lang="hu-HU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utálatosságot</a:t>
            </a:r>
            <a:r>
              <a:rPr lang="hu-HU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ahogy Dániel próféta megmondta, ott állni a szent helyen - aki olvassa, értse meg!...” </a:t>
            </a:r>
            <a:r>
              <a:rPr lang="hu-HU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Mt</a:t>
            </a:r>
            <a:r>
              <a:rPr lang="hu-HU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24,15</a:t>
            </a:r>
            <a:endParaRPr lang="hu-HU" sz="4400" dirty="0"/>
          </a:p>
        </p:txBody>
      </p:sp>
    </p:spTree>
    <p:extLst>
      <p:ext uri="{BB962C8B-B14F-4D97-AF65-F5344CB8AC3E}">
        <p14:creationId xmlns:p14="http://schemas.microsoft.com/office/powerpoint/2010/main" val="258335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54574A28-8FFB-A85E-3767-9EBEFE7FDFE0}"/>
              </a:ext>
            </a:extLst>
          </p:cNvPr>
          <p:cNvSpPr txBox="1"/>
          <p:nvPr/>
        </p:nvSpPr>
        <p:spPr>
          <a:xfrm>
            <a:off x="0" y="108668"/>
            <a:ext cx="12192000" cy="66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„Mert az Úr napját megelőzi a hittől való elszakadás, amikor </a:t>
            </a:r>
            <a:r>
              <a:rPr lang="hu-H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megjelenik a törvénytipró, a kárhozat fia</a:t>
            </a:r>
            <a:r>
              <a:rPr lang="hu-HU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 </a:t>
            </a:r>
            <a:r>
              <a:rPr lang="hu-HU" sz="3600" b="1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hu-HU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Ez majd ellene támad, és fölébe emeli magát mindennek, amit istennek vagy szentnek mondanak, úgyhogy beül az Isten templomába is, azt állítva magáról, hogy ő isten. […] </a:t>
            </a:r>
            <a:r>
              <a:rPr lang="hu-HU" sz="3600" b="1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9</a:t>
            </a:r>
            <a:r>
              <a:rPr lang="hu-HU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Mert ennek a </a:t>
            </a:r>
            <a:r>
              <a:rPr lang="hu-H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törvénytiprónak</a:t>
            </a:r>
            <a:r>
              <a:rPr lang="hu-HU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az eljövetele a Sátán munkája a hazugság minden hatalmával, jelével és csodájával; </a:t>
            </a:r>
            <a:r>
              <a:rPr lang="hu-HU" sz="3600" b="1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10</a:t>
            </a:r>
            <a:r>
              <a:rPr lang="hu-HU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és a gonoszság mindenféle csalásával…”</a:t>
            </a:r>
            <a:r>
              <a:rPr lang="hu-HU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II </a:t>
            </a:r>
            <a:r>
              <a:rPr lang="hu-HU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Thessz</a:t>
            </a:r>
            <a:r>
              <a:rPr lang="hu-HU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2,3b-4.9-10</a:t>
            </a:r>
            <a:endParaRPr lang="hu-HU" sz="3600" dirty="0"/>
          </a:p>
        </p:txBody>
      </p:sp>
    </p:spTree>
    <p:extLst>
      <p:ext uri="{BB962C8B-B14F-4D97-AF65-F5344CB8AC3E}">
        <p14:creationId xmlns:p14="http://schemas.microsoft.com/office/powerpoint/2010/main" val="275231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5282599D-CD95-3A98-F7D5-6E0FB8BD48A3}"/>
              </a:ext>
            </a:extLst>
          </p:cNvPr>
          <p:cNvSpPr txBox="1"/>
          <p:nvPr/>
        </p:nvSpPr>
        <p:spPr>
          <a:xfrm>
            <a:off x="0" y="2011690"/>
            <a:ext cx="12192000" cy="1828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„</a:t>
            </a:r>
            <a:r>
              <a:rPr lang="hu-HU" sz="4000" b="1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hu-HU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 pedig, Dániel, zárd be ezeket az igéket, és </a:t>
            </a:r>
            <a:r>
              <a:rPr lang="hu-H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pecsételd le</a:t>
            </a:r>
            <a:r>
              <a:rPr lang="hu-H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u-HU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ezt a könyvet a végső időkig.”</a:t>
            </a:r>
            <a:r>
              <a:rPr lang="hu-HU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Dán 12,4</a:t>
            </a:r>
            <a:endParaRPr lang="hu-HU" sz="4800" dirty="0"/>
          </a:p>
        </p:txBody>
      </p:sp>
    </p:spTree>
    <p:extLst>
      <p:ext uri="{BB962C8B-B14F-4D97-AF65-F5344CB8AC3E}">
        <p14:creationId xmlns:p14="http://schemas.microsoft.com/office/powerpoint/2010/main" val="132824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>
            <a:extLst>
              <a:ext uri="{FF2B5EF4-FFF2-40B4-BE49-F238E27FC236}">
                <a16:creationId xmlns:a16="http://schemas.microsoft.com/office/drawing/2014/main" id="{425E690A-2B92-2D6C-AEED-6BF8325EFFB4}"/>
              </a:ext>
            </a:extLst>
          </p:cNvPr>
          <p:cNvSpPr txBox="1"/>
          <p:nvPr/>
        </p:nvSpPr>
        <p:spPr>
          <a:xfrm>
            <a:off x="0" y="1412786"/>
            <a:ext cx="12192000" cy="3316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„</a:t>
            </a:r>
            <a:r>
              <a:rPr lang="hu-HU" sz="36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hu-H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És láttam, amikor a Bárány feltörte a hét pecsét közül […] megadatott, hogy </a:t>
            </a:r>
            <a:r>
              <a:rPr lang="hu-H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elvegye a békességet a földről</a:t>
            </a:r>
            <a:r>
              <a:rPr lang="hu-H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, sőt hogy </a:t>
            </a:r>
            <a:r>
              <a:rPr lang="hu-H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öldössék egymást </a:t>
            </a:r>
            <a:r>
              <a:rPr lang="hu-H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az emberek; és nagy kard adatott neki.” </a:t>
            </a:r>
          </a:p>
          <a:p>
            <a:pPr algn="ctr">
              <a:lnSpc>
                <a:spcPct val="150000"/>
              </a:lnSpc>
            </a:pPr>
            <a:r>
              <a:rPr lang="hu-H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Jel 6,1.4a</a:t>
            </a:r>
            <a:endParaRPr lang="hu-H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485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>
            <a:extLst>
              <a:ext uri="{FF2B5EF4-FFF2-40B4-BE49-F238E27FC236}">
                <a16:creationId xmlns:a16="http://schemas.microsoft.com/office/drawing/2014/main" id="{425E690A-2B92-2D6C-AEED-6BF8325EFFB4}"/>
              </a:ext>
            </a:extLst>
          </p:cNvPr>
          <p:cNvSpPr txBox="1"/>
          <p:nvPr/>
        </p:nvSpPr>
        <p:spPr>
          <a:xfrm>
            <a:off x="0" y="1412786"/>
            <a:ext cx="12192000" cy="3316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„</a:t>
            </a:r>
            <a:r>
              <a:rPr lang="hu-HU" sz="36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8</a:t>
            </a:r>
            <a:r>
              <a:rPr lang="hu-H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És láttam: íme, egy fakó ló, a rajta ülőnek neve Halál, és a Pokol követte őt; és </a:t>
            </a:r>
            <a:r>
              <a:rPr lang="hu-H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hatalom adatott nekik </a:t>
            </a:r>
            <a:r>
              <a:rPr lang="hu-H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a föld negyedrészén, hogy </a:t>
            </a:r>
            <a:r>
              <a:rPr lang="hu-H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öljenek karddal, éhínséggel és döghalállal, és a föld vadállatai által</a:t>
            </a:r>
            <a:r>
              <a:rPr lang="hu-H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.” </a:t>
            </a:r>
            <a:r>
              <a:rPr lang="hu-H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Jel 6,8</a:t>
            </a:r>
            <a:endParaRPr lang="hu-H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462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>
            <a:extLst>
              <a:ext uri="{FF2B5EF4-FFF2-40B4-BE49-F238E27FC236}">
                <a16:creationId xmlns:a16="http://schemas.microsoft.com/office/drawing/2014/main" id="{425E690A-2B92-2D6C-AEED-6BF8325EFFB4}"/>
              </a:ext>
            </a:extLst>
          </p:cNvPr>
          <p:cNvSpPr txBox="1"/>
          <p:nvPr/>
        </p:nvSpPr>
        <p:spPr>
          <a:xfrm>
            <a:off x="0" y="1412786"/>
            <a:ext cx="12192000" cy="2485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„</a:t>
            </a:r>
            <a:r>
              <a:rPr lang="hu-HU" sz="36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9</a:t>
            </a:r>
            <a:r>
              <a:rPr lang="hu-H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És amikor feltörte az ötödik pecsétet, láttam az oltár alatt azoknak a lelkét, akiket az </a:t>
            </a:r>
            <a:r>
              <a:rPr lang="hu-H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Isten igéjéért öltek meg</a:t>
            </a:r>
            <a:r>
              <a:rPr lang="hu-H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hu-H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és</a:t>
            </a:r>
            <a:r>
              <a:rPr lang="hu-H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azért a </a:t>
            </a:r>
            <a:r>
              <a:rPr lang="hu-H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bizonyságtételért, amelyet megtartottak</a:t>
            </a:r>
            <a:r>
              <a:rPr lang="hu-H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.” </a:t>
            </a:r>
            <a:r>
              <a:rPr lang="hu-H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Jel 6,9</a:t>
            </a:r>
            <a:endParaRPr lang="hu-H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267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>
            <a:extLst>
              <a:ext uri="{FF2B5EF4-FFF2-40B4-BE49-F238E27FC236}">
                <a16:creationId xmlns:a16="http://schemas.microsoft.com/office/drawing/2014/main" id="{425E690A-2B92-2D6C-AEED-6BF8325EFFB4}"/>
              </a:ext>
            </a:extLst>
          </p:cNvPr>
          <p:cNvSpPr txBox="1"/>
          <p:nvPr/>
        </p:nvSpPr>
        <p:spPr>
          <a:xfrm>
            <a:off x="0" y="1355163"/>
            <a:ext cx="12192000" cy="4147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„</a:t>
            </a:r>
            <a:r>
              <a:rPr lang="hu-HU" sz="3600" b="1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12</a:t>
            </a:r>
            <a:r>
              <a:rPr lang="hu-HU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És láttam, amikor feltörte a hatodik pecsétet: </a:t>
            </a:r>
            <a:r>
              <a:rPr lang="hu-HU" sz="3600" b="1" dirty="0">
                <a:solidFill>
                  <a:srgbClr val="FFFF00"/>
                </a:solidFill>
                <a:effectLst/>
                <a:highlight>
                  <a:srgbClr val="FF00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nagy földrengés támadt</a:t>
            </a:r>
            <a:r>
              <a:rPr lang="hu-HU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és </a:t>
            </a:r>
            <a:r>
              <a:rPr lang="hu-HU" sz="3600" b="1" dirty="0">
                <a:solidFill>
                  <a:srgbClr val="FFFF00"/>
                </a:solidFill>
                <a:effectLst/>
                <a:highlight>
                  <a:srgbClr val="FF00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a nap elsötétült</a:t>
            </a:r>
            <a:r>
              <a:rPr lang="hu-HU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mint egy fekete szőrcsuha, a </a:t>
            </a:r>
            <a:r>
              <a:rPr lang="hu-HU" sz="3600" b="1" dirty="0">
                <a:solidFill>
                  <a:srgbClr val="FFFF00"/>
                </a:solidFill>
                <a:effectLst/>
                <a:highlight>
                  <a:srgbClr val="FF00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telihold olyan lett, mint a vér</a:t>
            </a:r>
            <a:r>
              <a:rPr lang="hu-HU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 </a:t>
            </a:r>
            <a:r>
              <a:rPr lang="hu-HU" sz="3600" b="1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13</a:t>
            </a:r>
            <a:r>
              <a:rPr lang="hu-HU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és </a:t>
            </a:r>
            <a:r>
              <a:rPr lang="hu-HU" sz="3600" b="1" dirty="0">
                <a:solidFill>
                  <a:srgbClr val="FFFF00"/>
                </a:solidFill>
                <a:effectLst/>
                <a:highlight>
                  <a:srgbClr val="FF00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az ég </a:t>
            </a:r>
            <a:r>
              <a:rPr lang="hu-HU" sz="3600" b="1" dirty="0" err="1">
                <a:solidFill>
                  <a:srgbClr val="FFFF00"/>
                </a:solidFill>
                <a:effectLst/>
                <a:highlight>
                  <a:srgbClr val="FF00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csillagai</a:t>
            </a:r>
            <a:r>
              <a:rPr lang="hu-HU" sz="3600" b="1" dirty="0">
                <a:solidFill>
                  <a:srgbClr val="FFFF00"/>
                </a:solidFill>
                <a:effectLst/>
                <a:highlight>
                  <a:srgbClr val="FF00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lehullottak a földre</a:t>
            </a:r>
            <a:r>
              <a:rPr lang="hu-HU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ahogyan a fügefa hullatja éretlen gyümölcsét, amikor nagy szél rázza” </a:t>
            </a:r>
            <a:r>
              <a:rPr lang="hu-HU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Jel 6,12-13</a:t>
            </a:r>
            <a:endParaRPr lang="hu-H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9207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5A083D92-A216-B968-DC48-FC4B8DF5A6F2}"/>
              </a:ext>
            </a:extLst>
          </p:cNvPr>
          <p:cNvSpPr txBox="1"/>
          <p:nvPr/>
        </p:nvSpPr>
        <p:spPr>
          <a:xfrm>
            <a:off x="0" y="-52191"/>
            <a:ext cx="12192000" cy="66515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hu-HU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hu-HU" sz="3600" b="1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hu-HU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Fogtok hallani háborúkról, és hallotok háborús híreket. Vigyázzatok, meg ne rémüljetek, mert ennek meg kell lennie, de ez még nem a vég. </a:t>
            </a:r>
            <a:r>
              <a:rPr lang="hu-HU" sz="3600" b="1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hu-HU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Mert nemzet </a:t>
            </a:r>
            <a:r>
              <a:rPr lang="hu-HU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nemzet</a:t>
            </a:r>
            <a:r>
              <a:rPr lang="hu-HU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ellen és ország </a:t>
            </a:r>
            <a:r>
              <a:rPr lang="hu-HU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ország</a:t>
            </a:r>
            <a:r>
              <a:rPr lang="hu-HU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ellen támad, éhínségek és földrengések lesznek mindenfelé. </a:t>
            </a:r>
            <a:r>
              <a:rPr lang="hu-HU" sz="3600" b="1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hu-HU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mindez a vajúdás kínjainak kezdete! </a:t>
            </a:r>
            <a:r>
              <a:rPr lang="hu-HU" sz="3600" b="1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hu-HU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Akkor átadnak titeket kínvallatásra, megölnek benneteket, és gyűlöl titeket minden nép az én nevemért. </a:t>
            </a:r>
            <a:r>
              <a:rPr lang="hu-HU" sz="3600" b="1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hu-HU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Akkor sokan eltántorodnak, elárulják és meggyűlölik egymást.”</a:t>
            </a:r>
            <a:r>
              <a:rPr lang="hu-HU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Mt</a:t>
            </a:r>
            <a:r>
              <a:rPr lang="hu-HU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24,6-10</a:t>
            </a:r>
            <a:endParaRPr lang="hu-H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84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06CE78-29A3-C8EB-A1B4-87ABA58A4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87286591-D0EC-E6DF-39F1-1168AB6EFB88}"/>
              </a:ext>
            </a:extLst>
          </p:cNvPr>
          <p:cNvSpPr/>
          <p:nvPr/>
        </p:nvSpPr>
        <p:spPr>
          <a:xfrm>
            <a:off x="3961739" y="496121"/>
            <a:ext cx="4268522" cy="1323439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 nagy </a:t>
            </a:r>
          </a:p>
          <a:p>
            <a:pPr algn="ctr"/>
            <a:r>
              <a:rPr lang="hu-HU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ítélet</a:t>
            </a:r>
          </a:p>
        </p:txBody>
      </p:sp>
      <p:pic>
        <p:nvPicPr>
          <p:cNvPr id="1028" name="Picture 4" descr="Múzeumi Állományvédelem Program">
            <a:extLst>
              <a:ext uri="{FF2B5EF4-FFF2-40B4-BE49-F238E27FC236}">
                <a16:creationId xmlns:a16="http://schemas.microsoft.com/office/drawing/2014/main" id="{BBD815AC-F825-F2B0-E962-770528AC1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465" y="2324099"/>
            <a:ext cx="6679069" cy="4124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42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>
            <a:extLst>
              <a:ext uri="{FF2B5EF4-FFF2-40B4-BE49-F238E27FC236}">
                <a16:creationId xmlns:a16="http://schemas.microsoft.com/office/drawing/2014/main" id="{7A4F8B91-5CB9-CD2C-C82F-4B938390B19A}"/>
              </a:ext>
            </a:extLst>
          </p:cNvPr>
          <p:cNvSpPr txBox="1"/>
          <p:nvPr/>
        </p:nvSpPr>
        <p:spPr>
          <a:xfrm>
            <a:off x="0" y="803858"/>
            <a:ext cx="12192000" cy="5250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u-HU" sz="3800" b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</a:t>
            </a:r>
            <a:r>
              <a:rPr lang="hu-HU" sz="3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Imádkozzatok, hogy ne kelljen télen, sem szombaton menekülnötök.</a:t>
            </a:r>
            <a:r>
              <a:rPr lang="hu-HU" sz="3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3800" b="1" baseline="30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hu-HU" sz="3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Mert olyan nagy nyomorúság lesz akkor, amilyen nem volt a világ kezdete óta mostanáig, és nem is lesz soha. </a:t>
            </a:r>
            <a:r>
              <a:rPr lang="hu-HU" sz="3800" b="1" baseline="30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hu-HU" sz="3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 nem rövidülnének meg azok a napok, nem menekülne meg egyetlen halandó sem, de a választottakért megrövidülnek azok a napok.”</a:t>
            </a:r>
            <a:endParaRPr lang="hu-HU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56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FB3143A6-AB0E-1AB3-B664-4008BE9AFA43}"/>
              </a:ext>
            </a:extLst>
          </p:cNvPr>
          <p:cNvSpPr txBox="1"/>
          <p:nvPr/>
        </p:nvSpPr>
        <p:spPr>
          <a:xfrm>
            <a:off x="0" y="0"/>
            <a:ext cx="12192000" cy="69343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hu-HU" sz="3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hu-H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És láttam egy nagy fehér trónust és a rajta ülőt: színe elől eltűnt a föld és az ég, és nem maradt számukra hely. </a:t>
            </a:r>
            <a:r>
              <a:rPr lang="hu-HU" sz="3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hu-H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És láttam, hogy a halottak, nagyok és kicsinyek a trónus előtt állnak, és könyvek </a:t>
            </a:r>
            <a:r>
              <a:rPr lang="hu-HU" sz="3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nyittattak</a:t>
            </a:r>
            <a:r>
              <a:rPr lang="hu-H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ki. Még egy könyv nyittatott ki, az élet könyve, és a halottak a könyvbe írottak alapján ítéltettek meg cselekedeteik szerint. </a:t>
            </a:r>
            <a:r>
              <a:rPr lang="hu-HU" sz="3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hu-H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tenger kiadta a benne levő halottakat, a Halál és a Pokol is kiadták a náluk levő halottakat, és </a:t>
            </a:r>
            <a:r>
              <a:rPr lang="hu-H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megítéltetett mindenki cselekedetei szerint</a:t>
            </a:r>
            <a:r>
              <a:rPr lang="hu-H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hu-HU" sz="3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hu-H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És a Halál és a Pokol belevettetett a tűz </a:t>
            </a:r>
            <a:r>
              <a:rPr lang="hu-HU" sz="3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tavába</a:t>
            </a:r>
            <a:r>
              <a:rPr lang="hu-H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ez a második halál, a tűz </a:t>
            </a:r>
            <a:r>
              <a:rPr lang="hu-HU" sz="3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tava</a:t>
            </a:r>
            <a:r>
              <a:rPr lang="hu-H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hu-HU" sz="30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hu-H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Ha valakit nem találtak beírva az élet könyvébe, azt a tűz </a:t>
            </a:r>
            <a:r>
              <a:rPr lang="hu-HU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tavába</a:t>
            </a:r>
            <a:r>
              <a:rPr lang="hu-H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vetették</a:t>
            </a:r>
            <a:r>
              <a:rPr lang="hu-H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.” </a:t>
            </a:r>
          </a:p>
          <a:p>
            <a:pPr algn="ctr">
              <a:lnSpc>
                <a:spcPct val="150000"/>
              </a:lnSpc>
            </a:pPr>
            <a:r>
              <a:rPr lang="hu-H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Jel 20,11-15</a:t>
            </a:r>
          </a:p>
        </p:txBody>
      </p:sp>
    </p:spTree>
    <p:extLst>
      <p:ext uri="{BB962C8B-B14F-4D97-AF65-F5344CB8AC3E}">
        <p14:creationId xmlns:p14="http://schemas.microsoft.com/office/powerpoint/2010/main" val="247327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C4E5CC-946F-193F-435C-7B7C3077B7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8159B35A-A09F-694A-AB48-7EAFDFC87D4C}"/>
              </a:ext>
            </a:extLst>
          </p:cNvPr>
          <p:cNvSpPr txBox="1"/>
          <p:nvPr/>
        </p:nvSpPr>
        <p:spPr>
          <a:xfrm>
            <a:off x="-100208" y="0"/>
            <a:ext cx="12192000" cy="66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„De abban az időben megmenekül néped, mindaz, aki be lesz írva a könyvbe. </a:t>
            </a:r>
            <a:r>
              <a:rPr lang="hu-HU" sz="3600" b="1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hu-HU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Azok közül, akik </a:t>
            </a:r>
            <a:r>
              <a:rPr lang="hu-HU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alusznak</a:t>
            </a:r>
            <a:r>
              <a:rPr lang="hu-HU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 föld porában, sokan felébrednek majd: némelyek örök életre, némelyek gyalázatra és örök utálatra. </a:t>
            </a:r>
            <a:r>
              <a:rPr lang="hu-HU" sz="3600" b="1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hu-HU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Az okosok fényleni fognak, mint a fénylő égbolt, és akik sokakat igazságra vezettek, mint a csillagok, mindörökké. </a:t>
            </a:r>
            <a:r>
              <a:rPr lang="hu-HU" sz="3600" b="1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hu-HU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 pedig, Dániel, zárd be ezeket az igéket, és pecsételd le ezt a könyvet a végső időkig.” </a:t>
            </a:r>
          </a:p>
          <a:p>
            <a:pPr algn="ctr">
              <a:lnSpc>
                <a:spcPct val="150000"/>
              </a:lnSpc>
            </a:pPr>
            <a:r>
              <a:rPr lang="hu-HU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Dán 12,1b-4</a:t>
            </a:r>
            <a:endParaRPr lang="hu-HU" sz="3600" dirty="0"/>
          </a:p>
        </p:txBody>
      </p:sp>
    </p:spTree>
    <p:extLst>
      <p:ext uri="{BB962C8B-B14F-4D97-AF65-F5344CB8AC3E}">
        <p14:creationId xmlns:p14="http://schemas.microsoft.com/office/powerpoint/2010/main" val="200743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230A680E-5B2C-5D12-079D-F6ABEF2E8E3F}"/>
              </a:ext>
            </a:extLst>
          </p:cNvPr>
          <p:cNvSpPr/>
          <p:nvPr/>
        </p:nvSpPr>
        <p:spPr>
          <a:xfrm>
            <a:off x="386689" y="286571"/>
            <a:ext cx="3944011" cy="707886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Törvény</a:t>
            </a: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6A4522E9-E796-FB24-D6C8-BE23D372F23C}"/>
              </a:ext>
            </a:extLst>
          </p:cNvPr>
          <p:cNvSpPr/>
          <p:nvPr/>
        </p:nvSpPr>
        <p:spPr>
          <a:xfrm>
            <a:off x="8001002" y="286571"/>
            <a:ext cx="3944011" cy="707886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Evangélium</a:t>
            </a:r>
          </a:p>
        </p:txBody>
      </p:sp>
      <p:pic>
        <p:nvPicPr>
          <p:cNvPr id="2050" name="Picture 2" descr="HARCMODOR-VÁLTÁS - Evangéliumi Spiritizmus">
            <a:extLst>
              <a:ext uri="{FF2B5EF4-FFF2-40B4-BE49-F238E27FC236}">
                <a16:creationId xmlns:a16="http://schemas.microsoft.com/office/drawing/2014/main" id="{F36EACD5-B693-29CB-14CE-187731DF6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89" y="1239533"/>
            <a:ext cx="2813711" cy="20053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668362C5-AF38-9D08-63D9-7B0CD4CEB277}"/>
              </a:ext>
            </a:extLst>
          </p:cNvPr>
          <p:cNvSpPr/>
          <p:nvPr/>
        </p:nvSpPr>
        <p:spPr>
          <a:xfrm>
            <a:off x="386691" y="3429000"/>
            <a:ext cx="3944012" cy="1323439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Ítélet, kárhozat</a:t>
            </a:r>
          </a:p>
        </p:txBody>
      </p:sp>
      <p:pic>
        <p:nvPicPr>
          <p:cNvPr id="2052" name="Picture 4" descr="Jesus on the Cross: A Timeline of the Crucifixion">
            <a:extLst>
              <a:ext uri="{FF2B5EF4-FFF2-40B4-BE49-F238E27FC236}">
                <a16:creationId xmlns:a16="http://schemas.microsoft.com/office/drawing/2014/main" id="{5601F4E9-0B59-33CF-9130-A468B873A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902" y="1239533"/>
            <a:ext cx="3251143" cy="16987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89B8C8D6-DC60-8352-4266-A393122562EC}"/>
              </a:ext>
            </a:extLst>
          </p:cNvPr>
          <p:cNvSpPr/>
          <p:nvPr/>
        </p:nvSpPr>
        <p:spPr>
          <a:xfrm>
            <a:off x="8001002" y="3429000"/>
            <a:ext cx="3944011" cy="1323439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Kegyelem, örök élet</a:t>
            </a:r>
          </a:p>
        </p:txBody>
      </p:sp>
      <p:pic>
        <p:nvPicPr>
          <p:cNvPr id="6" name="Picture 4" descr="Múzeumi Állományvédelem Program">
            <a:extLst>
              <a:ext uri="{FF2B5EF4-FFF2-40B4-BE49-F238E27FC236}">
                <a16:creationId xmlns:a16="http://schemas.microsoft.com/office/drawing/2014/main" id="{56417134-970E-79B6-464C-4D6F7EFB9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06" y="4876800"/>
            <a:ext cx="2956476" cy="18256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egbocsátani a megbocsáthatatlant – Vajon lehetséges? | MagyarokVilaga.hu">
            <a:extLst>
              <a:ext uri="{FF2B5EF4-FFF2-40B4-BE49-F238E27FC236}">
                <a16:creationId xmlns:a16="http://schemas.microsoft.com/office/drawing/2014/main" id="{0D29EEAD-F705-377F-96AD-519D87133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8164" y="4876800"/>
            <a:ext cx="2836822" cy="1981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Jobb oldali kapcsos zárójel 6">
            <a:extLst>
              <a:ext uri="{FF2B5EF4-FFF2-40B4-BE49-F238E27FC236}">
                <a16:creationId xmlns:a16="http://schemas.microsoft.com/office/drawing/2014/main" id="{15F2A65E-4502-085F-19CD-DFEA1347B308}"/>
              </a:ext>
            </a:extLst>
          </p:cNvPr>
          <p:cNvSpPr/>
          <p:nvPr/>
        </p:nvSpPr>
        <p:spPr>
          <a:xfrm rot="5400000">
            <a:off x="5956301" y="-2646696"/>
            <a:ext cx="425450" cy="11551974"/>
          </a:xfrm>
          <a:prstGeom prst="rightBrace">
            <a:avLst>
              <a:gd name="adj1" fmla="val 76990"/>
              <a:gd name="adj2" fmla="val 50000"/>
            </a:avLst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Jobb oldali kapcsos zárójel 7">
            <a:extLst>
              <a:ext uri="{FF2B5EF4-FFF2-40B4-BE49-F238E27FC236}">
                <a16:creationId xmlns:a16="http://schemas.microsoft.com/office/drawing/2014/main" id="{04A6BA03-5211-DD1C-D85D-1B87530992E9}"/>
              </a:ext>
            </a:extLst>
          </p:cNvPr>
          <p:cNvSpPr/>
          <p:nvPr/>
        </p:nvSpPr>
        <p:spPr>
          <a:xfrm rot="16200000">
            <a:off x="5949951" y="-2500646"/>
            <a:ext cx="425450" cy="11551974"/>
          </a:xfrm>
          <a:prstGeom prst="rightBrace">
            <a:avLst>
              <a:gd name="adj1" fmla="val 76990"/>
              <a:gd name="adj2" fmla="val 50000"/>
            </a:avLst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FA5229C9-E741-5850-F1C2-2CB57C17021B}"/>
              </a:ext>
            </a:extLst>
          </p:cNvPr>
          <p:cNvSpPr/>
          <p:nvPr/>
        </p:nvSpPr>
        <p:spPr>
          <a:xfrm>
            <a:off x="5430741" y="2905780"/>
            <a:ext cx="1476569" cy="523220"/>
          </a:xfrm>
          <a:prstGeom prst="rect">
            <a:avLst/>
          </a:prstGeom>
          <a:solidFill>
            <a:schemeClr val="accent2">
              <a:alpha val="35000"/>
            </a:schemeClr>
          </a:solidFill>
          <a:effectLst>
            <a:softEdge rad="254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Együtt</a:t>
            </a:r>
          </a:p>
        </p:txBody>
      </p:sp>
    </p:spTree>
    <p:extLst>
      <p:ext uri="{BB962C8B-B14F-4D97-AF65-F5344CB8AC3E}">
        <p14:creationId xmlns:p14="http://schemas.microsoft.com/office/powerpoint/2010/main" val="70076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5C1B73BE-6578-D592-8EE5-C3578F121037}"/>
              </a:ext>
            </a:extLst>
          </p:cNvPr>
          <p:cNvSpPr txBox="1"/>
          <p:nvPr/>
        </p:nvSpPr>
        <p:spPr>
          <a:xfrm>
            <a:off x="0" y="540435"/>
            <a:ext cx="12192000" cy="2485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„</a:t>
            </a:r>
            <a:r>
              <a:rPr lang="hu-HU" sz="36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27</a:t>
            </a:r>
            <a:r>
              <a:rPr lang="hu-H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És amint elrendeltetett, hogy az emberek </a:t>
            </a:r>
            <a:r>
              <a:rPr lang="hu-H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egyszer meghaljanak</a:t>
            </a:r>
            <a:r>
              <a:rPr lang="hu-H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hu-H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azután pedig ítélet következik</a:t>
            </a:r>
            <a:r>
              <a:rPr lang="hu-H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…”</a:t>
            </a:r>
            <a:r>
              <a:rPr lang="hu-H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hu-H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Zsid</a:t>
            </a:r>
            <a:r>
              <a:rPr lang="hu-H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9,27</a:t>
            </a:r>
            <a:endParaRPr lang="hu-H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A013B718-033C-CB49-EBBF-7EF2E8A9CF8A}"/>
              </a:ext>
            </a:extLst>
          </p:cNvPr>
          <p:cNvSpPr txBox="1"/>
          <p:nvPr/>
        </p:nvSpPr>
        <p:spPr>
          <a:xfrm>
            <a:off x="0" y="3332951"/>
            <a:ext cx="12192000" cy="3327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hu-H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hu-HU" sz="36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hu-H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Mert </a:t>
            </a:r>
            <a:r>
              <a:rPr lang="hu-HU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mindnyájunknak</a:t>
            </a:r>
            <a:r>
              <a:rPr lang="hu-H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leplezetlenül kell </a:t>
            </a:r>
            <a:r>
              <a:rPr lang="hu-H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odaállnunk a Krisztus ítélőszéke elé</a:t>
            </a:r>
            <a:r>
              <a:rPr lang="hu-H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hogy mindenki megkapja, amit megérdemel, aszerint, amit e testben cselekedett: akár jót, akár </a:t>
            </a:r>
            <a:r>
              <a:rPr lang="hu-HU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gonoszat</a:t>
            </a:r>
            <a:r>
              <a:rPr lang="hu-H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r>
              <a:rPr lang="hu-H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II Kor 5,10</a:t>
            </a:r>
            <a:endParaRPr lang="hu-H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8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óság mérő [Good-O-Meter]">
            <a:hlinkClick r:id="" action="ppaction://media"/>
            <a:extLst>
              <a:ext uri="{FF2B5EF4-FFF2-40B4-BE49-F238E27FC236}">
                <a16:creationId xmlns:a16="http://schemas.microsoft.com/office/drawing/2014/main" id="{5DAA8D07-B15B-5BD9-2C09-14666A2B48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96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1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B632506D-2757-510A-2504-BDD68539CEE1}"/>
              </a:ext>
            </a:extLst>
          </p:cNvPr>
          <p:cNvSpPr txBox="1"/>
          <p:nvPr/>
        </p:nvSpPr>
        <p:spPr>
          <a:xfrm>
            <a:off x="0" y="4537173"/>
            <a:ext cx="12192000" cy="1828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„…megmérettél a mérlegen és </a:t>
            </a:r>
            <a:r>
              <a:rPr lang="hu-HU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híjjával</a:t>
            </a:r>
            <a:r>
              <a:rPr lang="hu-HU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találtattál.”</a:t>
            </a:r>
            <a:r>
              <a:rPr lang="hu-HU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hu-HU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Dán 5,27</a:t>
            </a:r>
            <a:endParaRPr lang="hu-HU" sz="4000" dirty="0"/>
          </a:p>
        </p:txBody>
      </p:sp>
      <p:pic>
        <p:nvPicPr>
          <p:cNvPr id="4" name="Picture 4" descr="Múzeumi Állományvédelem Program">
            <a:extLst>
              <a:ext uri="{FF2B5EF4-FFF2-40B4-BE49-F238E27FC236}">
                <a16:creationId xmlns:a16="http://schemas.microsoft.com/office/drawing/2014/main" id="{C051056B-6FA8-F3AA-CA86-F8DAA8D87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44" y="1004016"/>
            <a:ext cx="4819942" cy="29763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8E9E6BB4-92EB-67A1-38D5-1A0D6532B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8587" y="1004016"/>
            <a:ext cx="4762102" cy="2976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7264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4FFD8940-B437-2A66-2FF7-B31DE0952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4110" y="328492"/>
            <a:ext cx="5063779" cy="3797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A4295C4C-CB22-EB60-4D33-FEFF886D8376}"/>
              </a:ext>
            </a:extLst>
          </p:cNvPr>
          <p:cNvSpPr/>
          <p:nvPr/>
        </p:nvSpPr>
        <p:spPr>
          <a:xfrm>
            <a:off x="0" y="4491820"/>
            <a:ext cx="12192000" cy="1827936"/>
          </a:xfrm>
          <a:prstGeom prst="rect">
            <a:avLst/>
          </a:prstGeom>
          <a:solidFill>
            <a:srgbClr val="FF0000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BENNE VAN-E A NEVED </a:t>
            </a:r>
          </a:p>
          <a:p>
            <a:pPr algn="ctr">
              <a:lnSpc>
                <a:spcPct val="150000"/>
              </a:lnSpc>
            </a:pPr>
            <a:r>
              <a:rPr lang="hu-HU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AZ ÉLET KÖNYVÉBEN?</a:t>
            </a:r>
          </a:p>
        </p:txBody>
      </p:sp>
    </p:spTree>
    <p:extLst>
      <p:ext uri="{BB962C8B-B14F-4D97-AF65-F5344CB8AC3E}">
        <p14:creationId xmlns:p14="http://schemas.microsoft.com/office/powerpoint/2010/main" val="59503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A6DFABF5-C62D-8A86-DC78-A7F03B55EA99}"/>
              </a:ext>
            </a:extLst>
          </p:cNvPr>
          <p:cNvSpPr/>
          <p:nvPr/>
        </p:nvSpPr>
        <p:spPr>
          <a:xfrm>
            <a:off x="2115670" y="498884"/>
            <a:ext cx="7960659" cy="1938992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 nyomorúság elől nem, </a:t>
            </a:r>
          </a:p>
          <a:p>
            <a:pPr algn="ctr"/>
            <a:r>
              <a:rPr lang="hu-HU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de az ítélet elől hogyan</a:t>
            </a:r>
          </a:p>
          <a:p>
            <a:pPr algn="ctr"/>
            <a:r>
              <a:rPr lang="hu-HU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lehet megmenekülni?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5FA22492-DD64-CE8F-508D-8860B4EBF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4162" y="2695647"/>
            <a:ext cx="5323675" cy="3963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35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03A9C62E-BF5B-F235-7112-BD59B9924B6D}"/>
              </a:ext>
            </a:extLst>
          </p:cNvPr>
          <p:cNvSpPr txBox="1"/>
          <p:nvPr/>
        </p:nvSpPr>
        <p:spPr>
          <a:xfrm>
            <a:off x="0" y="1301635"/>
            <a:ext cx="12191999" cy="3674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„</a:t>
            </a:r>
            <a:r>
              <a:rPr lang="hu-HU" sz="4000" b="1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24</a:t>
            </a:r>
            <a:r>
              <a:rPr lang="hu-HU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Bizony, bizony, mondom néktek: aki hallja az én igémet, és hisz abban, aki elküldött engem, annak örök élete van; sőt ítéletre sem megy, hanem átment a halálból az életbe.”</a:t>
            </a:r>
            <a:r>
              <a:rPr lang="hu-HU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u-HU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Jn</a:t>
            </a:r>
            <a:r>
              <a:rPr lang="hu-HU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5,24</a:t>
            </a:r>
            <a:endParaRPr lang="hu-HU" sz="4000" dirty="0"/>
          </a:p>
        </p:txBody>
      </p:sp>
    </p:spTree>
    <p:extLst>
      <p:ext uri="{BB962C8B-B14F-4D97-AF65-F5344CB8AC3E}">
        <p14:creationId xmlns:p14="http://schemas.microsoft.com/office/powerpoint/2010/main" val="142964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03A9C62E-BF5B-F235-7112-BD59B9924B6D}"/>
              </a:ext>
            </a:extLst>
          </p:cNvPr>
          <p:cNvSpPr txBox="1"/>
          <p:nvPr/>
        </p:nvSpPr>
        <p:spPr>
          <a:xfrm>
            <a:off x="0" y="1301635"/>
            <a:ext cx="12191999" cy="3674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„</a:t>
            </a:r>
            <a:r>
              <a:rPr lang="hu-HU" sz="4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24</a:t>
            </a:r>
            <a:r>
              <a:rPr lang="hu-H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Bizony, bizony, mondom néktek: </a:t>
            </a:r>
            <a:r>
              <a:rPr lang="hu-H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aki hallja az én igémet</a:t>
            </a:r>
            <a:r>
              <a:rPr lang="hu-H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, és </a:t>
            </a:r>
            <a:r>
              <a:rPr lang="hu-H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hisz abban, aki elküldött engem</a:t>
            </a:r>
            <a:r>
              <a:rPr lang="hu-H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, annak örök élete van; sőt ítéletre sem megy, hanem átment a halálból az életbe.”</a:t>
            </a:r>
            <a:r>
              <a:rPr lang="hu-H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u-HU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Jn</a:t>
            </a:r>
            <a:r>
              <a:rPr lang="hu-H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5,24</a:t>
            </a:r>
            <a:endParaRPr lang="hu-H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2897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>
            <a:extLst>
              <a:ext uri="{FF2B5EF4-FFF2-40B4-BE49-F238E27FC236}">
                <a16:creationId xmlns:a16="http://schemas.microsoft.com/office/drawing/2014/main" id="{7A4F8B91-5CB9-CD2C-C82F-4B938390B19A}"/>
              </a:ext>
            </a:extLst>
          </p:cNvPr>
          <p:cNvSpPr txBox="1"/>
          <p:nvPr/>
        </p:nvSpPr>
        <p:spPr>
          <a:xfrm>
            <a:off x="0" y="365276"/>
            <a:ext cx="12192000" cy="61274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u-HU" sz="3800" b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23</a:t>
            </a:r>
            <a:r>
              <a:rPr lang="hu-HU" sz="3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„Akkor, ha valaki ezt mondja nektek: Íme, itt a Krisztus, vagy amott: ne higgyétek! </a:t>
            </a:r>
            <a:r>
              <a:rPr lang="hu-HU" sz="3800" b="1" baseline="30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hu-HU" sz="3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Mert hamis krisztusok és hamis próféták állnak majd elő, jeleket és csodákat tesznek, hogy megtévesszék - ha lehet - a választottakat is. </a:t>
            </a:r>
            <a:r>
              <a:rPr lang="hu-HU" sz="3800" b="1" baseline="30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hu-HU" sz="3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Íme, előre megmondtam nektek! </a:t>
            </a:r>
            <a:r>
              <a:rPr lang="hu-HU" sz="3800" b="1" baseline="30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hu-HU" sz="3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 tehát azt mondják nektek: Íme, a pusztában van, ne menjetek ki! Íme, a belső szobákban, ne higgyétek!</a:t>
            </a:r>
            <a:endParaRPr lang="hu-HU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86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5AC20453-CDBC-AC37-128B-01DAE80FDF35}"/>
              </a:ext>
            </a:extLst>
          </p:cNvPr>
          <p:cNvSpPr txBox="1"/>
          <p:nvPr/>
        </p:nvSpPr>
        <p:spPr>
          <a:xfrm>
            <a:off x="0" y="1763051"/>
            <a:ext cx="12192000" cy="1828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„</a:t>
            </a:r>
            <a:r>
              <a:rPr lang="hu-HU" sz="4000" b="1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17</a:t>
            </a:r>
            <a:r>
              <a:rPr lang="hu-HU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hit tehát hallásból van, </a:t>
            </a:r>
          </a:p>
          <a:p>
            <a:pPr algn="ctr">
              <a:lnSpc>
                <a:spcPct val="150000"/>
              </a:lnSpc>
            </a:pPr>
            <a:r>
              <a:rPr lang="hu-HU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hallás pedig a Krisztus beszéde által.”</a:t>
            </a:r>
            <a:r>
              <a:rPr lang="hu-HU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Róm 10,17</a:t>
            </a:r>
            <a:endParaRPr lang="hu-HU" sz="4000" dirty="0"/>
          </a:p>
        </p:txBody>
      </p:sp>
    </p:spTree>
    <p:extLst>
      <p:ext uri="{BB962C8B-B14F-4D97-AF65-F5344CB8AC3E}">
        <p14:creationId xmlns:p14="http://schemas.microsoft.com/office/powerpoint/2010/main" val="77586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875459DD-4079-3E8E-6604-29CD5B6BD875}"/>
              </a:ext>
            </a:extLst>
          </p:cNvPr>
          <p:cNvSpPr txBox="1"/>
          <p:nvPr/>
        </p:nvSpPr>
        <p:spPr>
          <a:xfrm>
            <a:off x="0" y="1317189"/>
            <a:ext cx="12192000" cy="3674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„</a:t>
            </a:r>
            <a:r>
              <a:rPr lang="hu-HU" sz="4000" b="1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</a:t>
            </a:r>
            <a:r>
              <a:rPr lang="hu-HU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Hit nélkül pedig senki sem lehet kedves Isten előtt, mert aki az Istent keresi, annak hinnie kell, hogy ő van; és megjutalmazza azokat, akik őt keresik.”</a:t>
            </a:r>
            <a:r>
              <a:rPr lang="hu-HU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hu-HU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Zsid</a:t>
            </a:r>
            <a:r>
              <a:rPr lang="hu-HU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11,6</a:t>
            </a:r>
            <a:endParaRPr lang="hu-HU" sz="4000" dirty="0"/>
          </a:p>
        </p:txBody>
      </p:sp>
    </p:spTree>
    <p:extLst>
      <p:ext uri="{BB962C8B-B14F-4D97-AF65-F5344CB8AC3E}">
        <p14:creationId xmlns:p14="http://schemas.microsoft.com/office/powerpoint/2010/main" val="221573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03A9C62E-BF5B-F235-7112-BD59B9924B6D}"/>
              </a:ext>
            </a:extLst>
          </p:cNvPr>
          <p:cNvSpPr txBox="1"/>
          <p:nvPr/>
        </p:nvSpPr>
        <p:spPr>
          <a:xfrm>
            <a:off x="0" y="1301635"/>
            <a:ext cx="12191999" cy="3674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„</a:t>
            </a:r>
            <a:r>
              <a:rPr lang="hu-HU" sz="4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24</a:t>
            </a:r>
            <a:r>
              <a:rPr lang="hu-H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Bizony, bizony, mondom néktek: </a:t>
            </a:r>
            <a:r>
              <a:rPr lang="hu-H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aki hallja az én igémet</a:t>
            </a:r>
            <a:r>
              <a:rPr lang="hu-H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, és </a:t>
            </a:r>
            <a:r>
              <a:rPr lang="hu-H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hisz abban, aki elküldött engem</a:t>
            </a:r>
            <a:r>
              <a:rPr lang="hu-H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, annak örök élete van; sőt ítéletre sem megy, hanem átment a halálból az életbe.”</a:t>
            </a:r>
            <a:r>
              <a:rPr lang="hu-H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u-HU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Jn</a:t>
            </a:r>
            <a:r>
              <a:rPr lang="hu-H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5,24</a:t>
            </a:r>
            <a:endParaRPr lang="hu-H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081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B62CB643-28A7-E6C6-09BB-75FC17E88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1240"/>
            <a:ext cx="8790534" cy="49355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54BC7C07-EC19-4612-7960-B767D0BAD499}"/>
              </a:ext>
            </a:extLst>
          </p:cNvPr>
          <p:cNvSpPr txBox="1"/>
          <p:nvPr/>
        </p:nvSpPr>
        <p:spPr>
          <a:xfrm>
            <a:off x="8790534" y="1955338"/>
            <a:ext cx="326763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3200" b="1" i="0" dirty="0" err="1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Fira Sans" panose="020B0503050000020004" pitchFamily="34" charset="0"/>
              </a:rPr>
              <a:t>Williamstown</a:t>
            </a:r>
            <a:r>
              <a:rPr lang="hu-HU" sz="3200" b="1" i="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Fira Sans" panose="020B0503050000020004" pitchFamily="34" charset="0"/>
              </a:rPr>
              <a:t>,</a:t>
            </a:r>
          </a:p>
          <a:p>
            <a:pPr algn="ctr"/>
            <a:r>
              <a:rPr lang="hu-HU" sz="3200" b="1" i="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Fira Sans" panose="020B0503050000020004" pitchFamily="34" charset="0"/>
              </a:rPr>
              <a:t>Kentucky állam</a:t>
            </a:r>
            <a:endParaRPr lang="hu-HU" sz="3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14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Újabb heves esőzésekre készülnek Spanyolország árvíz sújtotta régiói">
            <a:hlinkClick r:id="" action="ppaction://media"/>
            <a:extLst>
              <a:ext uri="{FF2B5EF4-FFF2-40B4-BE49-F238E27FC236}">
                <a16:creationId xmlns:a16="http://schemas.microsoft.com/office/drawing/2014/main" id="{40084462-4FD2-464C-08F3-8838259AE3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577" y="101813"/>
            <a:ext cx="5914999" cy="3327187"/>
          </a:xfrm>
          <a:prstGeom prst="rect">
            <a:avLst/>
          </a:prstGeom>
        </p:spPr>
      </p:pic>
      <p:pic>
        <p:nvPicPr>
          <p:cNvPr id="4" name="Földrengések, hurrikánok, erdőtüzek – 2023, a természeti katasztrófák éve (1)">
            <a:hlinkClick r:id="" action="ppaction://media"/>
            <a:extLst>
              <a:ext uri="{FF2B5EF4-FFF2-40B4-BE49-F238E27FC236}">
                <a16:creationId xmlns:a16="http://schemas.microsoft.com/office/drawing/2014/main" id="{78B1D1F5-F1C8-42E8-841D-E622EC60181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74421" y="3378199"/>
            <a:ext cx="6010002" cy="337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08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3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28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2BEC7E9A-4BD0-4FEA-0FB2-C3A063873F6B}"/>
              </a:ext>
            </a:extLst>
          </p:cNvPr>
          <p:cNvSpPr/>
          <p:nvPr/>
        </p:nvSpPr>
        <p:spPr>
          <a:xfrm>
            <a:off x="4287690" y="153103"/>
            <a:ext cx="3462938" cy="707886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Atya</a:t>
            </a: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7A53D5BA-1ECA-B1EF-F587-7FD1CD64D8B0}"/>
              </a:ext>
            </a:extLst>
          </p:cNvPr>
          <p:cNvSpPr/>
          <p:nvPr/>
        </p:nvSpPr>
        <p:spPr>
          <a:xfrm>
            <a:off x="3795913" y="4720507"/>
            <a:ext cx="4203163" cy="707886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Én</a:t>
            </a: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FF57AE7C-2311-2639-A32F-E8D294412303}"/>
              </a:ext>
            </a:extLst>
          </p:cNvPr>
          <p:cNvSpPr/>
          <p:nvPr/>
        </p:nvSpPr>
        <p:spPr>
          <a:xfrm>
            <a:off x="3699862" y="2790748"/>
            <a:ext cx="4638593" cy="707886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Ítéletvégrehajtás</a:t>
            </a:r>
          </a:p>
        </p:txBody>
      </p:sp>
      <p:cxnSp>
        <p:nvCxnSpPr>
          <p:cNvPr id="6" name="Egyenes összekötő nyíllal 5">
            <a:extLst>
              <a:ext uri="{FF2B5EF4-FFF2-40B4-BE49-F238E27FC236}">
                <a16:creationId xmlns:a16="http://schemas.microsoft.com/office/drawing/2014/main" id="{9FF6D74B-0E5D-627A-40D0-9F8991212662}"/>
              </a:ext>
            </a:extLst>
          </p:cNvPr>
          <p:cNvCxnSpPr>
            <a:stCxn id="2" idx="2"/>
          </p:cNvCxnSpPr>
          <p:nvPr/>
        </p:nvCxnSpPr>
        <p:spPr>
          <a:xfrm>
            <a:off x="6019159" y="860989"/>
            <a:ext cx="0" cy="3419018"/>
          </a:xfrm>
          <a:prstGeom prst="straightConnector1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952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2BEC7E9A-4BD0-4FEA-0FB2-C3A063873F6B}"/>
              </a:ext>
            </a:extLst>
          </p:cNvPr>
          <p:cNvSpPr/>
          <p:nvPr/>
        </p:nvSpPr>
        <p:spPr>
          <a:xfrm>
            <a:off x="4287690" y="153103"/>
            <a:ext cx="3462938" cy="707886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Atya</a:t>
            </a: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7A53D5BA-1ECA-B1EF-F587-7FD1CD64D8B0}"/>
              </a:ext>
            </a:extLst>
          </p:cNvPr>
          <p:cNvSpPr/>
          <p:nvPr/>
        </p:nvSpPr>
        <p:spPr>
          <a:xfrm>
            <a:off x="3795913" y="4720507"/>
            <a:ext cx="4203163" cy="707886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Jézus Krisztus</a:t>
            </a: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FF57AE7C-2311-2639-A32F-E8D294412303}"/>
              </a:ext>
            </a:extLst>
          </p:cNvPr>
          <p:cNvSpPr/>
          <p:nvPr/>
        </p:nvSpPr>
        <p:spPr>
          <a:xfrm>
            <a:off x="3699862" y="2790748"/>
            <a:ext cx="4638593" cy="707886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Ítéletvégrehajtás</a:t>
            </a:r>
          </a:p>
        </p:txBody>
      </p:sp>
      <p:cxnSp>
        <p:nvCxnSpPr>
          <p:cNvPr id="6" name="Egyenes összekötő nyíllal 5">
            <a:extLst>
              <a:ext uri="{FF2B5EF4-FFF2-40B4-BE49-F238E27FC236}">
                <a16:creationId xmlns:a16="http://schemas.microsoft.com/office/drawing/2014/main" id="{9FF6D74B-0E5D-627A-40D0-9F8991212662}"/>
              </a:ext>
            </a:extLst>
          </p:cNvPr>
          <p:cNvCxnSpPr>
            <a:stCxn id="2" idx="2"/>
          </p:cNvCxnSpPr>
          <p:nvPr/>
        </p:nvCxnSpPr>
        <p:spPr>
          <a:xfrm>
            <a:off x="6019159" y="860989"/>
            <a:ext cx="0" cy="3419018"/>
          </a:xfrm>
          <a:prstGeom prst="straightConnector1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501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1B024DD8-FCFD-9890-319D-3CF0A2CF4B10}"/>
              </a:ext>
            </a:extLst>
          </p:cNvPr>
          <p:cNvSpPr/>
          <p:nvPr/>
        </p:nvSpPr>
        <p:spPr>
          <a:xfrm>
            <a:off x="284309" y="1167395"/>
            <a:ext cx="3462938" cy="707886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Atya</a:t>
            </a: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818B11A6-941B-DB75-F2C1-C289F21C50DD}"/>
              </a:ext>
            </a:extLst>
          </p:cNvPr>
          <p:cNvSpPr/>
          <p:nvPr/>
        </p:nvSpPr>
        <p:spPr>
          <a:xfrm>
            <a:off x="8129708" y="1167395"/>
            <a:ext cx="3462938" cy="707886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Én</a:t>
            </a: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BEECF1E1-C9B4-E220-C22D-6A496A9B053D}"/>
              </a:ext>
            </a:extLst>
          </p:cNvPr>
          <p:cNvSpPr/>
          <p:nvPr/>
        </p:nvSpPr>
        <p:spPr>
          <a:xfrm>
            <a:off x="284309" y="4252159"/>
            <a:ext cx="3462938" cy="707886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Atya</a:t>
            </a:r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9A50D9D7-6C35-7BD0-909D-EB4416749EF8}"/>
              </a:ext>
            </a:extLst>
          </p:cNvPr>
          <p:cNvSpPr/>
          <p:nvPr/>
        </p:nvSpPr>
        <p:spPr>
          <a:xfrm>
            <a:off x="5094513" y="4252159"/>
            <a:ext cx="3888121" cy="707886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Jézus Krisztus</a:t>
            </a:r>
          </a:p>
        </p:txBody>
      </p:sp>
      <p:sp>
        <p:nvSpPr>
          <p:cNvPr id="6" name="Nyíl: jobbra mutató 5">
            <a:extLst>
              <a:ext uri="{FF2B5EF4-FFF2-40B4-BE49-F238E27FC236}">
                <a16:creationId xmlns:a16="http://schemas.microsoft.com/office/drawing/2014/main" id="{763FE60D-CA1A-6B18-B6E4-8A517D6AEFBA}"/>
              </a:ext>
            </a:extLst>
          </p:cNvPr>
          <p:cNvSpPr/>
          <p:nvPr/>
        </p:nvSpPr>
        <p:spPr>
          <a:xfrm>
            <a:off x="3857385" y="1413862"/>
            <a:ext cx="4103274" cy="2766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BE030A7B-428F-F31D-2505-218252E97D03}"/>
              </a:ext>
            </a:extLst>
          </p:cNvPr>
          <p:cNvSpPr/>
          <p:nvPr/>
        </p:nvSpPr>
        <p:spPr>
          <a:xfrm>
            <a:off x="4177553" y="729405"/>
            <a:ext cx="346293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ítélet</a:t>
            </a:r>
          </a:p>
        </p:txBody>
      </p:sp>
      <p:sp>
        <p:nvSpPr>
          <p:cNvPr id="8" name="Nyíl: jobbra mutató 7">
            <a:extLst>
              <a:ext uri="{FF2B5EF4-FFF2-40B4-BE49-F238E27FC236}">
                <a16:creationId xmlns:a16="http://schemas.microsoft.com/office/drawing/2014/main" id="{9C095134-926F-6379-2171-A0F38A866751}"/>
              </a:ext>
            </a:extLst>
          </p:cNvPr>
          <p:cNvSpPr/>
          <p:nvPr/>
        </p:nvSpPr>
        <p:spPr>
          <a:xfrm>
            <a:off x="3900928" y="4467789"/>
            <a:ext cx="1152605" cy="2766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Nyíl: jobbra mutató 8">
            <a:extLst>
              <a:ext uri="{FF2B5EF4-FFF2-40B4-BE49-F238E27FC236}">
                <a16:creationId xmlns:a16="http://schemas.microsoft.com/office/drawing/2014/main" id="{7F815570-8777-B470-C3DE-B4AD59EBB92E}"/>
              </a:ext>
            </a:extLst>
          </p:cNvPr>
          <p:cNvSpPr/>
          <p:nvPr/>
        </p:nvSpPr>
        <p:spPr>
          <a:xfrm>
            <a:off x="9059475" y="4467789"/>
            <a:ext cx="1152605" cy="2766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E99B12AD-D11F-C4CE-1797-0712E8882FEB}"/>
              </a:ext>
            </a:extLst>
          </p:cNvPr>
          <p:cNvSpPr/>
          <p:nvPr/>
        </p:nvSpPr>
        <p:spPr>
          <a:xfrm>
            <a:off x="5307104" y="3429000"/>
            <a:ext cx="346293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ítélet</a:t>
            </a:r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02091CEA-44A0-3B9D-58B2-A323939500FD}"/>
              </a:ext>
            </a:extLst>
          </p:cNvPr>
          <p:cNvSpPr/>
          <p:nvPr/>
        </p:nvSpPr>
        <p:spPr>
          <a:xfrm>
            <a:off x="10288920" y="4252158"/>
            <a:ext cx="1826239" cy="707886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Én</a:t>
            </a:r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75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2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/>
      <p:bldP spid="8" grpId="0" animBg="1"/>
      <p:bldP spid="9" grpId="0" animBg="1"/>
      <p:bldP spid="10" grpId="0"/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C65FD333-D4AF-CDD9-3B91-11F76397C475}"/>
              </a:ext>
            </a:extLst>
          </p:cNvPr>
          <p:cNvSpPr txBox="1"/>
          <p:nvPr/>
        </p:nvSpPr>
        <p:spPr>
          <a:xfrm>
            <a:off x="0" y="2481943"/>
            <a:ext cx="12192000" cy="4435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„De abban az időben megmenekül néped, mindaz, aki be lesz írva a könyvbe. </a:t>
            </a:r>
            <a:r>
              <a:rPr lang="hu-HU" sz="3200" b="1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hu-HU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Azok közül, akik </a:t>
            </a:r>
            <a:r>
              <a:rPr lang="hu-HU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alusznak</a:t>
            </a:r>
            <a:r>
              <a:rPr lang="hu-HU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 föld porában, sokan felébrednek majd: némelyek örök életre, némelyek gyalázatra és örök utálatra. </a:t>
            </a:r>
            <a:r>
              <a:rPr lang="hu-HU" sz="3200" b="1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hu-HU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Az okosok fényleni fognak, mint a fénylő égbolt, és akik sokakat igazságra vezettek, mint a csillagok, mindörökké.” </a:t>
            </a:r>
          </a:p>
          <a:p>
            <a:pPr algn="ctr">
              <a:lnSpc>
                <a:spcPct val="150000"/>
              </a:lnSpc>
            </a:pPr>
            <a:r>
              <a:rPr lang="hu-HU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Dán 12,1b-3</a:t>
            </a:r>
            <a:endParaRPr lang="hu-HU" sz="3200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C9DED983-893D-BD04-415F-EC6D9D9F7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2502" y="182496"/>
            <a:ext cx="3266996" cy="2450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0765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>
            <a:extLst>
              <a:ext uri="{FF2B5EF4-FFF2-40B4-BE49-F238E27FC236}">
                <a16:creationId xmlns:a16="http://schemas.microsoft.com/office/drawing/2014/main" id="{7A4F8B91-5CB9-CD2C-C82F-4B938390B19A}"/>
              </a:ext>
            </a:extLst>
          </p:cNvPr>
          <p:cNvSpPr txBox="1"/>
          <p:nvPr/>
        </p:nvSpPr>
        <p:spPr>
          <a:xfrm>
            <a:off x="0" y="803858"/>
            <a:ext cx="12192000" cy="5250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u-HU" sz="3800" b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27</a:t>
            </a:r>
            <a:r>
              <a:rPr lang="hu-HU" sz="3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Mert ahogyan a villámlás keletről támad, és ellátszik nyugatig, úgy lesz az Emberfiának az eljövetele is. </a:t>
            </a:r>
            <a:r>
              <a:rPr lang="hu-HU" sz="3800" b="1" baseline="30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lang="hu-HU" sz="3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Ahol a tetem, oda gyűlnek a saskeselyűk.” </a:t>
            </a:r>
            <a:r>
              <a:rPr lang="hu-HU" sz="3800" b="1" baseline="30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r>
              <a:rPr lang="hu-HU" sz="3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„Közvetlenül ama napok nyomorúsága után pedig a nap elsötétedik, a hold nem fénylik, a csillagok lehullanak az égről, és az </a:t>
            </a:r>
            <a:r>
              <a:rPr lang="hu-HU" sz="3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egek</a:t>
            </a:r>
            <a:r>
              <a:rPr lang="hu-HU" sz="3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tartóerői megrendülnek.</a:t>
            </a:r>
            <a:endParaRPr lang="hu-HU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13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>
            <a:extLst>
              <a:ext uri="{FF2B5EF4-FFF2-40B4-BE49-F238E27FC236}">
                <a16:creationId xmlns:a16="http://schemas.microsoft.com/office/drawing/2014/main" id="{7A4F8B91-5CB9-CD2C-C82F-4B938390B19A}"/>
              </a:ext>
            </a:extLst>
          </p:cNvPr>
          <p:cNvSpPr txBox="1"/>
          <p:nvPr/>
        </p:nvSpPr>
        <p:spPr>
          <a:xfrm>
            <a:off x="0" y="803858"/>
            <a:ext cx="12192000" cy="5250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u-HU" sz="3800" b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30</a:t>
            </a:r>
            <a:r>
              <a:rPr lang="hu-HU" sz="3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És akkor feltűnik az Emberfiának jele az égen, akkor jajgat a föld minden népe, és meglátják az Emberfiát eljönni az ég felhőin nagy hatalommal és dicsőséggel. </a:t>
            </a:r>
            <a:r>
              <a:rPr lang="hu-HU" sz="3800" b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31</a:t>
            </a:r>
            <a:r>
              <a:rPr lang="hu-HU" sz="3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És elküldi angyalait nagy harsonaszóval, és összegyűjtik az ő </a:t>
            </a:r>
            <a:r>
              <a:rPr lang="hu-HU" sz="3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választottait</a:t>
            </a:r>
            <a:r>
              <a:rPr lang="hu-HU" sz="3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négy égtáj felől, az ég egyik sarkától a másik sarkáig.”</a:t>
            </a:r>
            <a:r>
              <a:rPr lang="hu-HU" sz="3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3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Mt</a:t>
            </a:r>
            <a:r>
              <a:rPr lang="hu-HU" sz="3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24,15-31</a:t>
            </a:r>
            <a:r>
              <a:rPr lang="hu-HU" sz="3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hu-HU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87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9F4A8FE5-7741-E9B3-7C93-46BF19F7D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4297" y="-69850"/>
            <a:ext cx="5712106" cy="6858000"/>
          </a:xfrm>
          <a:prstGeom prst="rect">
            <a:avLst/>
          </a:prstGeom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8B2915AC-C497-5EAD-6D4F-9624993184E6}"/>
              </a:ext>
            </a:extLst>
          </p:cNvPr>
          <p:cNvSpPr/>
          <p:nvPr/>
        </p:nvSpPr>
        <p:spPr>
          <a:xfrm>
            <a:off x="563527" y="1354435"/>
            <a:ext cx="59688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Ítélet vasárnapja</a:t>
            </a:r>
          </a:p>
        </p:txBody>
      </p:sp>
    </p:spTree>
    <p:extLst>
      <p:ext uri="{BB962C8B-B14F-4D97-AF65-F5344CB8AC3E}">
        <p14:creationId xmlns:p14="http://schemas.microsoft.com/office/powerpoint/2010/main" val="290956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CFACEC51-8461-B328-ED32-5B39A7346793}"/>
              </a:ext>
            </a:extLst>
          </p:cNvPr>
          <p:cNvSpPr/>
          <p:nvPr/>
        </p:nvSpPr>
        <p:spPr>
          <a:xfrm>
            <a:off x="150868" y="2299521"/>
            <a:ext cx="423026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megrökönyödés</a:t>
            </a: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9F6CE3E7-FC7F-76AC-2D4C-1A9B7EE48B46}"/>
              </a:ext>
            </a:extLst>
          </p:cNvPr>
          <p:cNvSpPr/>
          <p:nvPr/>
        </p:nvSpPr>
        <p:spPr>
          <a:xfrm>
            <a:off x="0" y="182908"/>
            <a:ext cx="12192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4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Ítélet</a:t>
            </a: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BAE47A6A-AD7D-53DC-B80E-878A0611A5FD}"/>
              </a:ext>
            </a:extLst>
          </p:cNvPr>
          <p:cNvSpPr/>
          <p:nvPr/>
        </p:nvSpPr>
        <p:spPr>
          <a:xfrm>
            <a:off x="5294173" y="2317142"/>
            <a:ext cx="211628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félelem</a:t>
            </a:r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0A0FF0DB-34E8-3C3F-8556-300E0DA91B7C}"/>
              </a:ext>
            </a:extLst>
          </p:cNvPr>
          <p:cNvSpPr/>
          <p:nvPr/>
        </p:nvSpPr>
        <p:spPr>
          <a:xfrm>
            <a:off x="8631608" y="2320000"/>
            <a:ext cx="340952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megnyugvás</a:t>
            </a:r>
          </a:p>
        </p:txBody>
      </p:sp>
      <p:cxnSp>
        <p:nvCxnSpPr>
          <p:cNvPr id="7" name="Egyenes összekötő nyíllal 6">
            <a:extLst>
              <a:ext uri="{FF2B5EF4-FFF2-40B4-BE49-F238E27FC236}">
                <a16:creationId xmlns:a16="http://schemas.microsoft.com/office/drawing/2014/main" id="{CEFFFC8B-45FD-B427-AE60-8249177C1AF1}"/>
              </a:ext>
            </a:extLst>
          </p:cNvPr>
          <p:cNvCxnSpPr>
            <a:cxnSpLocks/>
            <a:endCxn id="2" idx="0"/>
          </p:cNvCxnSpPr>
          <p:nvPr/>
        </p:nvCxnSpPr>
        <p:spPr>
          <a:xfrm flipH="1">
            <a:off x="2265999" y="1002634"/>
            <a:ext cx="3923309" cy="1296887"/>
          </a:xfrm>
          <a:prstGeom prst="straightConnector1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>
            <a:extLst>
              <a:ext uri="{FF2B5EF4-FFF2-40B4-BE49-F238E27FC236}">
                <a16:creationId xmlns:a16="http://schemas.microsoft.com/office/drawing/2014/main" id="{3DFA35D7-2A2C-DF3B-0569-039E9039CAA5}"/>
              </a:ext>
            </a:extLst>
          </p:cNvPr>
          <p:cNvCxnSpPr>
            <a:cxnSpLocks/>
          </p:cNvCxnSpPr>
          <p:nvPr/>
        </p:nvCxnSpPr>
        <p:spPr>
          <a:xfrm>
            <a:off x="6189308" y="1002634"/>
            <a:ext cx="0" cy="1317366"/>
          </a:xfrm>
          <a:prstGeom prst="straightConnector1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nyíllal 9">
            <a:extLst>
              <a:ext uri="{FF2B5EF4-FFF2-40B4-BE49-F238E27FC236}">
                <a16:creationId xmlns:a16="http://schemas.microsoft.com/office/drawing/2014/main" id="{07538DFC-1876-B331-78B8-BDC2503C83C0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6189308" y="1002634"/>
            <a:ext cx="4147062" cy="1317366"/>
          </a:xfrm>
          <a:prstGeom prst="straightConnector1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églalap 19">
            <a:extLst>
              <a:ext uri="{FF2B5EF4-FFF2-40B4-BE49-F238E27FC236}">
                <a16:creationId xmlns:a16="http://schemas.microsoft.com/office/drawing/2014/main" id="{4A90A29D-191A-8E24-539E-7C859DD309F4}"/>
              </a:ext>
            </a:extLst>
          </p:cNvPr>
          <p:cNvSpPr/>
          <p:nvPr/>
        </p:nvSpPr>
        <p:spPr>
          <a:xfrm>
            <a:off x="438367" y="4445585"/>
            <a:ext cx="3755708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Lesz ilyen, </a:t>
            </a:r>
          </a:p>
          <a:p>
            <a:pPr algn="ctr"/>
            <a:r>
              <a:rPr lang="hu-HU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be fog következni</a:t>
            </a:r>
          </a:p>
          <a:p>
            <a:pPr algn="ctr"/>
            <a:r>
              <a:rPr lang="hu-HU" sz="2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Mt</a:t>
            </a:r>
            <a:r>
              <a:rPr lang="hu-HU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24,25. fejezet</a:t>
            </a:r>
          </a:p>
          <a:p>
            <a:pPr algn="ctr"/>
            <a:r>
              <a:rPr lang="hu-HU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Jelenések 20. fejezet</a:t>
            </a:r>
          </a:p>
        </p:txBody>
      </p:sp>
      <p:sp>
        <p:nvSpPr>
          <p:cNvPr id="21" name="Téglalap 20">
            <a:extLst>
              <a:ext uri="{FF2B5EF4-FFF2-40B4-BE49-F238E27FC236}">
                <a16:creationId xmlns:a16="http://schemas.microsoft.com/office/drawing/2014/main" id="{3B1B9FE7-521C-349D-4FE8-D884F5780ECF}"/>
              </a:ext>
            </a:extLst>
          </p:cNvPr>
          <p:cNvSpPr/>
          <p:nvPr/>
        </p:nvSpPr>
        <p:spPr>
          <a:xfrm>
            <a:off x="4776933" y="4442587"/>
            <a:ext cx="3251210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Rettenetes az élő </a:t>
            </a:r>
          </a:p>
          <a:p>
            <a:pPr algn="ctr"/>
            <a:r>
              <a:rPr lang="hu-HU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Isten kezébe esni</a:t>
            </a:r>
          </a:p>
          <a:p>
            <a:pPr algn="ctr"/>
            <a:r>
              <a:rPr lang="hu-HU" sz="2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Zsid</a:t>
            </a:r>
            <a:r>
              <a:rPr lang="hu-HU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10,31</a:t>
            </a:r>
          </a:p>
        </p:txBody>
      </p:sp>
      <p:sp>
        <p:nvSpPr>
          <p:cNvPr id="22" name="Téglalap 21">
            <a:extLst>
              <a:ext uri="{FF2B5EF4-FFF2-40B4-BE49-F238E27FC236}">
                <a16:creationId xmlns:a16="http://schemas.microsoft.com/office/drawing/2014/main" id="{90D1E578-9351-02BD-1D68-65C9E1E6E829}"/>
              </a:ext>
            </a:extLst>
          </p:cNvPr>
          <p:cNvSpPr/>
          <p:nvPr/>
        </p:nvSpPr>
        <p:spPr>
          <a:xfrm>
            <a:off x="8739517" y="4448915"/>
            <a:ext cx="3452484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Jézus Krisztusban </a:t>
            </a:r>
          </a:p>
          <a:p>
            <a:pPr algn="ctr"/>
            <a:r>
              <a:rPr lang="hu-HU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van a mi </a:t>
            </a:r>
          </a:p>
          <a:p>
            <a:pPr algn="ctr"/>
            <a:r>
              <a:rPr lang="hu-HU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Menedékünk</a:t>
            </a:r>
          </a:p>
          <a:p>
            <a:pPr algn="ctr"/>
            <a:r>
              <a:rPr lang="hu-HU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Dániel 12,1 </a:t>
            </a:r>
          </a:p>
          <a:p>
            <a:pPr algn="ctr"/>
            <a:r>
              <a:rPr lang="hu-HU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ApCsel 2,21</a:t>
            </a:r>
          </a:p>
        </p:txBody>
      </p:sp>
      <p:cxnSp>
        <p:nvCxnSpPr>
          <p:cNvPr id="23" name="Egyenes összekötő nyíllal 22">
            <a:extLst>
              <a:ext uri="{FF2B5EF4-FFF2-40B4-BE49-F238E27FC236}">
                <a16:creationId xmlns:a16="http://schemas.microsoft.com/office/drawing/2014/main" id="{9B0F841E-059B-6D24-1416-CFC1C4F76A10}"/>
              </a:ext>
            </a:extLst>
          </p:cNvPr>
          <p:cNvCxnSpPr>
            <a:cxnSpLocks/>
          </p:cNvCxnSpPr>
          <p:nvPr/>
        </p:nvCxnSpPr>
        <p:spPr>
          <a:xfrm>
            <a:off x="2265997" y="3007407"/>
            <a:ext cx="0" cy="1317366"/>
          </a:xfrm>
          <a:prstGeom prst="straightConnector1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nyíllal 23">
            <a:extLst>
              <a:ext uri="{FF2B5EF4-FFF2-40B4-BE49-F238E27FC236}">
                <a16:creationId xmlns:a16="http://schemas.microsoft.com/office/drawing/2014/main" id="{A912F689-A1C8-1BAF-38AE-5CCDDCA5DC17}"/>
              </a:ext>
            </a:extLst>
          </p:cNvPr>
          <p:cNvCxnSpPr>
            <a:cxnSpLocks/>
          </p:cNvCxnSpPr>
          <p:nvPr/>
        </p:nvCxnSpPr>
        <p:spPr>
          <a:xfrm>
            <a:off x="6195063" y="3007407"/>
            <a:ext cx="0" cy="1317366"/>
          </a:xfrm>
          <a:prstGeom prst="straightConnector1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nyíllal 24">
            <a:extLst>
              <a:ext uri="{FF2B5EF4-FFF2-40B4-BE49-F238E27FC236}">
                <a16:creationId xmlns:a16="http://schemas.microsoft.com/office/drawing/2014/main" id="{AD3ACF88-306C-34C6-5184-2320E18DC77F}"/>
              </a:ext>
            </a:extLst>
          </p:cNvPr>
          <p:cNvCxnSpPr>
            <a:cxnSpLocks/>
          </p:cNvCxnSpPr>
          <p:nvPr/>
        </p:nvCxnSpPr>
        <p:spPr>
          <a:xfrm>
            <a:off x="10336370" y="3007407"/>
            <a:ext cx="0" cy="1317366"/>
          </a:xfrm>
          <a:prstGeom prst="straightConnector1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578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75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20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CFACEC51-8461-B328-ED32-5B39A7346793}"/>
              </a:ext>
            </a:extLst>
          </p:cNvPr>
          <p:cNvSpPr/>
          <p:nvPr/>
        </p:nvSpPr>
        <p:spPr>
          <a:xfrm>
            <a:off x="613307" y="2299521"/>
            <a:ext cx="3305392" cy="1323439"/>
          </a:xfrm>
          <a:prstGeom prst="rect">
            <a:avLst/>
          </a:prstGeom>
          <a:solidFill>
            <a:schemeClr val="accent2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 nagy </a:t>
            </a:r>
          </a:p>
          <a:p>
            <a:pPr algn="ctr"/>
            <a:r>
              <a:rPr lang="hu-HU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nyomorúság</a:t>
            </a: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9F6CE3E7-FC7F-76AC-2D4C-1A9B7EE48B46}"/>
              </a:ext>
            </a:extLst>
          </p:cNvPr>
          <p:cNvSpPr/>
          <p:nvPr/>
        </p:nvSpPr>
        <p:spPr>
          <a:xfrm>
            <a:off x="553792" y="182908"/>
            <a:ext cx="359327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4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1.</a:t>
            </a: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BAE47A6A-AD7D-53DC-B80E-878A0611A5FD}"/>
              </a:ext>
            </a:extLst>
          </p:cNvPr>
          <p:cNvSpPr/>
          <p:nvPr/>
        </p:nvSpPr>
        <p:spPr>
          <a:xfrm>
            <a:off x="5394363" y="2317142"/>
            <a:ext cx="1915909" cy="1323439"/>
          </a:xfrm>
          <a:prstGeom prst="rect">
            <a:avLst/>
          </a:prstGeom>
          <a:solidFill>
            <a:schemeClr val="accent2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 nagy</a:t>
            </a:r>
          </a:p>
          <a:p>
            <a:pPr algn="ctr"/>
            <a:r>
              <a:rPr lang="hu-HU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ítélet</a:t>
            </a:r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0A0FF0DB-34E8-3C3F-8556-300E0DA91B7C}"/>
              </a:ext>
            </a:extLst>
          </p:cNvPr>
          <p:cNvSpPr/>
          <p:nvPr/>
        </p:nvSpPr>
        <p:spPr>
          <a:xfrm>
            <a:off x="7842004" y="2320000"/>
            <a:ext cx="4341440" cy="3785652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 nyomorúság</a:t>
            </a:r>
          </a:p>
          <a:p>
            <a:pPr algn="ctr"/>
            <a:r>
              <a:rPr lang="hu-HU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elől nem, </a:t>
            </a:r>
          </a:p>
          <a:p>
            <a:pPr algn="ctr"/>
            <a:r>
              <a:rPr lang="hu-HU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de az ítélet</a:t>
            </a:r>
          </a:p>
          <a:p>
            <a:pPr algn="ctr"/>
            <a:r>
              <a:rPr lang="hu-HU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elől hogyan</a:t>
            </a:r>
          </a:p>
          <a:p>
            <a:pPr algn="ctr"/>
            <a:r>
              <a:rPr lang="hu-HU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lehet </a:t>
            </a:r>
          </a:p>
          <a:p>
            <a:pPr algn="ctr"/>
            <a:r>
              <a:rPr lang="hu-HU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megmenekülni?</a:t>
            </a:r>
          </a:p>
        </p:txBody>
      </p:sp>
      <p:cxnSp>
        <p:nvCxnSpPr>
          <p:cNvPr id="7" name="Egyenes összekötő nyíllal 6">
            <a:extLst>
              <a:ext uri="{FF2B5EF4-FFF2-40B4-BE49-F238E27FC236}">
                <a16:creationId xmlns:a16="http://schemas.microsoft.com/office/drawing/2014/main" id="{CEFFFC8B-45FD-B427-AE60-8249177C1AF1}"/>
              </a:ext>
            </a:extLst>
          </p:cNvPr>
          <p:cNvCxnSpPr>
            <a:cxnSpLocks/>
            <a:endCxn id="2" idx="0"/>
          </p:cNvCxnSpPr>
          <p:nvPr/>
        </p:nvCxnSpPr>
        <p:spPr>
          <a:xfrm>
            <a:off x="2265997" y="1002634"/>
            <a:ext cx="6" cy="1296887"/>
          </a:xfrm>
          <a:prstGeom prst="straightConnector1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>
            <a:extLst>
              <a:ext uri="{FF2B5EF4-FFF2-40B4-BE49-F238E27FC236}">
                <a16:creationId xmlns:a16="http://schemas.microsoft.com/office/drawing/2014/main" id="{3DFA35D7-2A2C-DF3B-0569-039E9039CAA5}"/>
              </a:ext>
            </a:extLst>
          </p:cNvPr>
          <p:cNvCxnSpPr>
            <a:cxnSpLocks/>
          </p:cNvCxnSpPr>
          <p:nvPr/>
        </p:nvCxnSpPr>
        <p:spPr>
          <a:xfrm>
            <a:off x="6189308" y="1002634"/>
            <a:ext cx="0" cy="1317366"/>
          </a:xfrm>
          <a:prstGeom prst="straightConnector1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nyíllal 9">
            <a:extLst>
              <a:ext uri="{FF2B5EF4-FFF2-40B4-BE49-F238E27FC236}">
                <a16:creationId xmlns:a16="http://schemas.microsoft.com/office/drawing/2014/main" id="{07538DFC-1876-B331-78B8-BDC2503C83C0}"/>
              </a:ext>
            </a:extLst>
          </p:cNvPr>
          <p:cNvCxnSpPr>
            <a:cxnSpLocks/>
          </p:cNvCxnSpPr>
          <p:nvPr/>
        </p:nvCxnSpPr>
        <p:spPr>
          <a:xfrm>
            <a:off x="10315549" y="1002634"/>
            <a:ext cx="0" cy="1296887"/>
          </a:xfrm>
          <a:prstGeom prst="straightConnector1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églalap 10">
            <a:extLst>
              <a:ext uri="{FF2B5EF4-FFF2-40B4-BE49-F238E27FC236}">
                <a16:creationId xmlns:a16="http://schemas.microsoft.com/office/drawing/2014/main" id="{5AA684D4-CFD0-E560-81D2-A91AB5048AAD}"/>
              </a:ext>
            </a:extLst>
          </p:cNvPr>
          <p:cNvSpPr/>
          <p:nvPr/>
        </p:nvSpPr>
        <p:spPr>
          <a:xfrm>
            <a:off x="4451670" y="182908"/>
            <a:ext cx="359327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4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2.</a:t>
            </a: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EEEC151D-3283-1E3B-E75C-031734A3CEFE}"/>
              </a:ext>
            </a:extLst>
          </p:cNvPr>
          <p:cNvSpPr/>
          <p:nvPr/>
        </p:nvSpPr>
        <p:spPr>
          <a:xfrm>
            <a:off x="8590173" y="182908"/>
            <a:ext cx="359327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4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3.</a:t>
            </a: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C99221C6-36C1-2C0D-8670-FC3FC51FFCD9}"/>
              </a:ext>
            </a:extLst>
          </p:cNvPr>
          <p:cNvSpPr txBox="1"/>
          <p:nvPr/>
        </p:nvSpPr>
        <p:spPr>
          <a:xfrm>
            <a:off x="1039320" y="3946909"/>
            <a:ext cx="6094926" cy="2728183"/>
          </a:xfrm>
          <a:prstGeom prst="rect">
            <a:avLst/>
          </a:prstGeom>
          <a:solidFill>
            <a:schemeClr val="accent2">
              <a:lumMod val="5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hu-HU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„Mert nem a félelem lelkét adta nekünk Isten, hanem az erő, a szeretet és a józanság lelkét.” </a:t>
            </a: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hu-HU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II Tim 1,7</a:t>
            </a:r>
          </a:p>
        </p:txBody>
      </p:sp>
    </p:spTree>
    <p:extLst>
      <p:ext uri="{BB962C8B-B14F-4D97-AF65-F5344CB8AC3E}">
        <p14:creationId xmlns:p14="http://schemas.microsoft.com/office/powerpoint/2010/main" val="128987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2F848BA9-5BD4-7B1C-4138-C4D373AC172E}"/>
              </a:ext>
            </a:extLst>
          </p:cNvPr>
          <p:cNvSpPr/>
          <p:nvPr/>
        </p:nvSpPr>
        <p:spPr>
          <a:xfrm>
            <a:off x="3961739" y="496121"/>
            <a:ext cx="4268522" cy="1323439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 nagy </a:t>
            </a:r>
          </a:p>
          <a:p>
            <a:pPr algn="ctr"/>
            <a:r>
              <a:rPr lang="hu-HU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nyomorúság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D09BE19F-9223-4FFF-7F36-B4B15EE24DAC}"/>
              </a:ext>
            </a:extLst>
          </p:cNvPr>
          <p:cNvSpPr txBox="1"/>
          <p:nvPr/>
        </p:nvSpPr>
        <p:spPr>
          <a:xfrm>
            <a:off x="0" y="2301727"/>
            <a:ext cx="12192000" cy="4147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„</a:t>
            </a:r>
            <a:r>
              <a:rPr lang="hu-HU" sz="3600" b="1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21</a:t>
            </a:r>
            <a:r>
              <a:rPr lang="hu-HU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Mert olyan </a:t>
            </a:r>
            <a:r>
              <a:rPr lang="hu-HU" sz="3600" b="1" dirty="0">
                <a:effectLst/>
                <a:highlight>
                  <a:srgbClr val="FF00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nagy nyomorúság </a:t>
            </a:r>
            <a:r>
              <a:rPr lang="hu-HU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lesz akkor, amilyen nem volt a világ kezdete óta mostanáig, és nem is lesz soha. </a:t>
            </a:r>
            <a:r>
              <a:rPr lang="hu-HU" sz="3600" b="1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22</a:t>
            </a:r>
            <a:r>
              <a:rPr lang="hu-HU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 nem rövidülnének meg azok a napok, nem menekülne meg egyetlen halandó sem, de a választottakért megrövidülnek azok a napok.”</a:t>
            </a:r>
            <a:r>
              <a:rPr lang="hu-HU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u-HU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Mt</a:t>
            </a:r>
            <a:r>
              <a:rPr lang="hu-HU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24,21-22</a:t>
            </a:r>
            <a:endParaRPr lang="hu-HU" sz="3600" dirty="0"/>
          </a:p>
        </p:txBody>
      </p:sp>
    </p:spTree>
    <p:extLst>
      <p:ext uri="{BB962C8B-B14F-4D97-AF65-F5344CB8AC3E}">
        <p14:creationId xmlns:p14="http://schemas.microsoft.com/office/powerpoint/2010/main" val="151054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6D8C60"/>
      </a:dk2>
      <a:lt2>
        <a:srgbClr val="B1D7A1"/>
      </a:lt2>
      <a:accent1>
        <a:srgbClr val="81B992"/>
      </a:accent1>
      <a:accent2>
        <a:srgbClr val="9ABC65"/>
      </a:accent2>
      <a:accent3>
        <a:srgbClr val="BDB564"/>
      </a:accent3>
      <a:accent4>
        <a:srgbClr val="BD8964"/>
      </a:accent4>
      <a:accent5>
        <a:srgbClr val="BD6466"/>
      </a:accent5>
      <a:accent6>
        <a:srgbClr val="64A4BD"/>
      </a:accent6>
      <a:hlink>
        <a:srgbClr val="8CCC71"/>
      </a:hlink>
      <a:folHlink>
        <a:srgbClr val="A4C795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4539428D-6454-4FE6-B992-2D59F0AC2F89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TM04033921[[fn=Damaszt]]</Template>
  <TotalTime>328</TotalTime>
  <Words>1511</Words>
  <Application>Microsoft Office PowerPoint</Application>
  <PresentationFormat>Szélesvásznú</PresentationFormat>
  <Paragraphs>100</Paragraphs>
  <Slides>38</Slides>
  <Notes>2</Notes>
  <HiddenSlides>0</HiddenSlides>
  <MMClips>3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38</vt:i4>
      </vt:variant>
    </vt:vector>
  </HeadingPairs>
  <TitlesOfParts>
    <vt:vector size="45" baseType="lpstr">
      <vt:lpstr>Arial</vt:lpstr>
      <vt:lpstr>Bookman Old Style</vt:lpstr>
      <vt:lpstr>Calibri</vt:lpstr>
      <vt:lpstr>Fira Sans</vt:lpstr>
      <vt:lpstr>Rockwell</vt:lpstr>
      <vt:lpstr>Times New Roman</vt:lpstr>
      <vt:lpstr>Damask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Krisztián Zsarnai</dc:creator>
  <cp:lastModifiedBy>Krisztián Zsarnai</cp:lastModifiedBy>
  <cp:revision>14</cp:revision>
  <dcterms:created xsi:type="dcterms:W3CDTF">2024-11-10T02:39:27Z</dcterms:created>
  <dcterms:modified xsi:type="dcterms:W3CDTF">2024-12-02T08:48:11Z</dcterms:modified>
</cp:coreProperties>
</file>