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9" r:id="rId4"/>
    <p:sldId id="270" r:id="rId5"/>
    <p:sldId id="257" r:id="rId6"/>
    <p:sldId id="271" r:id="rId7"/>
    <p:sldId id="272" r:id="rId8"/>
    <p:sldId id="258" r:id="rId9"/>
    <p:sldId id="273" r:id="rId10"/>
    <p:sldId id="259" r:id="rId11"/>
    <p:sldId id="274" r:id="rId12"/>
    <p:sldId id="260" r:id="rId13"/>
    <p:sldId id="261" r:id="rId14"/>
    <p:sldId id="262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63" r:id="rId23"/>
    <p:sldId id="282" r:id="rId24"/>
    <p:sldId id="283" r:id="rId25"/>
    <p:sldId id="284" r:id="rId2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15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B958713-5C6B-8B22-8D43-637E031C68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64084F5A-EFDF-23F3-D7FF-D5DAD42953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810B354-FFA7-6C17-D86B-4FED1A3F3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D1DC-8B92-4A30-BB6A-7CE46B1E7028}" type="datetimeFigureOut">
              <a:rPr lang="hu-HU" smtClean="0"/>
              <a:t>2024. 01. 15.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BD2EDF2-A9B2-DCCC-43C2-8C560ADDB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BA5D27C-ACFA-29AE-C973-1A37C0A3F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812FB-604E-4A44-AFB9-52E242BC7A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28055150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60902A5-102A-9CC9-F6E7-CD8A92E27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DC5DB3FB-816A-B6C4-F419-C162CD4AAA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942B562-1AA8-A970-A9E2-1361CC24A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D1DC-8B92-4A30-BB6A-7CE46B1E7028}" type="datetimeFigureOut">
              <a:rPr lang="hu-HU" smtClean="0"/>
              <a:t>2024. 01. 15.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057800E-62B4-2FB5-BA41-29DAA2C0E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B114B7B-2F55-EC2D-B40E-3717A02DB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812FB-604E-4A44-AFB9-52E242BC7A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4488662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7E15C41A-C2B7-A957-4AF8-9FCB1005EF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46F2BC11-F1B9-C433-A59C-44C6331246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029883D-26F9-929A-7A35-574C6CC7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D1DC-8B92-4A30-BB6A-7CE46B1E7028}" type="datetimeFigureOut">
              <a:rPr lang="hu-HU" smtClean="0"/>
              <a:t>2024. 01. 15.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6C41828-94D5-F386-1D39-98DA1DBE6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4D3389A-0682-D00D-F04D-DFEB689EE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812FB-604E-4A44-AFB9-52E242BC7A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3697447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F5B449E-0DED-50C4-2C11-839E53483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64CDED6-1C6F-5045-CBAF-8314C5AF5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3F65288-72FF-EC19-FDED-7D7BD2126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D1DC-8B92-4A30-BB6A-7CE46B1E7028}" type="datetimeFigureOut">
              <a:rPr lang="hu-HU" smtClean="0"/>
              <a:t>2024. 01. 15.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AA5F6D9-8D6A-061E-14A4-A71AB3F13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E613E32-34C5-7CF9-DD93-B75F1450D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812FB-604E-4A44-AFB9-52E242BC7A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117422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C3B79D9-126B-96FB-6B60-BBC5E0AC5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084994B-F5A8-F1DE-9D10-58F233526D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8F8F5C5-24B4-7054-706B-E4EE7A3C0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D1DC-8B92-4A30-BB6A-7CE46B1E7028}" type="datetimeFigureOut">
              <a:rPr lang="hu-HU" smtClean="0"/>
              <a:t>2024. 01. 15.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4DE26EE-7831-3AE3-631B-3384DA21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6D992EF-1C29-C1D4-4ED1-A59FF495E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812FB-604E-4A44-AFB9-52E242BC7A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449459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257AA1D-1B30-982D-E91F-1D9EFAE87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F186BDB-F3D2-606F-310B-5912C1F7ED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48EA1C21-5653-C98E-A002-CA7F24348F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15748D7-94B2-0364-99B2-74A2E630C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D1DC-8B92-4A30-BB6A-7CE46B1E7028}" type="datetimeFigureOut">
              <a:rPr lang="hu-HU" smtClean="0"/>
              <a:t>2024. 01. 15.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D4314F11-7734-80C0-E3D1-C2EE60D37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D3A4ADA2-1179-5C40-803C-52EA55101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812FB-604E-4A44-AFB9-52E242BC7A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17817296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3BB8DE6-4992-1960-AC95-BA23DF733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16817A6-F927-B36B-EF28-5CD3B754DE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5F67B2B8-C26D-147C-46D0-C960753723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F92E2F36-4EB9-1439-FA47-9B789434D2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A586C6FC-8D57-2FA8-EA47-FBED33DE7D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C38625BC-254D-A2C2-B27B-6FBC66E5A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D1DC-8B92-4A30-BB6A-7CE46B1E7028}" type="datetimeFigureOut">
              <a:rPr lang="hu-HU" smtClean="0"/>
              <a:t>2024. 01. 15.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1E27B138-F79A-CB80-E01D-032B17A0A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B440A6B8-E419-3D22-DB80-2D7E70C7C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812FB-604E-4A44-AFB9-52E242BC7A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278758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29E51B1-183E-C9DD-FCBF-00CE74A51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AD9A6D8F-E2E8-7A34-36B9-AF792C1A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D1DC-8B92-4A30-BB6A-7CE46B1E7028}" type="datetimeFigureOut">
              <a:rPr lang="hu-HU" smtClean="0"/>
              <a:t>2024. 01. 15.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DBD2AC0B-620A-5704-4BBB-302C4BE40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C20DF320-C495-EE6A-1B80-2E5091093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812FB-604E-4A44-AFB9-52E242BC7A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30614931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790ED2F6-03E9-836F-C41C-E28E533A2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D1DC-8B92-4A30-BB6A-7CE46B1E7028}" type="datetimeFigureOut">
              <a:rPr lang="hu-HU" smtClean="0"/>
              <a:t>2024. 01. 15.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2BFEFBF6-7E00-5E3A-5D13-B2C0EEDAF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6204149-9D61-2E9F-3DBE-D85402F86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812FB-604E-4A44-AFB9-52E242BC7A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4358964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175FF06-C998-9EA4-BFC1-65D9E8D04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870C2FC-A254-0B06-DC53-FCA3DC35D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41A49E1C-D19F-9346-DC49-19A29F3AD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79D6344-391E-ECE4-1D1B-F3BE3A132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D1DC-8B92-4A30-BB6A-7CE46B1E7028}" type="datetimeFigureOut">
              <a:rPr lang="hu-HU" smtClean="0"/>
              <a:t>2024. 01. 15.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1A6A2178-B87D-5A7E-33DC-2D7538DA0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3FA3EF52-420B-C102-6216-3C0BDA534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812FB-604E-4A44-AFB9-52E242BC7A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265097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5BA1B11-A5F4-8EEB-6E06-E7DE7BCA2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AAAC726B-A8DF-0D66-B144-D2FFCD2E0D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647C006E-859B-CFC8-9DBC-361DE6020D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AB215F1D-DA34-672C-C3EE-508115E97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D1DC-8B92-4A30-BB6A-7CE46B1E7028}" type="datetimeFigureOut">
              <a:rPr lang="hu-HU" smtClean="0"/>
              <a:t>2024. 01. 15.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0BA181A8-9B15-A3E3-03D8-888BAD801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ED70C3C2-B1D0-DA65-C7B0-99CFD2BCF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812FB-604E-4A44-AFB9-52E242BC7A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2988965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53163357-4BC2-69FC-07B1-A1285F16A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9E388DB-BE0C-E66E-0A18-C74440DD2A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6547207-F647-385D-D816-B23085AA96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CD1DC-8B92-4A30-BB6A-7CE46B1E7028}" type="datetimeFigureOut">
              <a:rPr lang="hu-HU" smtClean="0"/>
              <a:t>2024. 01. 15.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E841FF3-8A81-8F61-F9AC-B1EDE5408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786F6E8-59BD-C519-CA02-E0A05F242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812FB-604E-4A44-AFB9-52E242BC7A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1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ometers.info/h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ometers.info/h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ometers.info/h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ometers.info/h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jpeg"/><Relationship Id="rId5" Type="http://schemas.openxmlformats.org/officeDocument/2006/relationships/hyperlink" Target="https://www.worldometers.info/hu/" TargetMode="Externa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DB55D46-2114-C5B6-549E-0CD049ACBD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E771237-04E0-6216-9E40-99D931AC5A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 descr="Képtalálatok a következőre: PPT background">
            <a:extLst>
              <a:ext uri="{FF2B5EF4-FFF2-40B4-BE49-F238E27FC236}">
                <a16:creationId xmlns:a16="http://schemas.microsoft.com/office/drawing/2014/main" id="{BACF4C12-9FEC-D7E6-F3CC-0546917A2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3E70752A-8EAE-7281-858D-0AD0D699E5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3000"/>
            </a:schemeClr>
          </a:solid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E7A5A154-86E4-3308-B9FF-58A070C252AF}"/>
              </a:ext>
            </a:extLst>
          </p:cNvPr>
          <p:cNvSpPr txBox="1"/>
          <p:nvPr/>
        </p:nvSpPr>
        <p:spPr>
          <a:xfrm>
            <a:off x="128153" y="-157895"/>
            <a:ext cx="11935691" cy="7015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u-HU" sz="3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„</a:t>
            </a:r>
            <a:r>
              <a:rPr lang="hu-HU" sz="3800" b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12</a:t>
            </a:r>
            <a:r>
              <a:rPr lang="hu-HU" sz="3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Majd ezt mondta Mózes az </a:t>
            </a:r>
            <a:r>
              <a:rPr lang="hu-HU" sz="3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ÚRnak</a:t>
            </a:r>
            <a:r>
              <a:rPr lang="hu-HU" sz="3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Lásd, te azt mondod nekem, hogy vezessem ezt a népet. De nem adtad </a:t>
            </a:r>
            <a:r>
              <a:rPr lang="hu-HU" sz="3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tudtomra</a:t>
            </a:r>
            <a:r>
              <a:rPr lang="hu-HU" sz="3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kit küldesz velem. Pedig azt mondtad: Név szerint ismerlek téged, és megnyerted jóindulatomat. </a:t>
            </a:r>
            <a:r>
              <a:rPr lang="hu-HU" sz="3800" b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13</a:t>
            </a:r>
            <a:r>
              <a:rPr lang="hu-HU" sz="3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 valóban megnyertem jóindulatodat, ismertesd meg velem a te utadat, hadd tudjam meg tőled, hogy megnyertem jóindulatodat. Nézd, ez a nép mégiscsak a te néped!</a:t>
            </a:r>
            <a:endParaRPr lang="hu-HU" sz="3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4312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DB55D46-2114-C5B6-549E-0CD049ACBD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E771237-04E0-6216-9E40-99D931AC5A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 descr="Képtalálatok a következőre: PPT background">
            <a:extLst>
              <a:ext uri="{FF2B5EF4-FFF2-40B4-BE49-F238E27FC236}">
                <a16:creationId xmlns:a16="http://schemas.microsoft.com/office/drawing/2014/main" id="{BACF4C12-9FEC-D7E6-F3CC-0546917A2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3E70752A-8EAE-7281-858D-0AD0D699E5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3000"/>
            </a:schemeClr>
          </a:solid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EDCE7AAD-7623-B351-0954-3ACB40235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712"/>
            <a:ext cx="5407430" cy="6759287"/>
          </a:xfrm>
          <a:prstGeom prst="rect">
            <a:avLst/>
          </a:prstGeom>
        </p:spPr>
      </p:pic>
      <p:sp>
        <p:nvSpPr>
          <p:cNvPr id="8" name="Téglalap 7">
            <a:extLst>
              <a:ext uri="{FF2B5EF4-FFF2-40B4-BE49-F238E27FC236}">
                <a16:creationId xmlns:a16="http://schemas.microsoft.com/office/drawing/2014/main" id="{DA774EC0-B339-7669-C13E-B7E8427EB141}"/>
              </a:ext>
            </a:extLst>
          </p:cNvPr>
          <p:cNvSpPr/>
          <p:nvPr/>
        </p:nvSpPr>
        <p:spPr>
          <a:xfrm>
            <a:off x="5725393" y="496025"/>
            <a:ext cx="49426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hu-HU" sz="5400" b="1" cap="none" spc="0" dirty="0">
                <a:ln/>
                <a:solidFill>
                  <a:schemeClr val="accent4"/>
                </a:solidFill>
                <a:effectLst/>
              </a:rPr>
              <a:t>KÉRDÉS</a:t>
            </a: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029439DF-D7AD-AC47-5BB8-E868BC757B02}"/>
              </a:ext>
            </a:extLst>
          </p:cNvPr>
          <p:cNvSpPr/>
          <p:nvPr/>
        </p:nvSpPr>
        <p:spPr>
          <a:xfrm>
            <a:off x="4814457" y="2077108"/>
            <a:ext cx="6764480" cy="24565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hu-HU" sz="5400" b="1" dirty="0">
                <a:ln/>
                <a:solidFill>
                  <a:schemeClr val="accent4"/>
                </a:solidFill>
              </a:rPr>
              <a:t>Komolyan vesszük(-e), amit mondunk?!</a:t>
            </a:r>
          </a:p>
        </p:txBody>
      </p:sp>
    </p:spTree>
    <p:extLst>
      <p:ext uri="{BB962C8B-B14F-4D97-AF65-F5344CB8AC3E}">
        <p14:creationId xmlns:p14="http://schemas.microsoft.com/office/powerpoint/2010/main" val="1218418995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DB55D46-2114-C5B6-549E-0CD049ACBD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E771237-04E0-6216-9E40-99D931AC5A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 descr="Képtalálatok a következőre: PPT background">
            <a:extLst>
              <a:ext uri="{FF2B5EF4-FFF2-40B4-BE49-F238E27FC236}">
                <a16:creationId xmlns:a16="http://schemas.microsoft.com/office/drawing/2014/main" id="{BACF4C12-9FEC-D7E6-F3CC-0546917A2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3E70752A-8EAE-7281-858D-0AD0D699E5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3000"/>
            </a:schemeClr>
          </a:solid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26" name="Picture 2" descr="Keresztelés - Veresegyházi Római Katolikus Plébánia">
            <a:extLst>
              <a:ext uri="{FF2B5EF4-FFF2-40B4-BE49-F238E27FC236}">
                <a16:creationId xmlns:a16="http://schemas.microsoft.com/office/drawing/2014/main" id="{CD5CC802-AB7D-68B5-E9E5-66BBC7308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291" y="176492"/>
            <a:ext cx="6300354" cy="4202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BDEB51A7-BBFC-94B6-E36F-0D514B4B8576}"/>
              </a:ext>
            </a:extLst>
          </p:cNvPr>
          <p:cNvSpPr/>
          <p:nvPr/>
        </p:nvSpPr>
        <p:spPr>
          <a:xfrm>
            <a:off x="204355" y="3324371"/>
            <a:ext cx="7620000" cy="33571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342900" lvl="0" indent="-342900" algn="just" rtl="0">
              <a:lnSpc>
                <a:spcPct val="150000"/>
              </a:lnSpc>
              <a:buFont typeface="Times New Roman" panose="02020603050405020304" pitchFamily="18" charset="0"/>
              <a:buChar char="-"/>
            </a:pPr>
            <a:r>
              <a:rPr lang="hu-H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2023. március 26-án</a:t>
            </a:r>
            <a:endParaRPr lang="hu-H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Times New Roman" panose="02020603050405020304" pitchFamily="18" charset="0"/>
              <a:buChar char="-"/>
            </a:pPr>
            <a:r>
              <a:rPr lang="hu-H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2023. szeptember 3-án</a:t>
            </a:r>
            <a:endParaRPr lang="hu-H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Times New Roman" panose="02020603050405020304" pitchFamily="18" charset="0"/>
              <a:buChar char="-"/>
            </a:pPr>
            <a:r>
              <a:rPr lang="hu-H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2023. szeptember 10-én (két gyermek)</a:t>
            </a:r>
            <a:endParaRPr lang="hu-H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Times New Roman" panose="02020603050405020304" pitchFamily="18" charset="0"/>
              <a:buChar char="-"/>
            </a:pPr>
            <a:r>
              <a:rPr lang="hu-H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2023. szeptember 17-én</a:t>
            </a:r>
            <a:endParaRPr lang="hu-H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Times New Roman" panose="02020603050405020304" pitchFamily="18" charset="0"/>
              <a:buChar char="-"/>
            </a:pPr>
            <a:r>
              <a:rPr lang="hu-H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2023. november 5-én</a:t>
            </a:r>
            <a:endParaRPr lang="hu-H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Times New Roman" panose="02020603050405020304" pitchFamily="18" charset="0"/>
              <a:buChar char="-"/>
            </a:pPr>
            <a:r>
              <a:rPr lang="hu-H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2023. december 3-án (egy gyermek, egy felnőtt)</a:t>
            </a:r>
            <a:endParaRPr lang="hu-H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1A04E951-B4CA-110D-3570-C293DC797C4A}"/>
              </a:ext>
            </a:extLst>
          </p:cNvPr>
          <p:cNvSpPr/>
          <p:nvPr/>
        </p:nvSpPr>
        <p:spPr>
          <a:xfrm>
            <a:off x="372342" y="452449"/>
            <a:ext cx="494260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hu-HU" sz="5400" b="1" dirty="0">
                <a:ln/>
                <a:solidFill>
                  <a:schemeClr val="accent4"/>
                </a:solidFill>
              </a:rPr>
              <a:t>Keresztelés időpontjai </a:t>
            </a:r>
          </a:p>
          <a:p>
            <a:pPr algn="ctr"/>
            <a:r>
              <a:rPr lang="hu-HU" sz="5400" b="1" dirty="0">
                <a:ln/>
                <a:solidFill>
                  <a:schemeClr val="accent4"/>
                </a:solidFill>
              </a:rPr>
              <a:t>2023-ban</a:t>
            </a:r>
            <a:endParaRPr lang="hu-H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252794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DB55D46-2114-C5B6-549E-0CD049ACBD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E771237-04E0-6216-9E40-99D931AC5A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 descr="Képtalálatok a következőre: PPT background">
            <a:extLst>
              <a:ext uri="{FF2B5EF4-FFF2-40B4-BE49-F238E27FC236}">
                <a16:creationId xmlns:a16="http://schemas.microsoft.com/office/drawing/2014/main" id="{BACF4C12-9FEC-D7E6-F3CC-0546917A2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3E70752A-8EAE-7281-858D-0AD0D699E5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3000"/>
            </a:schemeClr>
          </a:solid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F579820B-EFAE-DA17-E254-A69C620D4297}"/>
              </a:ext>
            </a:extLst>
          </p:cNvPr>
          <p:cNvSpPr/>
          <p:nvPr/>
        </p:nvSpPr>
        <p:spPr>
          <a:xfrm rot="20812054">
            <a:off x="31022" y="472437"/>
            <a:ext cx="377754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0" cap="none" spc="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2019. Január 13.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B6A9D8E4-A8D8-30DA-A634-0A1BC887ADED}"/>
              </a:ext>
            </a:extLst>
          </p:cNvPr>
          <p:cNvSpPr/>
          <p:nvPr/>
        </p:nvSpPr>
        <p:spPr>
          <a:xfrm rot="1200557">
            <a:off x="8583351" y="624920"/>
            <a:ext cx="377754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2019. Február 3.</a:t>
            </a: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7FC29F82-0F62-9F0F-1D4B-67E7EEDDA0EF}"/>
              </a:ext>
            </a:extLst>
          </p:cNvPr>
          <p:cNvSpPr/>
          <p:nvPr/>
        </p:nvSpPr>
        <p:spPr>
          <a:xfrm rot="1200557">
            <a:off x="5749490" y="768419"/>
            <a:ext cx="377754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2019. Április 14.</a:t>
            </a: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97ADFB23-0A44-8372-CFA6-A739CE405B82}"/>
              </a:ext>
            </a:extLst>
          </p:cNvPr>
          <p:cNvSpPr/>
          <p:nvPr/>
        </p:nvSpPr>
        <p:spPr>
          <a:xfrm rot="20716144">
            <a:off x="1784324" y="1873028"/>
            <a:ext cx="458243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0" cap="none" spc="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2019. Augusztus 18.</a:t>
            </a: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752CEFAB-D348-B402-E404-6766538F398B}"/>
              </a:ext>
            </a:extLst>
          </p:cNvPr>
          <p:cNvSpPr/>
          <p:nvPr/>
        </p:nvSpPr>
        <p:spPr>
          <a:xfrm rot="20716144">
            <a:off x="298489" y="1405727"/>
            <a:ext cx="458243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0" cap="none" spc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2019. November 17.</a:t>
            </a: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632648A1-A85D-31D3-502C-9D9E7593BCD5}"/>
              </a:ext>
            </a:extLst>
          </p:cNvPr>
          <p:cNvSpPr/>
          <p:nvPr/>
        </p:nvSpPr>
        <p:spPr>
          <a:xfrm rot="20716144">
            <a:off x="6813106" y="2204081"/>
            <a:ext cx="458243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2019. December 15.</a:t>
            </a: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9E8B8394-72A6-B73A-D094-E10E890522D3}"/>
              </a:ext>
            </a:extLst>
          </p:cNvPr>
          <p:cNvSpPr/>
          <p:nvPr/>
        </p:nvSpPr>
        <p:spPr>
          <a:xfrm rot="20716144">
            <a:off x="3626901" y="2272616"/>
            <a:ext cx="458243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2019. December 25.</a:t>
            </a: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B7BAB106-0941-38A1-1D37-2D2A49CE8CAA}"/>
              </a:ext>
            </a:extLst>
          </p:cNvPr>
          <p:cNvSpPr/>
          <p:nvPr/>
        </p:nvSpPr>
        <p:spPr>
          <a:xfrm rot="906010">
            <a:off x="-371423" y="3453009"/>
            <a:ext cx="458243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0" cap="none" spc="0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2020. Január 5.</a:t>
            </a:r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99AB625C-005D-AC94-8F57-B4A9D4CE240B}"/>
              </a:ext>
            </a:extLst>
          </p:cNvPr>
          <p:cNvSpPr/>
          <p:nvPr/>
        </p:nvSpPr>
        <p:spPr>
          <a:xfrm rot="906010">
            <a:off x="1979245" y="3481264"/>
            <a:ext cx="458243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0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2020. Február 16.</a:t>
            </a:r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528DE828-E423-F7C2-C18D-C8A16AB926D4}"/>
              </a:ext>
            </a:extLst>
          </p:cNvPr>
          <p:cNvSpPr/>
          <p:nvPr/>
        </p:nvSpPr>
        <p:spPr>
          <a:xfrm rot="20514081">
            <a:off x="3912994" y="4272762"/>
            <a:ext cx="458243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0" cap="none" spc="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2020. Július 12.</a:t>
            </a:r>
          </a:p>
        </p:txBody>
      </p:sp>
      <p:sp>
        <p:nvSpPr>
          <p:cNvPr id="16" name="Téglalap 15">
            <a:extLst>
              <a:ext uri="{FF2B5EF4-FFF2-40B4-BE49-F238E27FC236}">
                <a16:creationId xmlns:a16="http://schemas.microsoft.com/office/drawing/2014/main" id="{CA064E83-9523-8C56-2AA7-ED74CA7C4B62}"/>
              </a:ext>
            </a:extLst>
          </p:cNvPr>
          <p:cNvSpPr/>
          <p:nvPr/>
        </p:nvSpPr>
        <p:spPr>
          <a:xfrm rot="20514081">
            <a:off x="7013511" y="4075977"/>
            <a:ext cx="458243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0" cap="none" spc="0" dirty="0">
                <a:ln w="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2020. Június 21.</a:t>
            </a:r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C450C46D-5880-27F3-70AD-BB8D658FF32B}"/>
              </a:ext>
            </a:extLst>
          </p:cNvPr>
          <p:cNvSpPr/>
          <p:nvPr/>
        </p:nvSpPr>
        <p:spPr>
          <a:xfrm rot="20514081">
            <a:off x="219436" y="4615278"/>
            <a:ext cx="458243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0" cap="none" spc="0" dirty="0">
                <a:ln w="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2020. Június 20.</a:t>
            </a:r>
          </a:p>
        </p:txBody>
      </p:sp>
      <p:sp>
        <p:nvSpPr>
          <p:cNvPr id="18" name="Téglalap 17">
            <a:extLst>
              <a:ext uri="{FF2B5EF4-FFF2-40B4-BE49-F238E27FC236}">
                <a16:creationId xmlns:a16="http://schemas.microsoft.com/office/drawing/2014/main" id="{9B15D633-CE4F-5AFC-9FD7-BC2DE201A7AA}"/>
              </a:ext>
            </a:extLst>
          </p:cNvPr>
          <p:cNvSpPr/>
          <p:nvPr/>
        </p:nvSpPr>
        <p:spPr>
          <a:xfrm rot="437081">
            <a:off x="257144" y="5765795"/>
            <a:ext cx="458243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0" cap="none" spc="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2020. Augusztus 16.</a:t>
            </a:r>
          </a:p>
        </p:txBody>
      </p:sp>
      <p:sp>
        <p:nvSpPr>
          <p:cNvPr id="19" name="Téglalap 18">
            <a:extLst>
              <a:ext uri="{FF2B5EF4-FFF2-40B4-BE49-F238E27FC236}">
                <a16:creationId xmlns:a16="http://schemas.microsoft.com/office/drawing/2014/main" id="{089A08EE-515B-FDD0-84C9-007E955A798E}"/>
              </a:ext>
            </a:extLst>
          </p:cNvPr>
          <p:cNvSpPr/>
          <p:nvPr/>
        </p:nvSpPr>
        <p:spPr>
          <a:xfrm rot="437081">
            <a:off x="4357235" y="5596026"/>
            <a:ext cx="458243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0" cap="none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2021. Június 20.</a:t>
            </a:r>
          </a:p>
        </p:txBody>
      </p:sp>
      <p:sp>
        <p:nvSpPr>
          <p:cNvPr id="20" name="Téglalap 19">
            <a:extLst>
              <a:ext uri="{FF2B5EF4-FFF2-40B4-BE49-F238E27FC236}">
                <a16:creationId xmlns:a16="http://schemas.microsoft.com/office/drawing/2014/main" id="{031545E9-A485-51F3-51AE-BEFA63449197}"/>
              </a:ext>
            </a:extLst>
          </p:cNvPr>
          <p:cNvSpPr/>
          <p:nvPr/>
        </p:nvSpPr>
        <p:spPr>
          <a:xfrm rot="1645586">
            <a:off x="8376784" y="5532231"/>
            <a:ext cx="458243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0" cap="none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2021. Június 13.</a:t>
            </a:r>
          </a:p>
        </p:txBody>
      </p:sp>
      <p:sp>
        <p:nvSpPr>
          <p:cNvPr id="21" name="Téglalap 20">
            <a:extLst>
              <a:ext uri="{FF2B5EF4-FFF2-40B4-BE49-F238E27FC236}">
                <a16:creationId xmlns:a16="http://schemas.microsoft.com/office/drawing/2014/main" id="{5B051F94-BA86-CF18-F2C1-BCF6F6B7A4F2}"/>
              </a:ext>
            </a:extLst>
          </p:cNvPr>
          <p:cNvSpPr/>
          <p:nvPr/>
        </p:nvSpPr>
        <p:spPr>
          <a:xfrm rot="1645586">
            <a:off x="6349731" y="5532232"/>
            <a:ext cx="458243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0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2021. Május 23.</a:t>
            </a:r>
          </a:p>
        </p:txBody>
      </p:sp>
      <p:sp>
        <p:nvSpPr>
          <p:cNvPr id="22" name="Téglalap 21">
            <a:extLst>
              <a:ext uri="{FF2B5EF4-FFF2-40B4-BE49-F238E27FC236}">
                <a16:creationId xmlns:a16="http://schemas.microsoft.com/office/drawing/2014/main" id="{7360B5C0-5DC1-A044-A11D-3392FC38DB0B}"/>
              </a:ext>
            </a:extLst>
          </p:cNvPr>
          <p:cNvSpPr/>
          <p:nvPr/>
        </p:nvSpPr>
        <p:spPr>
          <a:xfrm rot="20381397">
            <a:off x="1465258" y="4726492"/>
            <a:ext cx="458243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0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2021. November 14.</a:t>
            </a:r>
          </a:p>
        </p:txBody>
      </p:sp>
      <p:sp>
        <p:nvSpPr>
          <p:cNvPr id="23" name="Téglalap 22">
            <a:extLst>
              <a:ext uri="{FF2B5EF4-FFF2-40B4-BE49-F238E27FC236}">
                <a16:creationId xmlns:a16="http://schemas.microsoft.com/office/drawing/2014/main" id="{D70CE83F-0687-B5AF-20FC-FE688FF7D4CD}"/>
              </a:ext>
            </a:extLst>
          </p:cNvPr>
          <p:cNvSpPr/>
          <p:nvPr/>
        </p:nvSpPr>
        <p:spPr>
          <a:xfrm rot="789367">
            <a:off x="4978241" y="3252062"/>
            <a:ext cx="458243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0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2021. október 24.</a:t>
            </a:r>
          </a:p>
        </p:txBody>
      </p:sp>
      <p:sp>
        <p:nvSpPr>
          <p:cNvPr id="24" name="Téglalap 23">
            <a:extLst>
              <a:ext uri="{FF2B5EF4-FFF2-40B4-BE49-F238E27FC236}">
                <a16:creationId xmlns:a16="http://schemas.microsoft.com/office/drawing/2014/main" id="{596704B4-65C3-C0D1-1E0C-79D5B3E9C1AF}"/>
              </a:ext>
            </a:extLst>
          </p:cNvPr>
          <p:cNvSpPr/>
          <p:nvPr/>
        </p:nvSpPr>
        <p:spPr>
          <a:xfrm rot="20693983">
            <a:off x="7680766" y="2610924"/>
            <a:ext cx="458243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0" cap="none" spc="0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2021. október 17.</a:t>
            </a:r>
          </a:p>
        </p:txBody>
      </p:sp>
      <p:sp>
        <p:nvSpPr>
          <p:cNvPr id="25" name="Téglalap 24">
            <a:extLst>
              <a:ext uri="{FF2B5EF4-FFF2-40B4-BE49-F238E27FC236}">
                <a16:creationId xmlns:a16="http://schemas.microsoft.com/office/drawing/2014/main" id="{21E4471C-1273-0A3A-ACFA-24027EBB9060}"/>
              </a:ext>
            </a:extLst>
          </p:cNvPr>
          <p:cNvSpPr/>
          <p:nvPr/>
        </p:nvSpPr>
        <p:spPr>
          <a:xfrm rot="20693983">
            <a:off x="3999612" y="691815"/>
            <a:ext cx="458243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0" cap="none" spc="0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2021. október 10.</a:t>
            </a:r>
          </a:p>
        </p:txBody>
      </p:sp>
      <p:sp>
        <p:nvSpPr>
          <p:cNvPr id="26" name="Téglalap 25">
            <a:extLst>
              <a:ext uri="{FF2B5EF4-FFF2-40B4-BE49-F238E27FC236}">
                <a16:creationId xmlns:a16="http://schemas.microsoft.com/office/drawing/2014/main" id="{9BFA7EA1-022B-7C4E-F180-5E9D49E48694}"/>
              </a:ext>
            </a:extLst>
          </p:cNvPr>
          <p:cNvSpPr/>
          <p:nvPr/>
        </p:nvSpPr>
        <p:spPr>
          <a:xfrm rot="700006">
            <a:off x="1445542" y="2169043"/>
            <a:ext cx="458243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0" cap="none" spc="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2021. November 5.</a:t>
            </a:r>
          </a:p>
        </p:txBody>
      </p:sp>
      <p:sp>
        <p:nvSpPr>
          <p:cNvPr id="27" name="Téglalap 26">
            <a:extLst>
              <a:ext uri="{FF2B5EF4-FFF2-40B4-BE49-F238E27FC236}">
                <a16:creationId xmlns:a16="http://schemas.microsoft.com/office/drawing/2014/main" id="{118CF976-FA13-0198-5BCE-38E4CF488A96}"/>
              </a:ext>
            </a:extLst>
          </p:cNvPr>
          <p:cNvSpPr/>
          <p:nvPr/>
        </p:nvSpPr>
        <p:spPr>
          <a:xfrm rot="700006">
            <a:off x="4457965" y="1477334"/>
            <a:ext cx="458243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0" cap="none" spc="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2021. Augusztus 15.</a:t>
            </a:r>
          </a:p>
        </p:txBody>
      </p:sp>
      <p:sp>
        <p:nvSpPr>
          <p:cNvPr id="28" name="Téglalap 27">
            <a:extLst>
              <a:ext uri="{FF2B5EF4-FFF2-40B4-BE49-F238E27FC236}">
                <a16:creationId xmlns:a16="http://schemas.microsoft.com/office/drawing/2014/main" id="{57E1509E-1D0E-8472-7FC5-2732D317E2D0}"/>
              </a:ext>
            </a:extLst>
          </p:cNvPr>
          <p:cNvSpPr/>
          <p:nvPr/>
        </p:nvSpPr>
        <p:spPr>
          <a:xfrm rot="20422553">
            <a:off x="6946614" y="5178860"/>
            <a:ext cx="458243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0" cap="none" spc="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2021. Augusztus 8.</a:t>
            </a:r>
          </a:p>
        </p:txBody>
      </p:sp>
      <p:sp>
        <p:nvSpPr>
          <p:cNvPr id="29" name="Téglalap 28">
            <a:extLst>
              <a:ext uri="{FF2B5EF4-FFF2-40B4-BE49-F238E27FC236}">
                <a16:creationId xmlns:a16="http://schemas.microsoft.com/office/drawing/2014/main" id="{91A9C725-DEEC-F543-BA63-A171D62FF2D1}"/>
              </a:ext>
            </a:extLst>
          </p:cNvPr>
          <p:cNvSpPr/>
          <p:nvPr/>
        </p:nvSpPr>
        <p:spPr>
          <a:xfrm rot="20422553">
            <a:off x="2513954" y="5377704"/>
            <a:ext cx="458243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0" cap="none" spc="0" dirty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2021. Augusztus 1.</a:t>
            </a:r>
          </a:p>
        </p:txBody>
      </p:sp>
      <p:sp>
        <p:nvSpPr>
          <p:cNvPr id="30" name="Téglalap 29">
            <a:extLst>
              <a:ext uri="{FF2B5EF4-FFF2-40B4-BE49-F238E27FC236}">
                <a16:creationId xmlns:a16="http://schemas.microsoft.com/office/drawing/2014/main" id="{6E254C03-9709-9A05-C31E-E144371D36F6}"/>
              </a:ext>
            </a:extLst>
          </p:cNvPr>
          <p:cNvSpPr/>
          <p:nvPr/>
        </p:nvSpPr>
        <p:spPr>
          <a:xfrm rot="20422553">
            <a:off x="6739802" y="877649"/>
            <a:ext cx="458243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0" cap="none" spc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2021. Július 11.</a:t>
            </a:r>
          </a:p>
        </p:txBody>
      </p:sp>
      <p:sp>
        <p:nvSpPr>
          <p:cNvPr id="31" name="Téglalap 30">
            <a:extLst>
              <a:ext uri="{FF2B5EF4-FFF2-40B4-BE49-F238E27FC236}">
                <a16:creationId xmlns:a16="http://schemas.microsoft.com/office/drawing/2014/main" id="{C6E4AD0A-A576-F549-DD5C-11786FDAD170}"/>
              </a:ext>
            </a:extLst>
          </p:cNvPr>
          <p:cNvSpPr/>
          <p:nvPr/>
        </p:nvSpPr>
        <p:spPr>
          <a:xfrm rot="19751235">
            <a:off x="-420887" y="667374"/>
            <a:ext cx="458243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0" cap="none" spc="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2022. Január 9.</a:t>
            </a:r>
          </a:p>
        </p:txBody>
      </p:sp>
      <p:sp>
        <p:nvSpPr>
          <p:cNvPr id="32" name="Téglalap 31">
            <a:extLst>
              <a:ext uri="{FF2B5EF4-FFF2-40B4-BE49-F238E27FC236}">
                <a16:creationId xmlns:a16="http://schemas.microsoft.com/office/drawing/2014/main" id="{CF8E0238-84A9-70EA-F67E-048A58A7E9E3}"/>
              </a:ext>
            </a:extLst>
          </p:cNvPr>
          <p:cNvSpPr/>
          <p:nvPr/>
        </p:nvSpPr>
        <p:spPr>
          <a:xfrm rot="19751235">
            <a:off x="1422915" y="944222"/>
            <a:ext cx="458243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0" cap="none" spc="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2022. Február 6.</a:t>
            </a:r>
          </a:p>
        </p:txBody>
      </p:sp>
      <p:sp>
        <p:nvSpPr>
          <p:cNvPr id="33" name="Téglalap 32">
            <a:extLst>
              <a:ext uri="{FF2B5EF4-FFF2-40B4-BE49-F238E27FC236}">
                <a16:creationId xmlns:a16="http://schemas.microsoft.com/office/drawing/2014/main" id="{1674ABA2-8DE1-0283-1BDA-3AFE798BF1D1}"/>
              </a:ext>
            </a:extLst>
          </p:cNvPr>
          <p:cNvSpPr/>
          <p:nvPr/>
        </p:nvSpPr>
        <p:spPr>
          <a:xfrm rot="19751235">
            <a:off x="7056193" y="3316979"/>
            <a:ext cx="458243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0" cap="none" spc="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2022. március 6.</a:t>
            </a:r>
          </a:p>
        </p:txBody>
      </p:sp>
      <p:sp>
        <p:nvSpPr>
          <p:cNvPr id="34" name="Téglalap 33">
            <a:extLst>
              <a:ext uri="{FF2B5EF4-FFF2-40B4-BE49-F238E27FC236}">
                <a16:creationId xmlns:a16="http://schemas.microsoft.com/office/drawing/2014/main" id="{B83E0818-583E-7166-F145-3B20B48DA078}"/>
              </a:ext>
            </a:extLst>
          </p:cNvPr>
          <p:cNvSpPr/>
          <p:nvPr/>
        </p:nvSpPr>
        <p:spPr>
          <a:xfrm rot="19751235">
            <a:off x="-252823" y="4011568"/>
            <a:ext cx="458243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0" cap="none" spc="0" dirty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2022. március 20.</a:t>
            </a:r>
          </a:p>
        </p:txBody>
      </p:sp>
      <p:sp>
        <p:nvSpPr>
          <p:cNvPr id="35" name="Téglalap 34">
            <a:extLst>
              <a:ext uri="{FF2B5EF4-FFF2-40B4-BE49-F238E27FC236}">
                <a16:creationId xmlns:a16="http://schemas.microsoft.com/office/drawing/2014/main" id="{7F459AB3-9C1C-7BE0-DCD7-1B85F0A1466E}"/>
              </a:ext>
            </a:extLst>
          </p:cNvPr>
          <p:cNvSpPr/>
          <p:nvPr/>
        </p:nvSpPr>
        <p:spPr>
          <a:xfrm rot="19751235">
            <a:off x="2590738" y="3691151"/>
            <a:ext cx="458243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0" cap="none" spc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2022. Április 17.</a:t>
            </a:r>
          </a:p>
        </p:txBody>
      </p:sp>
      <p:sp>
        <p:nvSpPr>
          <p:cNvPr id="36" name="Téglalap 35">
            <a:extLst>
              <a:ext uri="{FF2B5EF4-FFF2-40B4-BE49-F238E27FC236}">
                <a16:creationId xmlns:a16="http://schemas.microsoft.com/office/drawing/2014/main" id="{7C558046-5ACB-DFBA-31FB-451324E096E8}"/>
              </a:ext>
            </a:extLst>
          </p:cNvPr>
          <p:cNvSpPr/>
          <p:nvPr/>
        </p:nvSpPr>
        <p:spPr>
          <a:xfrm rot="19751235">
            <a:off x="7711869" y="1923468"/>
            <a:ext cx="458243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2022. május 14.</a:t>
            </a:r>
          </a:p>
        </p:txBody>
      </p:sp>
      <p:sp>
        <p:nvSpPr>
          <p:cNvPr id="37" name="Téglalap 36">
            <a:extLst>
              <a:ext uri="{FF2B5EF4-FFF2-40B4-BE49-F238E27FC236}">
                <a16:creationId xmlns:a16="http://schemas.microsoft.com/office/drawing/2014/main" id="{A9AA1821-0904-5CC5-D140-45C7D98282C0}"/>
              </a:ext>
            </a:extLst>
          </p:cNvPr>
          <p:cNvSpPr/>
          <p:nvPr/>
        </p:nvSpPr>
        <p:spPr>
          <a:xfrm rot="341530">
            <a:off x="7986920" y="4188410"/>
            <a:ext cx="458243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0" cap="none" spc="0" dirty="0">
                <a:ln w="0"/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2022. május 15.</a:t>
            </a:r>
          </a:p>
        </p:txBody>
      </p:sp>
      <p:sp>
        <p:nvSpPr>
          <p:cNvPr id="38" name="Téglalap 37">
            <a:extLst>
              <a:ext uri="{FF2B5EF4-FFF2-40B4-BE49-F238E27FC236}">
                <a16:creationId xmlns:a16="http://schemas.microsoft.com/office/drawing/2014/main" id="{8D495B39-29EA-7EF6-40DA-880A8A19E559}"/>
              </a:ext>
            </a:extLst>
          </p:cNvPr>
          <p:cNvSpPr/>
          <p:nvPr/>
        </p:nvSpPr>
        <p:spPr>
          <a:xfrm rot="341530">
            <a:off x="3482015" y="4571754"/>
            <a:ext cx="458243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0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2022. június 5.</a:t>
            </a:r>
          </a:p>
        </p:txBody>
      </p:sp>
      <p:sp>
        <p:nvSpPr>
          <p:cNvPr id="39" name="Téglalap 38">
            <a:extLst>
              <a:ext uri="{FF2B5EF4-FFF2-40B4-BE49-F238E27FC236}">
                <a16:creationId xmlns:a16="http://schemas.microsoft.com/office/drawing/2014/main" id="{D0AEBF03-A2E4-25BB-1632-6ABEC3264089}"/>
              </a:ext>
            </a:extLst>
          </p:cNvPr>
          <p:cNvSpPr/>
          <p:nvPr/>
        </p:nvSpPr>
        <p:spPr>
          <a:xfrm rot="341530">
            <a:off x="-192213" y="2558483"/>
            <a:ext cx="458243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2022. június 12.</a:t>
            </a:r>
          </a:p>
        </p:txBody>
      </p:sp>
      <p:sp>
        <p:nvSpPr>
          <p:cNvPr id="40" name="Téglalap 39">
            <a:extLst>
              <a:ext uri="{FF2B5EF4-FFF2-40B4-BE49-F238E27FC236}">
                <a16:creationId xmlns:a16="http://schemas.microsoft.com/office/drawing/2014/main" id="{872956FA-2EA4-31A4-A7B8-F0D9F8629E35}"/>
              </a:ext>
            </a:extLst>
          </p:cNvPr>
          <p:cNvSpPr/>
          <p:nvPr/>
        </p:nvSpPr>
        <p:spPr>
          <a:xfrm rot="341530">
            <a:off x="2996192" y="1828710"/>
            <a:ext cx="458243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0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2022. Augusztus 7.</a:t>
            </a:r>
          </a:p>
        </p:txBody>
      </p:sp>
      <p:sp>
        <p:nvSpPr>
          <p:cNvPr id="41" name="Téglalap 40">
            <a:extLst>
              <a:ext uri="{FF2B5EF4-FFF2-40B4-BE49-F238E27FC236}">
                <a16:creationId xmlns:a16="http://schemas.microsoft.com/office/drawing/2014/main" id="{BD49602E-5DA9-C743-2DB4-4637AE3F94BB}"/>
              </a:ext>
            </a:extLst>
          </p:cNvPr>
          <p:cNvSpPr/>
          <p:nvPr/>
        </p:nvSpPr>
        <p:spPr>
          <a:xfrm rot="341530">
            <a:off x="3717268" y="149166"/>
            <a:ext cx="526531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0" cap="none" spc="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2022. Szeptember 18.</a:t>
            </a:r>
          </a:p>
        </p:txBody>
      </p:sp>
      <p:sp>
        <p:nvSpPr>
          <p:cNvPr id="42" name="Téglalap 41">
            <a:extLst>
              <a:ext uri="{FF2B5EF4-FFF2-40B4-BE49-F238E27FC236}">
                <a16:creationId xmlns:a16="http://schemas.microsoft.com/office/drawing/2014/main" id="{03F480F8-C654-8F2D-1226-2BAA9D623068}"/>
              </a:ext>
            </a:extLst>
          </p:cNvPr>
          <p:cNvSpPr/>
          <p:nvPr/>
        </p:nvSpPr>
        <p:spPr>
          <a:xfrm rot="341530">
            <a:off x="6258793" y="4537941"/>
            <a:ext cx="526531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0" cap="none" spc="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2022. Október 2.</a:t>
            </a:r>
          </a:p>
        </p:txBody>
      </p:sp>
      <p:sp>
        <p:nvSpPr>
          <p:cNvPr id="43" name="Téglalap 42">
            <a:extLst>
              <a:ext uri="{FF2B5EF4-FFF2-40B4-BE49-F238E27FC236}">
                <a16:creationId xmlns:a16="http://schemas.microsoft.com/office/drawing/2014/main" id="{A5CD99B0-EB92-FB5D-C548-FA9D21C70ECF}"/>
              </a:ext>
            </a:extLst>
          </p:cNvPr>
          <p:cNvSpPr/>
          <p:nvPr/>
        </p:nvSpPr>
        <p:spPr>
          <a:xfrm rot="341530">
            <a:off x="1755421" y="5090680"/>
            <a:ext cx="526531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2022. Október 16.</a:t>
            </a:r>
          </a:p>
        </p:txBody>
      </p:sp>
    </p:spTree>
    <p:extLst>
      <p:ext uri="{BB962C8B-B14F-4D97-AF65-F5344CB8AC3E}">
        <p14:creationId xmlns:p14="http://schemas.microsoft.com/office/powerpoint/2010/main" val="39948743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DB55D46-2114-C5B6-549E-0CD049ACBD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E771237-04E0-6216-9E40-99D931AC5A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 descr="Képtalálatok a következőre: PPT background">
            <a:extLst>
              <a:ext uri="{FF2B5EF4-FFF2-40B4-BE49-F238E27FC236}">
                <a16:creationId xmlns:a16="http://schemas.microsoft.com/office/drawing/2014/main" id="{BACF4C12-9FEC-D7E6-F3CC-0546917A2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3E70752A-8EAE-7281-858D-0AD0D699E5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3000"/>
            </a:schemeClr>
          </a:solid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D13266C6-18D6-4449-AC1D-7AAC97085D03}"/>
              </a:ext>
            </a:extLst>
          </p:cNvPr>
          <p:cNvSpPr txBox="1"/>
          <p:nvPr/>
        </p:nvSpPr>
        <p:spPr>
          <a:xfrm>
            <a:off x="79400" y="1916731"/>
            <a:ext cx="12033197" cy="2015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„Megnyugtat téged, ha az orcám megy veletek?”</a:t>
            </a:r>
            <a:r>
              <a:rPr lang="hu-HU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II Móz 33,14 </a:t>
            </a:r>
            <a:endParaRPr lang="hu-HU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929850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DB55D46-2114-C5B6-549E-0CD049ACBD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E771237-04E0-6216-9E40-99D931AC5A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 descr="Képtalálatok a következőre: PPT background">
            <a:extLst>
              <a:ext uri="{FF2B5EF4-FFF2-40B4-BE49-F238E27FC236}">
                <a16:creationId xmlns:a16="http://schemas.microsoft.com/office/drawing/2014/main" id="{BACF4C12-9FEC-D7E6-F3CC-0546917A2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3E70752A-8EAE-7281-858D-0AD0D699E5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3000"/>
            </a:schemeClr>
          </a:solid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185096 (Original)">
            <a:hlinkClick r:id="" action="ppaction://media"/>
            <a:extLst>
              <a:ext uri="{FF2B5EF4-FFF2-40B4-BE49-F238E27FC236}">
                <a16:creationId xmlns:a16="http://schemas.microsoft.com/office/drawing/2014/main" id="{92A76ED4-D3AF-5B15-2BE3-77FA745AA0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" y="0"/>
            <a:ext cx="12191998" cy="6857999"/>
          </a:xfrm>
          <a:prstGeom prst="rect">
            <a:avLst/>
          </a:prstGeom>
        </p:spPr>
      </p:pic>
      <p:sp>
        <p:nvSpPr>
          <p:cNvPr id="8" name="Téglalap 7">
            <a:extLst>
              <a:ext uri="{FF2B5EF4-FFF2-40B4-BE49-F238E27FC236}">
                <a16:creationId xmlns:a16="http://schemas.microsoft.com/office/drawing/2014/main" id="{03D6C6A6-FC41-4F8B-FC01-C8A48C4A8C47}"/>
              </a:ext>
            </a:extLst>
          </p:cNvPr>
          <p:cNvSpPr/>
          <p:nvPr/>
        </p:nvSpPr>
        <p:spPr>
          <a:xfrm>
            <a:off x="213660" y="0"/>
            <a:ext cx="2272145" cy="6858000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hu-H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Magyarul:</a:t>
            </a:r>
          </a:p>
          <a:p>
            <a:pPr algn="ctr">
              <a:lnSpc>
                <a:spcPct val="150000"/>
              </a:lnSpc>
            </a:pPr>
            <a:r>
              <a:rPr lang="hu-H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hu-HU" sz="24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r>
              <a:rPr lang="hu-H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Mert úgy szerette Isten a világot, hogy egyszülött Fiát adta, hogy aki hisz őbenne, el ne vesszen, hanem örök élete legyen.” </a:t>
            </a:r>
          </a:p>
          <a:p>
            <a:pPr algn="ctr">
              <a:lnSpc>
                <a:spcPct val="150000"/>
              </a:lnSpc>
            </a:pPr>
            <a:r>
              <a:rPr lang="hu-H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Jn</a:t>
            </a:r>
            <a:r>
              <a:rPr lang="hu-H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3,16</a:t>
            </a:r>
            <a:endParaRPr lang="hu-H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u-HU" dirty="0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251421D3-3BD9-14FE-AFBA-DB300F511D0E}"/>
              </a:ext>
            </a:extLst>
          </p:cNvPr>
          <p:cNvSpPr/>
          <p:nvPr/>
        </p:nvSpPr>
        <p:spPr>
          <a:xfrm>
            <a:off x="2622893" y="0"/>
            <a:ext cx="2362929" cy="6858000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hu-H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Románul: </a:t>
            </a:r>
            <a:endParaRPr lang="hu-H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hu-H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Fiindcă</a:t>
            </a: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atît</a:t>
            </a: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hu-H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mult</a:t>
            </a: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hu-H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iubit</a:t>
            </a: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Dumnezeu</a:t>
            </a: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lumea</a:t>
            </a: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că</a:t>
            </a: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hu-H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</a:t>
            </a: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singurul</a:t>
            </a: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Lui</a:t>
            </a: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Fiu</a:t>
            </a: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pentruca</a:t>
            </a: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oricine</a:t>
            </a: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crede</a:t>
            </a: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El, </a:t>
            </a:r>
            <a:r>
              <a:rPr lang="hu-H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să</a:t>
            </a: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</a:t>
            </a: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piară</a:t>
            </a: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ci </a:t>
            </a:r>
            <a:r>
              <a:rPr lang="hu-H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să</a:t>
            </a: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aibă</a:t>
            </a: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viaţa</a:t>
            </a: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vecinică</a:t>
            </a: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50101062-B165-F5A4-EFD1-78D91AAABCC3}"/>
              </a:ext>
            </a:extLst>
          </p:cNvPr>
          <p:cNvSpPr/>
          <p:nvPr/>
        </p:nvSpPr>
        <p:spPr>
          <a:xfrm>
            <a:off x="5129834" y="0"/>
            <a:ext cx="2252093" cy="6858000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hu-H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Arabul: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hu-HU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/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r>
              <a:rPr lang="ar-S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/>
                <a:ea typeface="Calibri" panose="020F0502020204030204" pitchFamily="34" charset="0"/>
                <a:cs typeface="Times New Roman" panose="02020603050405020304" pitchFamily="18" charset="0"/>
              </a:rPr>
              <a:t>وكي كان جايَز على بْحَر الجْليل، شاف سَمعان </a:t>
            </a:r>
            <a:r>
              <a:rPr lang="ar-SA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/>
                <a:ea typeface="Calibri" panose="020F0502020204030204" pitchFamily="34" charset="0"/>
                <a:cs typeface="Times New Roman" panose="02020603050405020304" pitchFamily="18" charset="0"/>
              </a:rPr>
              <a:t>وأَندراوَس</a:t>
            </a:r>
            <a:r>
              <a:rPr lang="ar-S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/>
                <a:ea typeface="Calibri" panose="020F0502020204030204" pitchFamily="34" charset="0"/>
                <a:cs typeface="Times New Roman" panose="02020603050405020304" pitchFamily="18" charset="0"/>
              </a:rPr>
              <a:t> خوه </a:t>
            </a:r>
            <a:r>
              <a:rPr lang="ar-SA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/>
                <a:ea typeface="Calibri" panose="020F0502020204030204" pitchFamily="34" charset="0"/>
                <a:cs typeface="Times New Roman" panose="02020603050405020304" pitchFamily="18" charset="0"/>
              </a:rPr>
              <a:t>يَرميو</a:t>
            </a:r>
            <a:r>
              <a:rPr lang="ar-S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r-SA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/>
                <a:ea typeface="Calibri" panose="020F0502020204030204" pitchFamily="34" charset="0"/>
                <a:cs typeface="Times New Roman" panose="02020603050405020304" pitchFamily="18" charset="0"/>
              </a:rPr>
              <a:t>الشَبكةالوَقت</a:t>
            </a:r>
            <a:r>
              <a:rPr lang="ar-S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/>
                <a:ea typeface="Calibri" panose="020F0502020204030204" pitchFamily="34" charset="0"/>
                <a:cs typeface="Times New Roman" panose="02020603050405020304" pitchFamily="18" charset="0"/>
              </a:rPr>
              <a:t> وقَرَّب مَلَكوت الله، توبو </a:t>
            </a:r>
            <a:r>
              <a:rPr lang="ar-SA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/>
                <a:ea typeface="Calibri" panose="020F0502020204030204" pitchFamily="34" charset="0"/>
                <a:cs typeface="Times New Roman" panose="02020603050405020304" pitchFamily="18" charset="0"/>
              </a:rPr>
              <a:t>وآمنو</a:t>
            </a:r>
            <a:r>
              <a:rPr lang="ar-S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r-SA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/>
                <a:ea typeface="Calibri" panose="020F0502020204030204" pitchFamily="34" charset="0"/>
                <a:cs typeface="Times New Roman" panose="02020603050405020304" pitchFamily="18" charset="0"/>
              </a:rPr>
              <a:t>بالإِنجيل</a:t>
            </a: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</a:p>
          <a:p>
            <a:pPr algn="ctr"/>
            <a:endParaRPr lang="hu-HU" dirty="0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7DD0FB91-AB29-90BC-D070-B32A42FC8E65}"/>
              </a:ext>
            </a:extLst>
          </p:cNvPr>
          <p:cNvSpPr/>
          <p:nvPr/>
        </p:nvSpPr>
        <p:spPr>
          <a:xfrm>
            <a:off x="7525939" y="0"/>
            <a:ext cx="2182088" cy="6858000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hu-H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Oroszul:</a:t>
            </a:r>
            <a:endParaRPr lang="hu-H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hu-HU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Ибо</a:t>
            </a: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</a:t>
            </a: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возлюбил</a:t>
            </a: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Бог</a:t>
            </a: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мир</a:t>
            </a: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</a:t>
            </a: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отдал</a:t>
            </a: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Сына</a:t>
            </a: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Своего</a:t>
            </a: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Единородного</a:t>
            </a: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дабы</a:t>
            </a: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всякий</a:t>
            </a: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верующий</a:t>
            </a: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hu-H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Него</a:t>
            </a: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</a:t>
            </a: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погиб</a:t>
            </a: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</a:t>
            </a: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имел</a:t>
            </a: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жизнь</a:t>
            </a: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вечную</a:t>
            </a: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endParaRPr lang="hu-HU" dirty="0"/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378143DA-6A32-9AA5-282F-A0D4E0872761}"/>
              </a:ext>
            </a:extLst>
          </p:cNvPr>
          <p:cNvSpPr/>
          <p:nvPr/>
        </p:nvSpPr>
        <p:spPr>
          <a:xfrm>
            <a:off x="9845115" y="-1"/>
            <a:ext cx="2182088" cy="6858000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hu-H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Görögül: 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hu-H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Ο</a:t>
            </a:r>
            <a:r>
              <a:rPr lang="hu-H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ὕ</a:t>
            </a:r>
            <a:r>
              <a:rPr lang="hu-H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τως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hu-H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hu-H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ὰ</a:t>
            </a:r>
            <a:r>
              <a:rPr lang="hu-H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hu-H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ἠ</a:t>
            </a:r>
            <a:r>
              <a:rPr lang="hu-H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hu-H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ά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πησεν 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ὁ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θε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ὸ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ς τ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ὸ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ν κ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ό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σμον 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ὥ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στε τ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ὸ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ν υ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ἱὸ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ν α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ὐ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το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ῦ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τ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ὸ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ν μονογεν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ῆ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ἔ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δωκεν 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ἵ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να π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ᾶ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ς 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ὁ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πιστε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ύ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ων ε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ἰ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ς α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ὐ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ὸ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ν μ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ὴ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ἀ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ό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ληται 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ἀ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λλ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᾽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ἔ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ῃ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ζω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ὴ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ν α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ἰώ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νιο</a:t>
            </a:r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815240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DB55D46-2114-C5B6-549E-0CD049ACBD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E771237-04E0-6216-9E40-99D931AC5A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 descr="Képtalálatok a következőre: PPT background">
            <a:extLst>
              <a:ext uri="{FF2B5EF4-FFF2-40B4-BE49-F238E27FC236}">
                <a16:creationId xmlns:a16="http://schemas.microsoft.com/office/drawing/2014/main" id="{BACF4C12-9FEC-D7E6-F3CC-0546917A2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3E70752A-8EAE-7281-858D-0AD0D699E5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3000"/>
            </a:schemeClr>
          </a:solid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185096 (Original)">
            <a:hlinkClick r:id="" action="ppaction://media"/>
            <a:extLst>
              <a:ext uri="{FF2B5EF4-FFF2-40B4-BE49-F238E27FC236}">
                <a16:creationId xmlns:a16="http://schemas.microsoft.com/office/drawing/2014/main" id="{92A76ED4-D3AF-5B15-2BE3-77FA745AA0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" y="0"/>
            <a:ext cx="12191998" cy="6857999"/>
          </a:xfrm>
          <a:prstGeom prst="rect">
            <a:avLst/>
          </a:prstGeom>
        </p:spPr>
      </p:pic>
      <p:sp>
        <p:nvSpPr>
          <p:cNvPr id="11" name="Téglalap 10">
            <a:extLst>
              <a:ext uri="{FF2B5EF4-FFF2-40B4-BE49-F238E27FC236}">
                <a16:creationId xmlns:a16="http://schemas.microsoft.com/office/drawing/2014/main" id="{7DD0FB91-AB29-90BC-D070-B32A42FC8E65}"/>
              </a:ext>
            </a:extLst>
          </p:cNvPr>
          <p:cNvSpPr/>
          <p:nvPr/>
        </p:nvSpPr>
        <p:spPr>
          <a:xfrm>
            <a:off x="164797" y="183428"/>
            <a:ext cx="5785730" cy="2279073"/>
          </a:xfrm>
          <a:prstGeom prst="rect">
            <a:avLst/>
          </a:prstGeom>
          <a:solidFill>
            <a:schemeClr val="tx1">
              <a:alpha val="38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hu-H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2017.</a:t>
            </a:r>
          </a:p>
          <a:p>
            <a:pPr algn="ctr">
              <a:lnSpc>
                <a:spcPct val="150000"/>
              </a:lnSpc>
            </a:pPr>
            <a:r>
              <a:rPr lang="hu-H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Közel </a:t>
            </a:r>
            <a:r>
              <a:rPr lang="hu-H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3000 nyelvre</a:t>
            </a:r>
            <a:r>
              <a:rPr lang="hu-H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nyelvjárásra van lefordítva a teljes Biblia vagy az Újszövetség. </a:t>
            </a:r>
            <a:endParaRPr lang="hu-H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hu-HU" dirty="0"/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C7173574-80C0-E41A-4A6C-A376ABAAA801}"/>
              </a:ext>
            </a:extLst>
          </p:cNvPr>
          <p:cNvSpPr/>
          <p:nvPr/>
        </p:nvSpPr>
        <p:spPr>
          <a:xfrm>
            <a:off x="6241473" y="183428"/>
            <a:ext cx="5785730" cy="2279073"/>
          </a:xfrm>
          <a:prstGeom prst="rect">
            <a:avLst/>
          </a:prstGeom>
          <a:solidFill>
            <a:schemeClr val="tx1">
              <a:alpha val="38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hu-H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2017.</a:t>
            </a:r>
          </a:p>
          <a:p>
            <a:pPr algn="ctr">
              <a:lnSpc>
                <a:spcPct val="150000"/>
              </a:lnSpc>
            </a:pPr>
            <a:r>
              <a:rPr lang="hu-H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világ lakosságának több mint </a:t>
            </a:r>
            <a:r>
              <a:rPr lang="hu-H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97 %-a </a:t>
            </a:r>
            <a:r>
              <a:rPr lang="hu-H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tudja olvasni a saját nyelvén, nyelvjárásán a teljes Bibliát vagy az Újszövetséget.</a:t>
            </a:r>
            <a:endParaRPr lang="hu-HU" sz="2400" dirty="0"/>
          </a:p>
          <a:p>
            <a:pPr algn="ctr"/>
            <a:endParaRPr lang="hu-HU" dirty="0"/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CF17C835-542D-F218-E657-202CFE25357A}"/>
              </a:ext>
            </a:extLst>
          </p:cNvPr>
          <p:cNvSpPr/>
          <p:nvPr/>
        </p:nvSpPr>
        <p:spPr>
          <a:xfrm>
            <a:off x="164797" y="2819400"/>
            <a:ext cx="5785730" cy="3913908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hu-HU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97 %</a:t>
            </a:r>
          </a:p>
          <a:p>
            <a:pPr algn="ctr">
              <a:lnSpc>
                <a:spcPct val="150000"/>
              </a:lnSpc>
            </a:pPr>
            <a:r>
              <a:rPr lang="hu-H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8 085 000 000 emberből</a:t>
            </a:r>
          </a:p>
          <a:p>
            <a:pPr algn="ctr">
              <a:lnSpc>
                <a:spcPct val="150000"/>
              </a:lnSpc>
            </a:pPr>
            <a:r>
              <a:rPr lang="hu-H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7 842 450 000 ember </a:t>
            </a:r>
          </a:p>
          <a:p>
            <a:pPr algn="ctr">
              <a:lnSpc>
                <a:spcPct val="150000"/>
              </a:lnSpc>
            </a:pPr>
            <a:r>
              <a:rPr lang="hu-H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számára elérhető a Biblia</a:t>
            </a:r>
            <a:endParaRPr lang="hu-H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65AA857E-7DFC-9A1A-BA9F-45FD85C63164}"/>
              </a:ext>
            </a:extLst>
          </p:cNvPr>
          <p:cNvSpPr/>
          <p:nvPr/>
        </p:nvSpPr>
        <p:spPr>
          <a:xfrm>
            <a:off x="6241473" y="2819399"/>
            <a:ext cx="5785730" cy="3913909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hu-H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- 1800-as években </a:t>
            </a:r>
            <a:r>
              <a:rPr lang="hu-H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r>
              <a:rPr lang="hu-H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nyelvre voltak lefordítva bibliai részek. </a:t>
            </a:r>
          </a:p>
          <a:p>
            <a:pPr algn="ctr">
              <a:lnSpc>
                <a:spcPct val="150000"/>
              </a:lnSpc>
            </a:pPr>
            <a:r>
              <a:rPr lang="hu-H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- 1900-as években már </a:t>
            </a:r>
            <a:r>
              <a:rPr lang="hu-H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567</a:t>
            </a:r>
            <a:r>
              <a:rPr lang="hu-H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-re </a:t>
            </a:r>
          </a:p>
          <a:p>
            <a:pPr algn="ctr">
              <a:lnSpc>
                <a:spcPct val="150000"/>
              </a:lnSpc>
            </a:pPr>
            <a:r>
              <a:rPr lang="hu-H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- 1953-ban a fordítások száma </a:t>
            </a:r>
            <a:r>
              <a:rPr lang="hu-H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1167</a:t>
            </a:r>
            <a:r>
              <a:rPr lang="hu-H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volt </a:t>
            </a:r>
          </a:p>
          <a:p>
            <a:pPr algn="ctr">
              <a:lnSpc>
                <a:spcPct val="150000"/>
              </a:lnSpc>
            </a:pPr>
            <a:r>
              <a:rPr lang="hu-H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- 1978-ban </a:t>
            </a:r>
            <a:r>
              <a:rPr lang="hu-H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1660</a:t>
            </a:r>
          </a:p>
          <a:p>
            <a:pPr algn="ctr">
              <a:lnSpc>
                <a:spcPct val="150000"/>
              </a:lnSpc>
            </a:pPr>
            <a:r>
              <a:rPr lang="hu-H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- 2017-ben már közel </a:t>
            </a:r>
            <a:r>
              <a:rPr lang="hu-H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3000</a:t>
            </a:r>
            <a:r>
              <a:rPr lang="hu-H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nyelv </a:t>
            </a:r>
          </a:p>
          <a:p>
            <a:pPr algn="ctr">
              <a:lnSpc>
                <a:spcPct val="150000"/>
              </a:lnSpc>
            </a:pPr>
            <a:r>
              <a:rPr lang="hu-H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vagy nyelvjárásra</a:t>
            </a:r>
          </a:p>
        </p:txBody>
      </p:sp>
    </p:spTree>
    <p:extLst>
      <p:ext uri="{BB962C8B-B14F-4D97-AF65-F5344CB8AC3E}">
        <p14:creationId xmlns:p14="http://schemas.microsoft.com/office/powerpoint/2010/main" val="13084814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DB55D46-2114-C5B6-549E-0CD049ACBD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E771237-04E0-6216-9E40-99D931AC5A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 descr="Képtalálatok a következőre: PPT background">
            <a:extLst>
              <a:ext uri="{FF2B5EF4-FFF2-40B4-BE49-F238E27FC236}">
                <a16:creationId xmlns:a16="http://schemas.microsoft.com/office/drawing/2014/main" id="{BACF4C12-9FEC-D7E6-F3CC-0546917A2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3E70752A-8EAE-7281-858D-0AD0D699E5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3000"/>
            </a:schemeClr>
          </a:solid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185096 (Original)">
            <a:hlinkClick r:id="" action="ppaction://media"/>
            <a:extLst>
              <a:ext uri="{FF2B5EF4-FFF2-40B4-BE49-F238E27FC236}">
                <a16:creationId xmlns:a16="http://schemas.microsoft.com/office/drawing/2014/main" id="{92A76ED4-D3AF-5B15-2BE3-77FA745AA0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" y="0"/>
            <a:ext cx="12191998" cy="6857999"/>
          </a:xfrm>
          <a:prstGeom prst="rect">
            <a:avLst/>
          </a:prstGeom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id="{C7173574-80C0-E41A-4A6C-A376ABAAA801}"/>
              </a:ext>
            </a:extLst>
          </p:cNvPr>
          <p:cNvSpPr/>
          <p:nvPr/>
        </p:nvSpPr>
        <p:spPr>
          <a:xfrm>
            <a:off x="166255" y="183428"/>
            <a:ext cx="11860948" cy="2490499"/>
          </a:xfrm>
          <a:prstGeom prst="rect">
            <a:avLst/>
          </a:prstGeom>
          <a:solidFill>
            <a:schemeClr val="tx1">
              <a:alpha val="38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hu-H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hu-HU" sz="3600" b="1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hu-H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Isten országának ezt az evangéliumát pedig hirdetik majd az egész világon, bizonyságul minden népnek; </a:t>
            </a:r>
          </a:p>
          <a:p>
            <a:pPr algn="ctr">
              <a:lnSpc>
                <a:spcPct val="150000"/>
              </a:lnSpc>
            </a:pPr>
            <a:r>
              <a:rPr lang="hu-H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és akkor jön el a vég.”</a:t>
            </a:r>
            <a:r>
              <a:rPr lang="hu-HU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r>
              <a:rPr lang="hu-HU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24,14</a:t>
            </a:r>
          </a:p>
        </p:txBody>
      </p:sp>
    </p:spTree>
    <p:extLst>
      <p:ext uri="{BB962C8B-B14F-4D97-AF65-F5344CB8AC3E}">
        <p14:creationId xmlns:p14="http://schemas.microsoft.com/office/powerpoint/2010/main" val="295315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DB55D46-2114-C5B6-549E-0CD049ACBD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E771237-04E0-6216-9E40-99D931AC5A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 descr="Képtalálatok a következőre: PPT background">
            <a:extLst>
              <a:ext uri="{FF2B5EF4-FFF2-40B4-BE49-F238E27FC236}">
                <a16:creationId xmlns:a16="http://schemas.microsoft.com/office/drawing/2014/main" id="{BACF4C12-9FEC-D7E6-F3CC-0546917A2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3E70752A-8EAE-7281-858D-0AD0D699E5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3000"/>
            </a:schemeClr>
          </a:solid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D13266C6-18D6-4449-AC1D-7AAC97085D03}"/>
              </a:ext>
            </a:extLst>
          </p:cNvPr>
          <p:cNvSpPr txBox="1"/>
          <p:nvPr/>
        </p:nvSpPr>
        <p:spPr>
          <a:xfrm>
            <a:off x="79400" y="1916731"/>
            <a:ext cx="12033197" cy="2207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ctr">
              <a:lnSpc>
                <a:spcPct val="150000"/>
              </a:lnSpc>
              <a:spcAft>
                <a:spcPts val="1500"/>
              </a:spcAft>
            </a:pPr>
            <a:r>
              <a:rPr lang="hu-HU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hu-HU" sz="4400" b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hu-HU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Közeledjetek az Istenhez, </a:t>
            </a:r>
          </a:p>
          <a:p>
            <a:pPr indent="449580" algn="ctr">
              <a:lnSpc>
                <a:spcPct val="150000"/>
              </a:lnSpc>
              <a:spcAft>
                <a:spcPts val="1500"/>
              </a:spcAft>
            </a:pPr>
            <a:r>
              <a:rPr lang="hu-HU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és ő közeledni fog hozzátok.</a:t>
            </a:r>
            <a:r>
              <a:rPr lang="hu-HU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hu-HU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Jk</a:t>
            </a:r>
            <a:r>
              <a:rPr lang="hu-HU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4,8</a:t>
            </a:r>
            <a:endParaRPr lang="hu-HU" sz="4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216672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DB55D46-2114-C5B6-549E-0CD049ACBD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E771237-04E0-6216-9E40-99D931AC5A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 descr="Képtalálatok a következőre: PPT background">
            <a:extLst>
              <a:ext uri="{FF2B5EF4-FFF2-40B4-BE49-F238E27FC236}">
                <a16:creationId xmlns:a16="http://schemas.microsoft.com/office/drawing/2014/main" id="{BACF4C12-9FEC-D7E6-F3CC-0546917A2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3E70752A-8EAE-7281-858D-0AD0D699E5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3000"/>
            </a:schemeClr>
          </a:solid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D13266C6-18D6-4449-AC1D-7AAC97085D03}"/>
              </a:ext>
            </a:extLst>
          </p:cNvPr>
          <p:cNvSpPr txBox="1"/>
          <p:nvPr/>
        </p:nvSpPr>
        <p:spPr>
          <a:xfrm>
            <a:off x="79400" y="1916731"/>
            <a:ext cx="12033197" cy="2015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„Megnyugtat téged, ha az orcám megy veletek?”</a:t>
            </a:r>
            <a:r>
              <a:rPr lang="hu-HU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II Móz 33,14 </a:t>
            </a:r>
            <a:endParaRPr lang="hu-HU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082563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DB55D46-2114-C5B6-549E-0CD049ACBD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E771237-04E0-6216-9E40-99D931AC5A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 descr="Képtalálatok a következőre: PPT background">
            <a:extLst>
              <a:ext uri="{FF2B5EF4-FFF2-40B4-BE49-F238E27FC236}">
                <a16:creationId xmlns:a16="http://schemas.microsoft.com/office/drawing/2014/main" id="{BACF4C12-9FEC-D7E6-F3CC-0546917A2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hlinkClick r:id="rId3"/>
            <a:extLst>
              <a:ext uri="{FF2B5EF4-FFF2-40B4-BE49-F238E27FC236}">
                <a16:creationId xmlns:a16="http://schemas.microsoft.com/office/drawing/2014/main" id="{3E70752A-8EAE-7281-858D-0AD0D699E5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3000"/>
            </a:schemeClr>
          </a:solid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A840A6A8-778C-27DE-EE35-469BD8EAF96E}"/>
              </a:ext>
            </a:extLst>
          </p:cNvPr>
          <p:cNvSpPr txBox="1"/>
          <p:nvPr/>
        </p:nvSpPr>
        <p:spPr>
          <a:xfrm>
            <a:off x="110835" y="116828"/>
            <a:ext cx="11970327" cy="6456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„Lásd, te azt mondod nekem, hogy vezessem ezt a népet. De nem adtad </a:t>
            </a:r>
            <a:r>
              <a:rPr lang="hu-HU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tudtomra</a:t>
            </a:r>
            <a:r>
              <a:rPr lang="hu-HU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kit küldesz velem. Pedig azt mondtad: Név szerint ismerlek téged, és megnyerted jóindulatomat. </a:t>
            </a:r>
            <a:r>
              <a:rPr lang="hu-HU" sz="4000" b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13</a:t>
            </a:r>
            <a:r>
              <a:rPr lang="hu-HU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 valóban megnyertem jóindulatodat, ismertesd meg velem a te utadat, hadd tudjam meg tőled, hogy megnyertem jóindulatodat.”</a:t>
            </a:r>
            <a:r>
              <a:rPr lang="hu-HU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II Móz 33,12-13</a:t>
            </a:r>
            <a:endParaRPr lang="hu-HU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800131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DB55D46-2114-C5B6-549E-0CD049ACBD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E771237-04E0-6216-9E40-99D931AC5A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 descr="Képtalálatok a következőre: PPT background">
            <a:extLst>
              <a:ext uri="{FF2B5EF4-FFF2-40B4-BE49-F238E27FC236}">
                <a16:creationId xmlns:a16="http://schemas.microsoft.com/office/drawing/2014/main" id="{BACF4C12-9FEC-D7E6-F3CC-0546917A2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3E70752A-8EAE-7281-858D-0AD0D699E5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3000"/>
            </a:schemeClr>
          </a:solid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E7A5A154-86E4-3308-B9FF-58A070C252AF}"/>
              </a:ext>
            </a:extLst>
          </p:cNvPr>
          <p:cNvSpPr txBox="1"/>
          <p:nvPr/>
        </p:nvSpPr>
        <p:spPr>
          <a:xfrm>
            <a:off x="128153" y="365276"/>
            <a:ext cx="11935691" cy="61274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u-HU" sz="3800" b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  <a:r>
              <a:rPr lang="hu-HU" sz="3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Az ÚR így felelt: Megnyugtat téged, ha az orcám megy veletek? </a:t>
            </a:r>
            <a:r>
              <a:rPr lang="hu-HU" sz="3800" b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hu-HU" sz="3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Mózes azt mondta: Ha nem jön velünk a te orcád, akkor ne is vigyél tovább bennünket! </a:t>
            </a:r>
            <a:r>
              <a:rPr lang="hu-HU" sz="3800" b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hu-HU" sz="3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 másból tudnánk meg, hogy én és a te néped megnyertük jóindulatodat, ha nem abból, hogy velünk jössz? Ez különböztet meg engem és a te népedet minden más néptől a föld színén. </a:t>
            </a:r>
            <a:r>
              <a:rPr lang="hu-HU" sz="3800" b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hu-HU" sz="3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Az ÚR így szólt Mózeshez:</a:t>
            </a:r>
            <a:endParaRPr lang="hu-HU" sz="3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628887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DB55D46-2114-C5B6-549E-0CD049ACBD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E771237-04E0-6216-9E40-99D931AC5A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 descr="Képtalálatok a következőre: PPT background">
            <a:extLst>
              <a:ext uri="{FF2B5EF4-FFF2-40B4-BE49-F238E27FC236}">
                <a16:creationId xmlns:a16="http://schemas.microsoft.com/office/drawing/2014/main" id="{BACF4C12-9FEC-D7E6-F3CC-0546917A2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3E70752A-8EAE-7281-858D-0AD0D699E5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3000"/>
            </a:schemeClr>
          </a:solid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D13266C6-18D6-4449-AC1D-7AAC97085D03}"/>
              </a:ext>
            </a:extLst>
          </p:cNvPr>
          <p:cNvSpPr txBox="1"/>
          <p:nvPr/>
        </p:nvSpPr>
        <p:spPr>
          <a:xfrm>
            <a:off x="79400" y="1916731"/>
            <a:ext cx="12033197" cy="2015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„Megnyugtat téged, ha az orcám megy veletek?”</a:t>
            </a:r>
            <a:r>
              <a:rPr lang="hu-HU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II Móz 33,14 </a:t>
            </a:r>
            <a:endParaRPr lang="hu-HU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723453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DB55D46-2114-C5B6-549E-0CD049ACBD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E771237-04E0-6216-9E40-99D931AC5A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 descr="Képtalálatok a következőre: PPT background">
            <a:extLst>
              <a:ext uri="{FF2B5EF4-FFF2-40B4-BE49-F238E27FC236}">
                <a16:creationId xmlns:a16="http://schemas.microsoft.com/office/drawing/2014/main" id="{BACF4C12-9FEC-D7E6-F3CC-0546917A2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3E70752A-8EAE-7281-858D-0AD0D699E5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3000"/>
            </a:schemeClr>
          </a:solid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D13266C6-18D6-4449-AC1D-7AAC97085D03}"/>
              </a:ext>
            </a:extLst>
          </p:cNvPr>
          <p:cNvSpPr txBox="1"/>
          <p:nvPr/>
        </p:nvSpPr>
        <p:spPr>
          <a:xfrm>
            <a:off x="79400" y="1916731"/>
            <a:ext cx="12033197" cy="2015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„Van itt hely nálam, állj a kősziklára!”</a:t>
            </a:r>
            <a:r>
              <a:rPr lang="hu-HU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hu-HU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II Móz 33,21b</a:t>
            </a:r>
            <a:endParaRPr lang="hu-HU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492422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DB55D46-2114-C5B6-549E-0CD049ACBD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E771237-04E0-6216-9E40-99D931AC5A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 descr="Képtalálatok a következőre: PPT background">
            <a:extLst>
              <a:ext uri="{FF2B5EF4-FFF2-40B4-BE49-F238E27FC236}">
                <a16:creationId xmlns:a16="http://schemas.microsoft.com/office/drawing/2014/main" id="{BACF4C12-9FEC-D7E6-F3CC-0546917A2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hlinkClick r:id="rId3"/>
            <a:extLst>
              <a:ext uri="{FF2B5EF4-FFF2-40B4-BE49-F238E27FC236}">
                <a16:creationId xmlns:a16="http://schemas.microsoft.com/office/drawing/2014/main" id="{3E70752A-8EAE-7281-858D-0AD0D699E5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3000"/>
            </a:schemeClr>
          </a:solid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1028" name="Picture 4" descr="Brimham Rocks">
            <a:extLst>
              <a:ext uri="{FF2B5EF4-FFF2-40B4-BE49-F238E27FC236}">
                <a16:creationId xmlns:a16="http://schemas.microsoft.com/office/drawing/2014/main" id="{01849F1D-F895-DD7B-8768-DC7498C40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85" y="304799"/>
            <a:ext cx="4686301" cy="62484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id="{88DB8936-519D-B293-9765-7769381C65AB}"/>
              </a:ext>
            </a:extLst>
          </p:cNvPr>
          <p:cNvSpPr/>
          <p:nvPr/>
        </p:nvSpPr>
        <p:spPr>
          <a:xfrm>
            <a:off x="372342" y="470244"/>
            <a:ext cx="659649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hu-HU" sz="5400" b="1" dirty="0" err="1">
                <a:ln/>
                <a:solidFill>
                  <a:schemeClr val="accent4"/>
                </a:solidFill>
              </a:rPr>
              <a:t>Brimham</a:t>
            </a:r>
            <a:r>
              <a:rPr lang="hu-HU" sz="5400" b="1" dirty="0">
                <a:ln/>
                <a:solidFill>
                  <a:schemeClr val="accent4"/>
                </a:solidFill>
              </a:rPr>
              <a:t> </a:t>
            </a:r>
            <a:r>
              <a:rPr lang="hu-HU" sz="5400" b="1" dirty="0" err="1">
                <a:ln/>
                <a:solidFill>
                  <a:schemeClr val="accent4"/>
                </a:solidFill>
              </a:rPr>
              <a:t>Rocks</a:t>
            </a:r>
            <a:endParaRPr lang="hu-H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8326161A-ABC0-3D6E-95E0-E07C66E48E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52433" y="2490466"/>
            <a:ext cx="4904382" cy="3678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82654BC5-0068-A6E4-7122-5A621FE227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25854" y="2490465"/>
            <a:ext cx="4904384" cy="3678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Ellipszis 10">
            <a:extLst>
              <a:ext uri="{FF2B5EF4-FFF2-40B4-BE49-F238E27FC236}">
                <a16:creationId xmlns:a16="http://schemas.microsoft.com/office/drawing/2014/main" id="{6278B949-F941-1E18-40DB-DD82DB2B434D}"/>
              </a:ext>
            </a:extLst>
          </p:cNvPr>
          <p:cNvSpPr/>
          <p:nvPr/>
        </p:nvSpPr>
        <p:spPr>
          <a:xfrm>
            <a:off x="8901545" y="3332018"/>
            <a:ext cx="1607128" cy="13003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28686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DB55D46-2114-C5B6-549E-0CD049ACBD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E771237-04E0-6216-9E40-99D931AC5A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 descr="Képtalálatok a következőre: PPT background">
            <a:extLst>
              <a:ext uri="{FF2B5EF4-FFF2-40B4-BE49-F238E27FC236}">
                <a16:creationId xmlns:a16="http://schemas.microsoft.com/office/drawing/2014/main" id="{BACF4C12-9FEC-D7E6-F3CC-0546917A2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hlinkClick r:id="rId3"/>
            <a:extLst>
              <a:ext uri="{FF2B5EF4-FFF2-40B4-BE49-F238E27FC236}">
                <a16:creationId xmlns:a16="http://schemas.microsoft.com/office/drawing/2014/main" id="{3E70752A-8EAE-7281-858D-0AD0D699E5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3000"/>
            </a:schemeClr>
          </a:solid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1028" name="Picture 4" descr="Brimham Rocks">
            <a:extLst>
              <a:ext uri="{FF2B5EF4-FFF2-40B4-BE49-F238E27FC236}">
                <a16:creationId xmlns:a16="http://schemas.microsoft.com/office/drawing/2014/main" id="{01849F1D-F895-DD7B-8768-DC7498C40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85" y="304799"/>
            <a:ext cx="4686301" cy="62484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7D3782DB-1C42-EDD5-5D77-54B0DC29E454}"/>
              </a:ext>
            </a:extLst>
          </p:cNvPr>
          <p:cNvSpPr/>
          <p:nvPr/>
        </p:nvSpPr>
        <p:spPr>
          <a:xfrm>
            <a:off x="424296" y="71808"/>
            <a:ext cx="659649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hu-HU" sz="5400" b="1" dirty="0">
                <a:ln/>
                <a:solidFill>
                  <a:schemeClr val="accent4"/>
                </a:solidFill>
              </a:rPr>
              <a:t>Kőszikla</a:t>
            </a:r>
            <a:endParaRPr lang="hu-H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950E55C0-50CE-C822-1A93-BA93E59F3FDE}"/>
              </a:ext>
            </a:extLst>
          </p:cNvPr>
          <p:cNvSpPr txBox="1"/>
          <p:nvPr/>
        </p:nvSpPr>
        <p:spPr>
          <a:xfrm>
            <a:off x="0" y="912261"/>
            <a:ext cx="7323858" cy="5922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1500"/>
              </a:spcAft>
            </a:pPr>
            <a:r>
              <a:rPr lang="hu-HU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hu-HU" sz="3200" b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24</a:t>
            </a:r>
            <a:r>
              <a:rPr lang="hu-HU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„Aki tehát hallja tőlem ezeket a beszédeket, és </a:t>
            </a:r>
            <a:r>
              <a:rPr lang="hu-HU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cselekszi</a:t>
            </a:r>
            <a:r>
              <a:rPr lang="hu-HU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azokat, hasonló lesz az okos emberhez, aki kősziklára építette a házát. </a:t>
            </a:r>
            <a:r>
              <a:rPr lang="hu-HU" sz="3200" b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25</a:t>
            </a:r>
            <a:r>
              <a:rPr lang="hu-HU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És ömlött a zápor, és jöttek az árvizek, feltámadtak a szelek, és nekidőltek annak a háznak, de nem omlott össze, mert kősziklára volt alapozva.”</a:t>
            </a:r>
            <a:r>
              <a:rPr lang="hu-HU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Mt</a:t>
            </a:r>
            <a:r>
              <a:rPr lang="hu-HU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7,24-25</a:t>
            </a:r>
            <a:endParaRPr lang="hu-HU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089591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DB55D46-2114-C5B6-549E-0CD049ACBD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E771237-04E0-6216-9E40-99D931AC5A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 descr="Képtalálatok a következőre: PPT background">
            <a:extLst>
              <a:ext uri="{FF2B5EF4-FFF2-40B4-BE49-F238E27FC236}">
                <a16:creationId xmlns:a16="http://schemas.microsoft.com/office/drawing/2014/main" id="{BACF4C12-9FEC-D7E6-F3CC-0546917A2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hlinkClick r:id="rId3"/>
            <a:extLst>
              <a:ext uri="{FF2B5EF4-FFF2-40B4-BE49-F238E27FC236}">
                <a16:creationId xmlns:a16="http://schemas.microsoft.com/office/drawing/2014/main" id="{3E70752A-8EAE-7281-858D-0AD0D699E5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3000"/>
            </a:schemeClr>
          </a:solid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1028" name="Picture 4" descr="Brimham Rocks">
            <a:extLst>
              <a:ext uri="{FF2B5EF4-FFF2-40B4-BE49-F238E27FC236}">
                <a16:creationId xmlns:a16="http://schemas.microsoft.com/office/drawing/2014/main" id="{01849F1D-F895-DD7B-8768-DC7498C40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85" y="304799"/>
            <a:ext cx="4686301" cy="62484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7D3782DB-1C42-EDD5-5D77-54B0DC29E454}"/>
              </a:ext>
            </a:extLst>
          </p:cNvPr>
          <p:cNvSpPr/>
          <p:nvPr/>
        </p:nvSpPr>
        <p:spPr>
          <a:xfrm>
            <a:off x="424296" y="896154"/>
            <a:ext cx="659649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hu-HU" sz="5400" b="1" dirty="0">
                <a:ln/>
                <a:solidFill>
                  <a:schemeClr val="accent4"/>
                </a:solidFill>
              </a:rPr>
              <a:t>Kőszikla</a:t>
            </a:r>
            <a:endParaRPr lang="hu-H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EC112D04-03FE-2DA2-FF6D-ECFB8789002B}"/>
              </a:ext>
            </a:extLst>
          </p:cNvPr>
          <p:cNvSpPr txBox="1"/>
          <p:nvPr/>
        </p:nvSpPr>
        <p:spPr>
          <a:xfrm>
            <a:off x="73338" y="2086655"/>
            <a:ext cx="7159600" cy="3030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„Van itt hely nálam, </a:t>
            </a:r>
          </a:p>
          <a:p>
            <a:pPr algn="ctr">
              <a:lnSpc>
                <a:spcPct val="150000"/>
              </a:lnSpc>
            </a:pPr>
            <a:r>
              <a:rPr lang="hu-HU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állj a kősziklára!”</a:t>
            </a:r>
            <a:r>
              <a:rPr lang="hu-HU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hu-HU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II Móz 33,21b</a:t>
            </a:r>
            <a:endParaRPr lang="hu-HU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69319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DB55D46-2114-C5B6-549E-0CD049ACBD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E771237-04E0-6216-9E40-99D931AC5A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 descr="Képtalálatok a következőre: PPT background">
            <a:extLst>
              <a:ext uri="{FF2B5EF4-FFF2-40B4-BE49-F238E27FC236}">
                <a16:creationId xmlns:a16="http://schemas.microsoft.com/office/drawing/2014/main" id="{BACF4C12-9FEC-D7E6-F3CC-0546917A2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hlinkClick r:id="rId5"/>
            <a:extLst>
              <a:ext uri="{FF2B5EF4-FFF2-40B4-BE49-F238E27FC236}">
                <a16:creationId xmlns:a16="http://schemas.microsoft.com/office/drawing/2014/main" id="{3E70752A-8EAE-7281-858D-0AD0D699E5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3000"/>
            </a:schemeClr>
          </a:solid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1028" name="Picture 4" descr="Brimham Rocks">
            <a:extLst>
              <a:ext uri="{FF2B5EF4-FFF2-40B4-BE49-F238E27FC236}">
                <a16:creationId xmlns:a16="http://schemas.microsoft.com/office/drawing/2014/main" id="{01849F1D-F895-DD7B-8768-DC7498C40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85" y="304799"/>
            <a:ext cx="4686301" cy="62484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7D3782DB-1C42-EDD5-5D77-54B0DC29E454}"/>
              </a:ext>
            </a:extLst>
          </p:cNvPr>
          <p:cNvSpPr/>
          <p:nvPr/>
        </p:nvSpPr>
        <p:spPr>
          <a:xfrm>
            <a:off x="424296" y="896154"/>
            <a:ext cx="659649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hu-HU" sz="5400" b="1" dirty="0">
                <a:ln/>
                <a:solidFill>
                  <a:schemeClr val="accent4"/>
                </a:solidFill>
              </a:rPr>
              <a:t>Kőszikla</a:t>
            </a:r>
            <a:endParaRPr lang="hu-H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EC112D04-03FE-2DA2-FF6D-ECFB8789002B}"/>
              </a:ext>
            </a:extLst>
          </p:cNvPr>
          <p:cNvSpPr txBox="1"/>
          <p:nvPr/>
        </p:nvSpPr>
        <p:spPr>
          <a:xfrm>
            <a:off x="73338" y="2086655"/>
            <a:ext cx="7159600" cy="3030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„Van itt hely nálam, </a:t>
            </a:r>
          </a:p>
          <a:p>
            <a:pPr algn="ctr">
              <a:lnSpc>
                <a:spcPct val="150000"/>
              </a:lnSpc>
            </a:pPr>
            <a:r>
              <a:rPr lang="hu-HU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állj a kősziklára!”</a:t>
            </a:r>
            <a:r>
              <a:rPr lang="hu-HU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hu-HU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II Móz 33,21b</a:t>
            </a:r>
            <a:endParaRPr lang="hu-HU" sz="4400" dirty="0">
              <a:solidFill>
                <a:schemeClr val="bg1"/>
              </a:solidFill>
            </a:endParaRPr>
          </a:p>
        </p:txBody>
      </p:sp>
      <p:pic>
        <p:nvPicPr>
          <p:cNvPr id="9" name="190900 (1080p)">
            <a:hlinkClick r:id="" action="ppaction://media"/>
            <a:extLst>
              <a:ext uri="{FF2B5EF4-FFF2-40B4-BE49-F238E27FC236}">
                <a16:creationId xmlns:a16="http://schemas.microsoft.com/office/drawing/2014/main" id="{41BD3D81-F24D-1D76-7E54-DE69DE6271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6869" r="34606"/>
          <a:stretch/>
        </p:blipFill>
        <p:spPr>
          <a:xfrm>
            <a:off x="8275470" y="765462"/>
            <a:ext cx="3124223" cy="4561611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</p:spTree>
    <p:extLst>
      <p:ext uri="{BB962C8B-B14F-4D97-AF65-F5344CB8AC3E}">
        <p14:creationId xmlns:p14="http://schemas.microsoft.com/office/powerpoint/2010/main" val="5475320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DB55D46-2114-C5B6-549E-0CD049ACBD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E771237-04E0-6216-9E40-99D931AC5A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 descr="Képtalálatok a következőre: PPT background">
            <a:extLst>
              <a:ext uri="{FF2B5EF4-FFF2-40B4-BE49-F238E27FC236}">
                <a16:creationId xmlns:a16="http://schemas.microsoft.com/office/drawing/2014/main" id="{BACF4C12-9FEC-D7E6-F3CC-0546917A2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3E70752A-8EAE-7281-858D-0AD0D699E5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3000"/>
            </a:schemeClr>
          </a:solid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E7A5A154-86E4-3308-B9FF-58A070C252AF}"/>
              </a:ext>
            </a:extLst>
          </p:cNvPr>
          <p:cNvSpPr txBox="1"/>
          <p:nvPr/>
        </p:nvSpPr>
        <p:spPr>
          <a:xfrm>
            <a:off x="128153" y="803858"/>
            <a:ext cx="11935691" cy="5250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u-HU" sz="3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Megteszem ezt is, amiről beszéltél, mert megnyerted jóindulatomat, és név szerint ismerlek. </a:t>
            </a:r>
            <a:r>
              <a:rPr lang="hu-HU" sz="3800" b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hu-HU" sz="3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Mózes pedig ezt mondta: Mutasd meg nekem dicsőségedet! </a:t>
            </a:r>
            <a:r>
              <a:rPr lang="hu-HU" sz="3800" b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hu-HU" sz="3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Az ÚR így felelt: Elvonultatom </a:t>
            </a:r>
            <a:r>
              <a:rPr lang="hu-HU" sz="3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előtted</a:t>
            </a:r>
            <a:r>
              <a:rPr lang="hu-HU" sz="3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egész fenségemet, és kimondom </a:t>
            </a:r>
            <a:r>
              <a:rPr lang="hu-HU" sz="3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előtted</a:t>
            </a:r>
            <a:r>
              <a:rPr lang="hu-HU" sz="3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az ÚR nevét. Kegyelmezek, akinek kegyelmezek, és irgalmazok, akinek irgalmazok. </a:t>
            </a:r>
            <a:endParaRPr lang="hu-HU" sz="3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355642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DB55D46-2114-C5B6-549E-0CD049ACBD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E771237-04E0-6216-9E40-99D931AC5A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 descr="Képtalálatok a következőre: PPT background">
            <a:extLst>
              <a:ext uri="{FF2B5EF4-FFF2-40B4-BE49-F238E27FC236}">
                <a16:creationId xmlns:a16="http://schemas.microsoft.com/office/drawing/2014/main" id="{BACF4C12-9FEC-D7E6-F3CC-0546917A2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3E70752A-8EAE-7281-858D-0AD0D699E5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3000"/>
            </a:schemeClr>
          </a:solid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E7A5A154-86E4-3308-B9FF-58A070C252AF}"/>
              </a:ext>
            </a:extLst>
          </p:cNvPr>
          <p:cNvSpPr txBox="1"/>
          <p:nvPr/>
        </p:nvSpPr>
        <p:spPr>
          <a:xfrm>
            <a:off x="128153" y="-78948"/>
            <a:ext cx="11935691" cy="7144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u-HU" sz="3800" b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r>
              <a:rPr lang="hu-HU" sz="3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Orcámat azonban nem láthatod - mondta -, mert nem láthat engem ember úgy, hogy életben maradjon. </a:t>
            </a:r>
            <a:r>
              <a:rPr lang="hu-HU" sz="3800" b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21</a:t>
            </a:r>
            <a:r>
              <a:rPr lang="hu-HU" sz="3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És ezt mondta az ÚR: Van itt hely nálam, állj a kősziklára! </a:t>
            </a:r>
            <a:r>
              <a:rPr lang="hu-HU" sz="3800" b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22</a:t>
            </a:r>
            <a:r>
              <a:rPr lang="hu-HU" sz="3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És amikor elvonul dicsőségem, a kőszikla hasadékába állítalak, és kezemmel betakarlak, amíg elvonulok. </a:t>
            </a:r>
            <a:r>
              <a:rPr lang="hu-HU" sz="3800" b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23</a:t>
            </a:r>
            <a:r>
              <a:rPr lang="hu-HU" sz="3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Azután elveszem kezemet, és megláthatsz hátulról, mert orcámat senki sem láthatja meg.” </a:t>
            </a:r>
          </a:p>
          <a:p>
            <a:pPr algn="just">
              <a:lnSpc>
                <a:spcPct val="150000"/>
              </a:lnSpc>
            </a:pPr>
            <a:r>
              <a:rPr lang="hu-HU" sz="3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					II Móz 33,12-23</a:t>
            </a:r>
            <a:endParaRPr lang="hu-HU" sz="3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070860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DB55D46-2114-C5B6-549E-0CD049ACBD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E771237-04E0-6216-9E40-99D931AC5A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 descr="Képtalálatok a következőre: PPT background">
            <a:extLst>
              <a:ext uri="{FF2B5EF4-FFF2-40B4-BE49-F238E27FC236}">
                <a16:creationId xmlns:a16="http://schemas.microsoft.com/office/drawing/2014/main" id="{BACF4C12-9FEC-D7E6-F3CC-0546917A2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3E70752A-8EAE-7281-858D-0AD0D699E5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3000"/>
            </a:schemeClr>
          </a:solid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26" name="Picture 2" descr="Keresztelés - Veresegyházi Római Katolikus Plébánia">
            <a:extLst>
              <a:ext uri="{FF2B5EF4-FFF2-40B4-BE49-F238E27FC236}">
                <a16:creationId xmlns:a16="http://schemas.microsoft.com/office/drawing/2014/main" id="{CD5CC802-AB7D-68B5-E9E5-66BBC7308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472" y="170148"/>
            <a:ext cx="6937664" cy="46274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id="{1B2F78E5-54A8-5FE0-0095-FB9220F46C55}"/>
              </a:ext>
            </a:extLst>
          </p:cNvPr>
          <p:cNvSpPr/>
          <p:nvPr/>
        </p:nvSpPr>
        <p:spPr>
          <a:xfrm>
            <a:off x="155864" y="1124674"/>
            <a:ext cx="494260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hu-HU" sz="5400" b="1" cap="none" spc="0" dirty="0">
                <a:ln/>
                <a:solidFill>
                  <a:schemeClr val="accent4"/>
                </a:solidFill>
                <a:effectLst/>
              </a:rPr>
              <a:t>Keresztelés </a:t>
            </a:r>
          </a:p>
          <a:p>
            <a:pPr algn="ctr"/>
            <a:r>
              <a:rPr lang="hu-HU" sz="5400" b="1" cap="none" spc="0" dirty="0">
                <a:ln/>
                <a:solidFill>
                  <a:schemeClr val="accent4"/>
                </a:solidFill>
                <a:effectLst/>
              </a:rPr>
              <a:t>vasárnapja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BDEB51A7-BBFC-94B6-E36F-0D514B4B8576}"/>
              </a:ext>
            </a:extLst>
          </p:cNvPr>
          <p:cNvSpPr/>
          <p:nvPr/>
        </p:nvSpPr>
        <p:spPr>
          <a:xfrm>
            <a:off x="155864" y="3602037"/>
            <a:ext cx="523009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hu-HU" sz="3600" b="1" cap="none" spc="0" dirty="0">
                <a:ln/>
                <a:solidFill>
                  <a:schemeClr val="accent4"/>
                </a:solidFill>
                <a:effectLst/>
              </a:rPr>
              <a:t>2019-2022 </a:t>
            </a:r>
            <a:r>
              <a:rPr lang="hu-HU" sz="3600" b="1" cap="none" spc="0" dirty="0">
                <a:ln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65</a:t>
            </a:r>
            <a:r>
              <a:rPr lang="hu-HU" sz="3600" b="1" cap="none" spc="0" dirty="0">
                <a:ln/>
                <a:solidFill>
                  <a:schemeClr val="accent4"/>
                </a:solidFill>
                <a:effectLst/>
              </a:rPr>
              <a:t> keresztelés</a:t>
            </a: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6F943B60-243B-9995-14E1-4E52ED449A0B}"/>
              </a:ext>
            </a:extLst>
          </p:cNvPr>
          <p:cNvSpPr/>
          <p:nvPr/>
        </p:nvSpPr>
        <p:spPr>
          <a:xfrm>
            <a:off x="155863" y="4248368"/>
            <a:ext cx="523009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hu-HU" sz="3600" b="1" cap="none" spc="0" dirty="0">
                <a:ln/>
                <a:solidFill>
                  <a:schemeClr val="accent4"/>
                </a:solidFill>
                <a:effectLst/>
              </a:rPr>
              <a:t>2023 </a:t>
            </a:r>
            <a:r>
              <a:rPr lang="hu-HU" sz="3600" b="1" cap="none" spc="0" dirty="0">
                <a:ln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hu-HU" sz="3600" b="1" cap="none" spc="0" dirty="0">
                <a:ln/>
                <a:solidFill>
                  <a:schemeClr val="accent4"/>
                </a:solidFill>
                <a:effectLst/>
              </a:rPr>
              <a:t> keresztelés</a:t>
            </a: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4387055C-041B-8F01-AE33-67834CF277BD}"/>
              </a:ext>
            </a:extLst>
          </p:cNvPr>
          <p:cNvSpPr/>
          <p:nvPr/>
        </p:nvSpPr>
        <p:spPr>
          <a:xfrm>
            <a:off x="155864" y="5069279"/>
            <a:ext cx="523009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hu-HU" sz="3600" b="1" cap="none" spc="0" dirty="0">
                <a:ln/>
                <a:solidFill>
                  <a:schemeClr val="accent4"/>
                </a:solidFill>
                <a:effectLst/>
              </a:rPr>
              <a:t>Összesen </a:t>
            </a:r>
            <a:r>
              <a:rPr lang="hu-HU" sz="3600" b="1" cap="none" spc="0" dirty="0">
                <a:ln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73</a:t>
            </a:r>
            <a:r>
              <a:rPr lang="hu-HU" sz="3600" b="1" cap="none" spc="0" dirty="0">
                <a:ln/>
                <a:solidFill>
                  <a:schemeClr val="accent4"/>
                </a:solidFill>
                <a:effectLst/>
              </a:rPr>
              <a:t> keresztelés</a:t>
            </a:r>
          </a:p>
        </p:txBody>
      </p:sp>
    </p:spTree>
    <p:extLst>
      <p:ext uri="{BB962C8B-B14F-4D97-AF65-F5344CB8AC3E}">
        <p14:creationId xmlns:p14="http://schemas.microsoft.com/office/powerpoint/2010/main" val="18184167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DB55D46-2114-C5B6-549E-0CD049ACBD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E771237-04E0-6216-9E40-99D931AC5A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 descr="Képtalálatok a következőre: PPT background">
            <a:extLst>
              <a:ext uri="{FF2B5EF4-FFF2-40B4-BE49-F238E27FC236}">
                <a16:creationId xmlns:a16="http://schemas.microsoft.com/office/drawing/2014/main" id="{BACF4C12-9FEC-D7E6-F3CC-0546917A2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3E70752A-8EAE-7281-858D-0AD0D699E5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3000"/>
            </a:schemeClr>
          </a:solid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26" name="Picture 2" descr="Keresztelés - Veresegyházi Római Katolikus Plébánia">
            <a:extLst>
              <a:ext uri="{FF2B5EF4-FFF2-40B4-BE49-F238E27FC236}">
                <a16:creationId xmlns:a16="http://schemas.microsoft.com/office/drawing/2014/main" id="{CD5CC802-AB7D-68B5-E9E5-66BBC7308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472" y="170148"/>
            <a:ext cx="6937664" cy="46274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BDEB51A7-BBFC-94B6-E36F-0D514B4B8576}"/>
              </a:ext>
            </a:extLst>
          </p:cNvPr>
          <p:cNvSpPr/>
          <p:nvPr/>
        </p:nvSpPr>
        <p:spPr>
          <a:xfrm>
            <a:off x="0" y="3584261"/>
            <a:ext cx="5230091" cy="27669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hu-HU" sz="4000" b="1" cap="none" spc="600" dirty="0">
                <a:ln/>
                <a:solidFill>
                  <a:schemeClr val="accent4"/>
                </a:solidFill>
                <a:effectLst/>
              </a:rPr>
              <a:t>„hiszek”</a:t>
            </a:r>
          </a:p>
          <a:p>
            <a:pPr algn="ctr">
              <a:lnSpc>
                <a:spcPct val="150000"/>
              </a:lnSpc>
            </a:pPr>
            <a:r>
              <a:rPr lang="hu-HU" sz="4000" b="1" cap="none" spc="600" dirty="0">
                <a:ln/>
                <a:solidFill>
                  <a:schemeClr val="accent4"/>
                </a:solidFill>
                <a:effectLst/>
              </a:rPr>
              <a:t>„akarjuk”</a:t>
            </a:r>
          </a:p>
          <a:p>
            <a:pPr algn="ctr">
              <a:lnSpc>
                <a:spcPct val="150000"/>
              </a:lnSpc>
            </a:pPr>
            <a:r>
              <a:rPr lang="hu-HU" sz="4000" b="1" cap="none" spc="600" dirty="0">
                <a:ln/>
                <a:solidFill>
                  <a:schemeClr val="accent4"/>
                </a:solidFill>
                <a:effectLst/>
              </a:rPr>
              <a:t>„vállaljuk”</a:t>
            </a: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7CB7C0BA-30BE-23AA-E1B3-7DDC74837796}"/>
              </a:ext>
            </a:extLst>
          </p:cNvPr>
          <p:cNvSpPr/>
          <p:nvPr/>
        </p:nvSpPr>
        <p:spPr>
          <a:xfrm>
            <a:off x="155864" y="1292661"/>
            <a:ext cx="494260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hu-HU" sz="5400" b="1" cap="none" spc="0" dirty="0">
                <a:ln/>
                <a:solidFill>
                  <a:schemeClr val="accent4"/>
                </a:solidFill>
                <a:effectLst/>
              </a:rPr>
              <a:t>Keresztelés </a:t>
            </a:r>
          </a:p>
          <a:p>
            <a:pPr algn="ctr"/>
            <a:r>
              <a:rPr lang="hu-HU" sz="5400" b="1" cap="none" spc="0" dirty="0">
                <a:ln/>
                <a:solidFill>
                  <a:schemeClr val="accent4"/>
                </a:solidFill>
                <a:effectLst/>
              </a:rPr>
              <a:t>vasárnapja</a:t>
            </a:r>
          </a:p>
        </p:txBody>
      </p:sp>
    </p:spTree>
    <p:extLst>
      <p:ext uri="{BB962C8B-B14F-4D97-AF65-F5344CB8AC3E}">
        <p14:creationId xmlns:p14="http://schemas.microsoft.com/office/powerpoint/2010/main" val="3828077339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DB55D46-2114-C5B6-549E-0CD049ACBD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E771237-04E0-6216-9E40-99D931AC5A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 descr="Képtalálatok a következőre: PPT background">
            <a:extLst>
              <a:ext uri="{FF2B5EF4-FFF2-40B4-BE49-F238E27FC236}">
                <a16:creationId xmlns:a16="http://schemas.microsoft.com/office/drawing/2014/main" id="{BACF4C12-9FEC-D7E6-F3CC-0546917A2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3E70752A-8EAE-7281-858D-0AD0D699E5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3000"/>
            </a:schemeClr>
          </a:solid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050" name="Picture 2" descr="Miért jobb a papír az adott szónál? - Érthető Jog">
            <a:extLst>
              <a:ext uri="{FF2B5EF4-FFF2-40B4-BE49-F238E27FC236}">
                <a16:creationId xmlns:a16="http://schemas.microsoft.com/office/drawing/2014/main" id="{E2754ED6-2F21-27C8-F549-EB404BE09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162" y="207817"/>
            <a:ext cx="6733311" cy="50499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C212B5ED-DB82-9793-1582-C1DEB39A8202}"/>
              </a:ext>
            </a:extLst>
          </p:cNvPr>
          <p:cNvSpPr txBox="1"/>
          <p:nvPr/>
        </p:nvSpPr>
        <p:spPr>
          <a:xfrm>
            <a:off x="-1" y="140784"/>
            <a:ext cx="5375563" cy="5184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„Úr Jézus Krisztus! </a:t>
            </a:r>
            <a:r>
              <a:rPr lang="hu-HU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Fogadd kegyelmedbe a keresztség által ezt a gyermeket</a:t>
            </a:r>
            <a:r>
              <a:rPr lang="hu-HU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és tedd egyházad élő tagjává, </a:t>
            </a:r>
          </a:p>
          <a:p>
            <a:pPr algn="ctr">
              <a:lnSpc>
                <a:spcPct val="150000"/>
              </a:lnSpc>
            </a:pPr>
            <a:r>
              <a:rPr lang="hu-HU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hogy neked éljen itt a földön, egykor pedig veled éljen az örökkévalóságban. Ámen.”</a:t>
            </a:r>
            <a:r>
              <a:rPr lang="hu-HU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hu-HU" sz="3200" dirty="0">
              <a:solidFill>
                <a:schemeClr val="bg1"/>
              </a:solidFill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0A366722-D03B-0C0D-DA6D-5293FE90955B}"/>
              </a:ext>
            </a:extLst>
          </p:cNvPr>
          <p:cNvSpPr txBox="1"/>
          <p:nvPr/>
        </p:nvSpPr>
        <p:spPr>
          <a:xfrm>
            <a:off x="1" y="5159779"/>
            <a:ext cx="12191999" cy="169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37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Jézus mondja: </a:t>
            </a:r>
            <a:r>
              <a:rPr lang="hu-HU" sz="3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„Engedjétek hozzám jönni a kisgyermekeket […], mert ilyeneké az Isten országa.”</a:t>
            </a:r>
            <a:r>
              <a:rPr lang="hu-HU" sz="37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Mk 10,14</a:t>
            </a:r>
          </a:p>
        </p:txBody>
      </p:sp>
    </p:spTree>
    <p:extLst>
      <p:ext uri="{BB962C8B-B14F-4D97-AF65-F5344CB8AC3E}">
        <p14:creationId xmlns:p14="http://schemas.microsoft.com/office/powerpoint/2010/main" val="342377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DB55D46-2114-C5B6-549E-0CD049ACBD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E771237-04E0-6216-9E40-99D931AC5A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 descr="Képtalálatok a következőre: PPT background">
            <a:extLst>
              <a:ext uri="{FF2B5EF4-FFF2-40B4-BE49-F238E27FC236}">
                <a16:creationId xmlns:a16="http://schemas.microsoft.com/office/drawing/2014/main" id="{BACF4C12-9FEC-D7E6-F3CC-0546917A2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3E70752A-8EAE-7281-858D-0AD0D699E5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3000"/>
            </a:schemeClr>
          </a:solid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Picture 2" descr="Miért jobb a papír az adott szónál? - Érthető Jog">
            <a:extLst>
              <a:ext uri="{FF2B5EF4-FFF2-40B4-BE49-F238E27FC236}">
                <a16:creationId xmlns:a16="http://schemas.microsoft.com/office/drawing/2014/main" id="{B0446D6A-78AC-8089-E286-512BC3AB9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853" y="974374"/>
            <a:ext cx="4941456" cy="37060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2248E78B-6FEC-74DE-AC55-0C8AC6BE2EA5}"/>
              </a:ext>
            </a:extLst>
          </p:cNvPr>
          <p:cNvSpPr txBox="1"/>
          <p:nvPr/>
        </p:nvSpPr>
        <p:spPr>
          <a:xfrm>
            <a:off x="1" y="-101690"/>
            <a:ext cx="12191999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hu-H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Szóbeli megállapodás</a:t>
            </a:r>
            <a:endParaRPr lang="hu-HU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7E03D1C3-BEF8-47C7-0450-13F54F0F4682}"/>
              </a:ext>
            </a:extLst>
          </p:cNvPr>
          <p:cNvSpPr txBox="1"/>
          <p:nvPr/>
        </p:nvSpPr>
        <p:spPr>
          <a:xfrm>
            <a:off x="0" y="2316163"/>
            <a:ext cx="3768437" cy="3892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Jézus mondja: </a:t>
            </a:r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„Engedjétek hozzám jönni a kisgyermekeket […], mert ilyeneké az Isten országa.”</a:t>
            </a:r>
            <a:r>
              <a:rPr lang="hu-H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hu-H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Mk 10,14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E1096232-54E5-54B5-7660-D1CC09E1F63E}"/>
              </a:ext>
            </a:extLst>
          </p:cNvPr>
          <p:cNvSpPr txBox="1"/>
          <p:nvPr/>
        </p:nvSpPr>
        <p:spPr>
          <a:xfrm>
            <a:off x="8340435" y="1023501"/>
            <a:ext cx="390698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Hisztek-e Istenben, a mindenható Atyában, mennynek és földnek teremtőjében; hisztek-e Jézus Krisztusban, Isten egyszülött Fiában, a mi Urunkban; hisztek-e a megszentelő Szentlélekben, egy keresztyén egyházat? Hisztek-e? Hiszünk.</a:t>
            </a:r>
            <a:br>
              <a:rPr lang="hu-H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828171BA-A1EF-94AC-30AD-2DA24D6FD2BE}"/>
              </a:ext>
            </a:extLst>
          </p:cNvPr>
          <p:cNvSpPr txBox="1"/>
          <p:nvPr/>
        </p:nvSpPr>
        <p:spPr>
          <a:xfrm>
            <a:off x="8372762" y="3387805"/>
            <a:ext cx="390698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Akarjátok-e, hogy ez a gyermek a szent keresztségben részesüljön, ezzel Isten gyermeke és krisztus egyházának tagja legyen? Akarjátok-e? Akarjuk.</a:t>
            </a:r>
            <a:br>
              <a:rPr lang="hu-H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62810A3C-5AF6-0CBD-3FF3-BA93E4A7362C}"/>
              </a:ext>
            </a:extLst>
          </p:cNvPr>
          <p:cNvSpPr txBox="1"/>
          <p:nvPr/>
        </p:nvSpPr>
        <p:spPr>
          <a:xfrm>
            <a:off x="8511308" y="5142131"/>
            <a:ext cx="376843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Vállaljátok-e, hogy az evangélikus egyház segítségével gondoskodtok e gyermek hívő keresztyénné növekedéséről? Vállaljátok-e? Vállaljuk.</a:t>
            </a:r>
            <a:endParaRPr lang="hu-H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2310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DB55D46-2114-C5B6-549E-0CD049ACBD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E771237-04E0-6216-9E40-99D931AC5A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 descr="Képtalálatok a következőre: PPT background">
            <a:extLst>
              <a:ext uri="{FF2B5EF4-FFF2-40B4-BE49-F238E27FC236}">
                <a16:creationId xmlns:a16="http://schemas.microsoft.com/office/drawing/2014/main" id="{BACF4C12-9FEC-D7E6-F3CC-0546917A2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3E70752A-8EAE-7281-858D-0AD0D699E5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3000"/>
            </a:schemeClr>
          </a:solid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Picture 2" descr="Miért jobb a papír az adott szónál? - Érthető Jog">
            <a:extLst>
              <a:ext uri="{FF2B5EF4-FFF2-40B4-BE49-F238E27FC236}">
                <a16:creationId xmlns:a16="http://schemas.microsoft.com/office/drawing/2014/main" id="{B0446D6A-78AC-8089-E286-512BC3AB9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853" y="974374"/>
            <a:ext cx="4941456" cy="37060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2248E78B-6FEC-74DE-AC55-0C8AC6BE2EA5}"/>
              </a:ext>
            </a:extLst>
          </p:cNvPr>
          <p:cNvSpPr txBox="1"/>
          <p:nvPr/>
        </p:nvSpPr>
        <p:spPr>
          <a:xfrm>
            <a:off x="1" y="-101690"/>
            <a:ext cx="12191999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hu-H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Szóbeli megállapodás</a:t>
            </a:r>
            <a:endParaRPr lang="hu-HU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7E03D1C3-BEF8-47C7-0450-13F54F0F4682}"/>
              </a:ext>
            </a:extLst>
          </p:cNvPr>
          <p:cNvSpPr txBox="1"/>
          <p:nvPr/>
        </p:nvSpPr>
        <p:spPr>
          <a:xfrm>
            <a:off x="0" y="2316163"/>
            <a:ext cx="3768437" cy="3892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Jézus mondja: </a:t>
            </a:r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„Engedjétek hozzám jönni a kisgyermekeket […], mert ilyeneké az Isten országa.”</a:t>
            </a:r>
            <a:r>
              <a:rPr lang="hu-H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hu-H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Mk 10,14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E1096232-54E5-54B5-7660-D1CC09E1F63E}"/>
              </a:ext>
            </a:extLst>
          </p:cNvPr>
          <p:cNvSpPr txBox="1"/>
          <p:nvPr/>
        </p:nvSpPr>
        <p:spPr>
          <a:xfrm>
            <a:off x="8340435" y="1023501"/>
            <a:ext cx="390698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hu-HU" sz="1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Hisztek-e</a:t>
            </a:r>
            <a:r>
              <a:rPr lang="hu-H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Istenben, a mindenható Atyában, mennynek és földnek teremtőjében; hisztek-e Jézus Krisztusban, Isten egyszülött Fiában, a mi Urunkban; hisztek-e a megszentelő Szentlélekben, egy keresztyén egyházat? Hisztek-e? </a:t>
            </a:r>
            <a:r>
              <a:rPr lang="hu-HU" sz="1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Hiszünk</a:t>
            </a:r>
            <a:r>
              <a:rPr lang="hu-H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hu-H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828171BA-A1EF-94AC-30AD-2DA24D6FD2BE}"/>
              </a:ext>
            </a:extLst>
          </p:cNvPr>
          <p:cNvSpPr txBox="1"/>
          <p:nvPr/>
        </p:nvSpPr>
        <p:spPr>
          <a:xfrm>
            <a:off x="8372762" y="3387805"/>
            <a:ext cx="390698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hu-HU" sz="1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Akarjátok-e</a:t>
            </a:r>
            <a:r>
              <a:rPr lang="hu-H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hogy ez a gyermek a szent keresztségben részesüljön, ezzel Isten gyermeke és krisztus egyházának tagja legyen? Akarjátok-e? </a:t>
            </a:r>
            <a:r>
              <a:rPr lang="hu-HU" sz="1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Akarjuk</a:t>
            </a:r>
            <a:r>
              <a:rPr lang="hu-H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hu-H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62810A3C-5AF6-0CBD-3FF3-BA93E4A7362C}"/>
              </a:ext>
            </a:extLst>
          </p:cNvPr>
          <p:cNvSpPr txBox="1"/>
          <p:nvPr/>
        </p:nvSpPr>
        <p:spPr>
          <a:xfrm>
            <a:off x="8511308" y="5142131"/>
            <a:ext cx="376843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hu-HU" sz="1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Vállaljátok-e</a:t>
            </a:r>
            <a:r>
              <a:rPr lang="hu-H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hogy az evangélikus egyház segítségével gondoskodtok e gyermek hívő keresztyénné növekedéséről? Vállaljátok-e? </a:t>
            </a:r>
            <a:r>
              <a:rPr lang="hu-HU" sz="1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Vállaljuk</a:t>
            </a:r>
            <a:r>
              <a:rPr lang="hu-H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hu-H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143100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1286</Words>
  <Application>Microsoft Office PowerPoint</Application>
  <PresentationFormat>Szélesvásznú</PresentationFormat>
  <Paragraphs>123</Paragraphs>
  <Slides>25</Slides>
  <Notes>0</Notes>
  <HiddenSlides>0</HiddenSlides>
  <MMClips>4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Inter</vt:lpstr>
      <vt:lpstr>Open Sans</vt:lpstr>
      <vt:lpstr>Times New Roman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Krisztián Zsarnai</dc:creator>
  <cp:lastModifiedBy>Krisztián Zsarnai</cp:lastModifiedBy>
  <cp:revision>21</cp:revision>
  <dcterms:created xsi:type="dcterms:W3CDTF">2024-01-14T02:36:21Z</dcterms:created>
  <dcterms:modified xsi:type="dcterms:W3CDTF">2024-01-15T08:05:22Z</dcterms:modified>
</cp:coreProperties>
</file>