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35"/>
  </p:notesMasterIdLst>
  <p:handoutMasterIdLst>
    <p:handoutMasterId r:id="rId36"/>
  </p:handoutMasterIdLst>
  <p:sldIdLst>
    <p:sldId id="280" r:id="rId6"/>
    <p:sldId id="276" r:id="rId7"/>
    <p:sldId id="256" r:id="rId8"/>
    <p:sldId id="277" r:id="rId9"/>
    <p:sldId id="278" r:id="rId10"/>
    <p:sldId id="279" r:id="rId11"/>
    <p:sldId id="281" r:id="rId12"/>
    <p:sldId id="259" r:id="rId13"/>
    <p:sldId id="282" r:id="rId14"/>
    <p:sldId id="283" r:id="rId15"/>
    <p:sldId id="284" r:id="rId16"/>
    <p:sldId id="285" r:id="rId17"/>
    <p:sldId id="271" r:id="rId18"/>
    <p:sldId id="286" r:id="rId19"/>
    <p:sldId id="287" r:id="rId20"/>
    <p:sldId id="290" r:id="rId21"/>
    <p:sldId id="288" r:id="rId22"/>
    <p:sldId id="292" r:id="rId23"/>
    <p:sldId id="291" r:id="rId24"/>
    <p:sldId id="293" r:id="rId25"/>
    <p:sldId id="294" r:id="rId26"/>
    <p:sldId id="295" r:id="rId27"/>
    <p:sldId id="296" r:id="rId28"/>
    <p:sldId id="297" r:id="rId29"/>
    <p:sldId id="298" r:id="rId30"/>
    <p:sldId id="289" r:id="rId31"/>
    <p:sldId id="299" r:id="rId32"/>
    <p:sldId id="300" r:id="rId33"/>
    <p:sldId id="301" r:id="rId34"/>
  </p:sldIdLst>
  <p:sldSz cx="12188825"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75" d="100"/>
          <a:sy n="75" d="100"/>
        </p:scale>
        <p:origin x="162" y="32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2016.06.30.</a:t>
            </a:r>
            <a:endParaRPr/>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2016.06.30.</a:t>
            </a:r>
            <a:endParaRPr/>
          </a:p>
        </p:txBody>
      </p:sp>
      <p:sp>
        <p:nvSpPr>
          <p:cNvPr id="4" name="Diakép hely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Mintaszöveg szerkesztése</a:t>
            </a:r>
          </a:p>
          <a:p>
            <a:pPr lvl="1" rtl="0"/>
            <a:r>
              <a:t>Második szint</a:t>
            </a:r>
          </a:p>
          <a:p>
            <a:pPr lvl="2" rtl="0"/>
            <a:r>
              <a:t>Harmadik szint</a:t>
            </a:r>
          </a:p>
          <a:p>
            <a:pPr lvl="3" rtl="0"/>
            <a:r>
              <a:t>Negyedik szint</a:t>
            </a:r>
          </a:p>
          <a:p>
            <a:pPr lvl="4" rtl="0"/>
            <a:r>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674812" y="1524000"/>
            <a:ext cx="8839201" cy="3200400"/>
          </a:xfrm>
        </p:spPr>
        <p:txBody>
          <a:bodyPr rtlCol="0">
            <a:noAutofit/>
          </a:bodyPr>
          <a:lstStyle>
            <a:lvl1pPr>
              <a:defRPr sz="5400"/>
            </a:lvl1pPr>
          </a:lstStyle>
          <a:p>
            <a:pPr rtl="0"/>
            <a:r>
              <a:rPr lang="hu-HU"/>
              <a:t>Mintacím szerkesztése</a:t>
            </a:r>
            <a:endParaRPr/>
          </a:p>
        </p:txBody>
      </p:sp>
      <p:sp>
        <p:nvSpPr>
          <p:cNvPr id="3" name="Alcím 2"/>
          <p:cNvSpPr>
            <a:spLocks noGrp="1"/>
          </p:cNvSpPr>
          <p:nvPr>
            <p:ph type="subTitle" idx="1"/>
          </p:nvPr>
        </p:nvSpPr>
        <p:spPr>
          <a:xfrm>
            <a:off x="1674813" y="4876800"/>
            <a:ext cx="7162799" cy="990600"/>
          </a:xfrm>
        </p:spPr>
        <p:txBody>
          <a:bodyPr lIns="91440" rtlCol="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u-HU"/>
              <a:t>Kattintson ide az alcím mintájának szerkesztéséhez</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ív kép képaláírással">
    <p:spTree>
      <p:nvGrpSpPr>
        <p:cNvPr id="1" name=""/>
        <p:cNvGrpSpPr/>
        <p:nvPr/>
      </p:nvGrpSpPr>
      <p:grpSpPr>
        <a:xfrm>
          <a:off x="0" y="0"/>
          <a:ext cx="0" cy="0"/>
          <a:chOff x="0" y="0"/>
          <a:chExt cx="0" cy="0"/>
        </a:xfrm>
      </p:grpSpPr>
      <p:sp>
        <p:nvSpPr>
          <p:cNvPr id="10" name="Téglalap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1" name="Téglalap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Cím 1"/>
          <p:cNvSpPr>
            <a:spLocks noGrp="1"/>
          </p:cNvSpPr>
          <p:nvPr>
            <p:ph type="title"/>
          </p:nvPr>
        </p:nvSpPr>
        <p:spPr>
          <a:xfrm>
            <a:off x="608013" y="685800"/>
            <a:ext cx="4267200" cy="3886200"/>
          </a:xfrm>
        </p:spPr>
        <p:txBody>
          <a:bodyPr rtlCol="0" anchor="b">
            <a:noAutofit/>
          </a:bodyPr>
          <a:lstStyle>
            <a:lvl1pPr algn="l">
              <a:defRPr sz="4000" b="0"/>
            </a:lvl1pPr>
          </a:lstStyle>
          <a:p>
            <a:pPr rtl="0"/>
            <a:r>
              <a:rPr lang="hu-HU"/>
              <a:t>Mintacím szerkesztése</a:t>
            </a:r>
            <a:endParaRPr/>
          </a:p>
        </p:txBody>
      </p:sp>
      <p:sp>
        <p:nvSpPr>
          <p:cNvPr id="4" name="Szöveg helye 3"/>
          <p:cNvSpPr>
            <a:spLocks noGrp="1"/>
          </p:cNvSpPr>
          <p:nvPr>
            <p:ph type="body" sz="half" idx="2"/>
          </p:nvPr>
        </p:nvSpPr>
        <p:spPr>
          <a:xfrm>
            <a:off x="608013" y="4724400"/>
            <a:ext cx="4267200" cy="14478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3" name="Kép helyőrzője 2" descr="Üres helyőrző kép hozzáadásához. Kattintson a helyőrzőre, és jelölje ki a hozzáadni kívánt képe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a:t>Kép beszúrásához kattintson az ikonra</a:t>
            </a:r>
            <a:endParaRPr/>
          </a:p>
        </p:txBody>
      </p:sp>
      <p:sp>
        <p:nvSpPr>
          <p:cNvPr id="6" name="Élőláb helye 5"/>
          <p:cNvSpPr>
            <a:spLocks noGrp="1"/>
          </p:cNvSpPr>
          <p:nvPr>
            <p:ph type="ftr" sz="quarter" idx="11"/>
          </p:nvPr>
        </p:nvSpPr>
        <p:spPr/>
        <p:txBody>
          <a:bodyPr rtlCol="0"/>
          <a:lstStyle>
            <a:lvl1pPr>
              <a:defRPr sz="1100"/>
            </a:lvl1pPr>
          </a:lstStyle>
          <a:p>
            <a:pPr rtl="0"/>
            <a:endParaRPr lang="en-US"/>
          </a:p>
        </p:txBody>
      </p:sp>
      <p:sp>
        <p:nvSpPr>
          <p:cNvPr id="5" name="Dátum helye 4"/>
          <p:cNvSpPr>
            <a:spLocks noGrp="1"/>
          </p:cNvSpPr>
          <p:nvPr>
            <p:ph type="dt" sz="half" idx="10"/>
          </p:nvPr>
        </p:nvSpPr>
        <p:spPr/>
        <p:txBody>
          <a:bodyPr rtlCol="0"/>
          <a:lstStyle>
            <a:lvl1pPr>
              <a:defRPr sz="1100"/>
            </a:lvl1pPr>
          </a:lstStyle>
          <a:p>
            <a:pPr rtl="0"/>
            <a:r>
              <a:rPr lang="en-US"/>
              <a:t>2016.06.30.</a:t>
            </a:r>
          </a:p>
        </p:txBody>
      </p:sp>
      <p:sp>
        <p:nvSpPr>
          <p:cNvPr id="7" name="Dia számának helye 6"/>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Függőleges szöveg helye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lvl1pPr>
              <a:defRPr sz="1100"/>
            </a:lvl1pPr>
          </a:lstStyle>
          <a:p>
            <a:pPr rtl="0"/>
            <a:endParaRPr lang="en-US"/>
          </a:p>
        </p:txBody>
      </p:sp>
      <p:sp>
        <p:nvSpPr>
          <p:cNvPr id="4" name="Dátum helye 3"/>
          <p:cNvSpPr>
            <a:spLocks noGrp="1"/>
          </p:cNvSpPr>
          <p:nvPr>
            <p:ph type="dt" sz="half" idx="10"/>
          </p:nvPr>
        </p:nvSpPr>
        <p:spPr/>
        <p:txBody>
          <a:bodyPr rtlCol="0"/>
          <a:lstStyle>
            <a:lvl1pPr>
              <a:defRPr sz="1100"/>
            </a:lvl1pPr>
          </a:lstStyle>
          <a:p>
            <a:pPr rtl="0"/>
            <a:r>
              <a:rPr lang="en-US"/>
              <a:t>2016.06.30.</a:t>
            </a:r>
          </a:p>
        </p:txBody>
      </p:sp>
      <p:sp>
        <p:nvSpPr>
          <p:cNvPr id="6" name="Dia számának helye 5"/>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675812" y="685801"/>
            <a:ext cx="1219201" cy="5486400"/>
          </a:xfrm>
        </p:spPr>
        <p:txBody>
          <a:bodyPr vert="eaVert" rtlCol="0"/>
          <a:lstStyle/>
          <a:p>
            <a:pPr rtl="0"/>
            <a:r>
              <a:rPr lang="hu-HU"/>
              <a:t>Mintacím szerkesztése</a:t>
            </a:r>
            <a:endParaRPr/>
          </a:p>
        </p:txBody>
      </p:sp>
      <p:sp>
        <p:nvSpPr>
          <p:cNvPr id="3" name="Függőleges szöveg helye 2"/>
          <p:cNvSpPr>
            <a:spLocks noGrp="1"/>
          </p:cNvSpPr>
          <p:nvPr>
            <p:ph type="body" orient="vert" idx="1"/>
          </p:nvPr>
        </p:nvSpPr>
        <p:spPr>
          <a:xfrm>
            <a:off x="1293813" y="685800"/>
            <a:ext cx="8153399" cy="5486400"/>
          </a:xfrm>
        </p:spPr>
        <p:txBody>
          <a:bodyPr vert="eaVert" rtlCol="0"/>
          <a:lstStyle>
            <a:lvl5pPr>
              <a:defRPr/>
            </a:lvl5pPr>
            <a:lvl6pPr>
              <a:defRPr/>
            </a:lvl6pPr>
            <a:lvl7pPr>
              <a:defRPr/>
            </a:lvl7pPr>
            <a:lvl8pPr>
              <a:defRPr baseline="0"/>
            </a:lvl8pPr>
            <a:lvl9pPr>
              <a:defRPr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lvl1pPr>
              <a:defRPr sz="1100"/>
            </a:lvl1pPr>
          </a:lstStyle>
          <a:p>
            <a:pPr rtl="0"/>
            <a:endParaRPr lang="en-US"/>
          </a:p>
        </p:txBody>
      </p:sp>
      <p:sp>
        <p:nvSpPr>
          <p:cNvPr id="4" name="Dátum helye 3"/>
          <p:cNvSpPr>
            <a:spLocks noGrp="1"/>
          </p:cNvSpPr>
          <p:nvPr>
            <p:ph type="dt" sz="half" idx="10"/>
          </p:nvPr>
        </p:nvSpPr>
        <p:spPr/>
        <p:txBody>
          <a:bodyPr rtlCol="0"/>
          <a:lstStyle>
            <a:lvl1pPr>
              <a:defRPr sz="1100"/>
            </a:lvl1pPr>
          </a:lstStyle>
          <a:p>
            <a:pPr rtl="0"/>
            <a:r>
              <a:rPr lang="en-US"/>
              <a:t>2016.06.30.</a:t>
            </a:r>
          </a:p>
        </p:txBody>
      </p:sp>
      <p:sp>
        <p:nvSpPr>
          <p:cNvPr id="6" name="Dia számának helye 5"/>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A9AEF0-7E63-B09C-A83E-FBA296350F7F}"/>
              </a:ext>
            </a:extLst>
          </p:cNvPr>
          <p:cNvSpPr>
            <a:spLocks noGrp="1"/>
          </p:cNvSpPr>
          <p:nvPr>
            <p:ph type="ctrTitle"/>
          </p:nvPr>
        </p:nvSpPr>
        <p:spPr>
          <a:xfrm>
            <a:off x="1523603" y="1122363"/>
            <a:ext cx="9141619" cy="2387600"/>
          </a:xfrm>
        </p:spPr>
        <p:txBody>
          <a:bodyPr anchor="b"/>
          <a:lstStyle>
            <a:lvl1pPr algn="ctr">
              <a:defRPr sz="5998"/>
            </a:lvl1pPr>
          </a:lstStyle>
          <a:p>
            <a:r>
              <a:rPr lang="hu-HU"/>
              <a:t>Mintacím szerkesztése</a:t>
            </a:r>
          </a:p>
        </p:txBody>
      </p:sp>
      <p:sp>
        <p:nvSpPr>
          <p:cNvPr id="3" name="Alcím 2">
            <a:extLst>
              <a:ext uri="{FF2B5EF4-FFF2-40B4-BE49-F238E27FC236}">
                <a16:creationId xmlns:a16="http://schemas.microsoft.com/office/drawing/2014/main" id="{B94D9983-39C0-EC10-7AD1-F52B6FECF22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2F4C16E0-D76A-BA82-6A40-065B2EB4D6CE}"/>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EAF2E706-F7A7-E4A0-5829-55B52AFD51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427F0C2-D0A8-0634-FF2E-1E782A5EC823}"/>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41209019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53F569-6E65-7902-5BD9-8E01F59D0F8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20DE27D-FD6E-9506-A29A-FEE1FB43CC7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2999DFE-764B-F142-44F9-8B586BDA42F4}"/>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DB98F43D-86AB-5A68-F081-5915F9D94F2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D0FF586-EE3F-3B42-A784-E012329D1961}"/>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158968773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6E402B-F557-A495-521D-8F8F511F2D24}"/>
              </a:ext>
            </a:extLst>
          </p:cNvPr>
          <p:cNvSpPr>
            <a:spLocks noGrp="1"/>
          </p:cNvSpPr>
          <p:nvPr>
            <p:ph type="title"/>
          </p:nvPr>
        </p:nvSpPr>
        <p:spPr>
          <a:xfrm>
            <a:off x="831633" y="1709739"/>
            <a:ext cx="10512862" cy="2852737"/>
          </a:xfrm>
        </p:spPr>
        <p:txBody>
          <a:bodyPr anchor="b"/>
          <a:lstStyle>
            <a:lvl1pPr>
              <a:defRPr sz="5998"/>
            </a:lvl1pPr>
          </a:lstStyle>
          <a:p>
            <a:r>
              <a:rPr lang="hu-HU"/>
              <a:t>Mintacím szerkesztése</a:t>
            </a:r>
          </a:p>
        </p:txBody>
      </p:sp>
      <p:sp>
        <p:nvSpPr>
          <p:cNvPr id="3" name="Szöveg helye 2">
            <a:extLst>
              <a:ext uri="{FF2B5EF4-FFF2-40B4-BE49-F238E27FC236}">
                <a16:creationId xmlns:a16="http://schemas.microsoft.com/office/drawing/2014/main" id="{CE64B993-9E5A-EA20-B23F-BDD84919A6D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E29228B-466F-9D40-85CB-3FED72795CE6}"/>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9FEA3CD0-0410-44FC-B48F-D42A924877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E56A139-DAC9-A80A-11EA-D0FCF97D106F}"/>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9639797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35E0A4-0AEE-4623-4778-16A9274D8F6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72E8EA1C-7D8D-394D-15C0-AB01F5A65631}"/>
              </a:ext>
            </a:extLst>
          </p:cNvPr>
          <p:cNvSpPr>
            <a:spLocks noGrp="1"/>
          </p:cNvSpPr>
          <p:nvPr>
            <p:ph sz="half" idx="1"/>
          </p:nvPr>
        </p:nvSpPr>
        <p:spPr>
          <a:xfrm>
            <a:off x="837982" y="1825625"/>
            <a:ext cx="5180251"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504DE42-2E87-4787-34F5-496EA00B01B4}"/>
              </a:ext>
            </a:extLst>
          </p:cNvPr>
          <p:cNvSpPr>
            <a:spLocks noGrp="1"/>
          </p:cNvSpPr>
          <p:nvPr>
            <p:ph sz="half" idx="2"/>
          </p:nvPr>
        </p:nvSpPr>
        <p:spPr>
          <a:xfrm>
            <a:off x="6170592" y="1825625"/>
            <a:ext cx="5180251"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6893815-0389-05B1-FD05-1AE7ADFD0DE4}"/>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6" name="Élőláb helye 5">
            <a:extLst>
              <a:ext uri="{FF2B5EF4-FFF2-40B4-BE49-F238E27FC236}">
                <a16:creationId xmlns:a16="http://schemas.microsoft.com/office/drawing/2014/main" id="{B376D6FA-3FE7-8CF9-6612-0617514AAC7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14A9304-53EE-D02B-539B-874245F50143}"/>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224425771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46D85D-F2BD-581E-32BA-63FDE393D0EB}"/>
              </a:ext>
            </a:extLst>
          </p:cNvPr>
          <p:cNvSpPr>
            <a:spLocks noGrp="1"/>
          </p:cNvSpPr>
          <p:nvPr>
            <p:ph type="title"/>
          </p:nvPr>
        </p:nvSpPr>
        <p:spPr>
          <a:xfrm>
            <a:off x="839569" y="365126"/>
            <a:ext cx="10512862" cy="1325563"/>
          </a:xfrm>
        </p:spPr>
        <p:txBody>
          <a:bodyPr/>
          <a:lstStyle/>
          <a:p>
            <a:r>
              <a:rPr lang="hu-HU"/>
              <a:t>Mintacím szerkesztése</a:t>
            </a:r>
          </a:p>
        </p:txBody>
      </p:sp>
      <p:sp>
        <p:nvSpPr>
          <p:cNvPr id="3" name="Szöveg helye 2">
            <a:extLst>
              <a:ext uri="{FF2B5EF4-FFF2-40B4-BE49-F238E27FC236}">
                <a16:creationId xmlns:a16="http://schemas.microsoft.com/office/drawing/2014/main" id="{590952E6-5EFA-48BA-0150-55EEAA52DDF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7517B656-55EF-B566-2E34-8B0065B5B157}"/>
              </a:ext>
            </a:extLst>
          </p:cNvPr>
          <p:cNvSpPr>
            <a:spLocks noGrp="1"/>
          </p:cNvSpPr>
          <p:nvPr>
            <p:ph sz="half" idx="2"/>
          </p:nvPr>
        </p:nvSpPr>
        <p:spPr>
          <a:xfrm>
            <a:off x="839570" y="2505075"/>
            <a:ext cx="5156444"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AA1AE7C-28A5-69FF-933E-20F691003023}"/>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E3088E3E-829D-03EF-95CF-4216E7DC83AD}"/>
              </a:ext>
            </a:extLst>
          </p:cNvPr>
          <p:cNvSpPr>
            <a:spLocks noGrp="1"/>
          </p:cNvSpPr>
          <p:nvPr>
            <p:ph sz="quarter" idx="4"/>
          </p:nvPr>
        </p:nvSpPr>
        <p:spPr>
          <a:xfrm>
            <a:off x="6170593" y="2505075"/>
            <a:ext cx="518183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02EA15A-A567-1D43-6D2B-9C7D46C010C4}"/>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8" name="Élőláb helye 7">
            <a:extLst>
              <a:ext uri="{FF2B5EF4-FFF2-40B4-BE49-F238E27FC236}">
                <a16:creationId xmlns:a16="http://schemas.microsoft.com/office/drawing/2014/main" id="{26E61192-5179-03AB-182B-BB79983C7446}"/>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2BB2584F-B66F-55B8-D80D-56C56D482957}"/>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424294312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27063F-2556-BA73-279D-DDC781868EC8}"/>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6F2E819C-0442-34C8-403B-FB324119FB5F}"/>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4" name="Élőláb helye 3">
            <a:extLst>
              <a:ext uri="{FF2B5EF4-FFF2-40B4-BE49-F238E27FC236}">
                <a16:creationId xmlns:a16="http://schemas.microsoft.com/office/drawing/2014/main" id="{5A15ACDF-175A-DBF2-C217-2F3B08B4621B}"/>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A644AC02-6EA6-F840-B566-4EA0B9614325}"/>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147601175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0FF68AF3-7520-8D5B-F597-BEA8D4D83D1C}"/>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3" name="Élőláb helye 2">
            <a:extLst>
              <a:ext uri="{FF2B5EF4-FFF2-40B4-BE49-F238E27FC236}">
                <a16:creationId xmlns:a16="http://schemas.microsoft.com/office/drawing/2014/main" id="{4EF4C8AE-B38E-FC19-028C-325EC5D36A9A}"/>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5E78FFB4-9CD5-9611-19DD-203D1F6D7B3E}"/>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920803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Tartalom helye 2"/>
          <p:cNvSpPr>
            <a:spLocks noGrp="1"/>
          </p:cNvSpPr>
          <p:nvPr>
            <p:ph idx="1"/>
          </p:nvPr>
        </p:nvSpPr>
        <p:spPr/>
        <p:txBody>
          <a:bodyPr rtlCol="0"/>
          <a:lstStyle>
            <a:lvl5pPr>
              <a:defRPr/>
            </a:lvl5pPr>
            <a:lvl6pPr>
              <a:defRPr/>
            </a:lvl6pPr>
            <a:lvl7pPr>
              <a:defRPr/>
            </a:lvl7pPr>
            <a:lvl8pPr>
              <a:defRPr/>
            </a:lvl8pPr>
            <a:lvl9pPr>
              <a:defRPr/>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lvl1pPr>
              <a:defRPr sz="1100"/>
            </a:lvl1pPr>
          </a:lstStyle>
          <a:p>
            <a:pPr rtl="0"/>
            <a:endParaRPr lang="en-US"/>
          </a:p>
        </p:txBody>
      </p:sp>
      <p:sp>
        <p:nvSpPr>
          <p:cNvPr id="4" name="Dátum helye 3"/>
          <p:cNvSpPr>
            <a:spLocks noGrp="1"/>
          </p:cNvSpPr>
          <p:nvPr>
            <p:ph type="dt" sz="half" idx="10"/>
          </p:nvPr>
        </p:nvSpPr>
        <p:spPr/>
        <p:txBody>
          <a:bodyPr rtlCol="0"/>
          <a:lstStyle>
            <a:lvl1pPr>
              <a:defRPr sz="1100"/>
            </a:lvl1pPr>
          </a:lstStyle>
          <a:p>
            <a:pPr rtl="0"/>
            <a:r>
              <a:rPr lang="en-US"/>
              <a:t>2016.06.30.</a:t>
            </a:r>
          </a:p>
        </p:txBody>
      </p:sp>
      <p:sp>
        <p:nvSpPr>
          <p:cNvPr id="6" name="Dia számának helye 5"/>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CDA8F18-5E6C-BD07-6255-67D4B3FC88F2}"/>
              </a:ext>
            </a:extLst>
          </p:cNvPr>
          <p:cNvSpPr>
            <a:spLocks noGrp="1"/>
          </p:cNvSpPr>
          <p:nvPr>
            <p:ph type="title"/>
          </p:nvPr>
        </p:nvSpPr>
        <p:spPr>
          <a:xfrm>
            <a:off x="839570" y="457200"/>
            <a:ext cx="3931213" cy="1600200"/>
          </a:xfrm>
        </p:spPr>
        <p:txBody>
          <a:bodyPr anchor="b"/>
          <a:lstStyle>
            <a:lvl1pPr>
              <a:defRPr sz="3199"/>
            </a:lvl1pPr>
          </a:lstStyle>
          <a:p>
            <a:r>
              <a:rPr lang="hu-HU"/>
              <a:t>Mintacím szerkesztése</a:t>
            </a:r>
          </a:p>
        </p:txBody>
      </p:sp>
      <p:sp>
        <p:nvSpPr>
          <p:cNvPr id="3" name="Tartalom helye 2">
            <a:extLst>
              <a:ext uri="{FF2B5EF4-FFF2-40B4-BE49-F238E27FC236}">
                <a16:creationId xmlns:a16="http://schemas.microsoft.com/office/drawing/2014/main" id="{CE83EBEE-82A9-53AF-E46F-27AC2E7ED296}"/>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E6380971-D333-543C-8E32-10F0456F2DA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F9AB56C-22CF-7A49-CBEE-392054F2EAA6}"/>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6" name="Élőláb helye 5">
            <a:extLst>
              <a:ext uri="{FF2B5EF4-FFF2-40B4-BE49-F238E27FC236}">
                <a16:creationId xmlns:a16="http://schemas.microsoft.com/office/drawing/2014/main" id="{83F11A14-A5D3-B1BD-B77F-13A78FA5039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5793CD7-7714-50E4-BD42-681021372E6B}"/>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339041610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510D99-D929-E4F5-83FF-1709845DF7B3}"/>
              </a:ext>
            </a:extLst>
          </p:cNvPr>
          <p:cNvSpPr>
            <a:spLocks noGrp="1"/>
          </p:cNvSpPr>
          <p:nvPr>
            <p:ph type="title"/>
          </p:nvPr>
        </p:nvSpPr>
        <p:spPr>
          <a:xfrm>
            <a:off x="839570" y="457200"/>
            <a:ext cx="3931213" cy="1600200"/>
          </a:xfrm>
        </p:spPr>
        <p:txBody>
          <a:bodyPr anchor="b"/>
          <a:lstStyle>
            <a:lvl1pPr>
              <a:defRPr sz="3199"/>
            </a:lvl1pPr>
          </a:lstStyle>
          <a:p>
            <a:r>
              <a:rPr lang="hu-HU"/>
              <a:t>Mintacím szerkesztése</a:t>
            </a:r>
          </a:p>
        </p:txBody>
      </p:sp>
      <p:sp>
        <p:nvSpPr>
          <p:cNvPr id="3" name="Kép helye 2">
            <a:extLst>
              <a:ext uri="{FF2B5EF4-FFF2-40B4-BE49-F238E27FC236}">
                <a16:creationId xmlns:a16="http://schemas.microsoft.com/office/drawing/2014/main" id="{033B5920-360C-8091-0EBF-6F51FA5D95D0}"/>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hu-HU"/>
          </a:p>
        </p:txBody>
      </p:sp>
      <p:sp>
        <p:nvSpPr>
          <p:cNvPr id="4" name="Szöveg helye 3">
            <a:extLst>
              <a:ext uri="{FF2B5EF4-FFF2-40B4-BE49-F238E27FC236}">
                <a16:creationId xmlns:a16="http://schemas.microsoft.com/office/drawing/2014/main" id="{C582C148-13BF-D32F-3DDF-FCA709FBAAEC}"/>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1A366F8-E137-606E-DB47-0275A80125DF}"/>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6" name="Élőláb helye 5">
            <a:extLst>
              <a:ext uri="{FF2B5EF4-FFF2-40B4-BE49-F238E27FC236}">
                <a16:creationId xmlns:a16="http://schemas.microsoft.com/office/drawing/2014/main" id="{EA0FB987-8EBB-ED46-3712-EA1BDF6C4C3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0A53D82-925D-D4C5-CA04-D9C000CDE0C9}"/>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94154933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0FE6CC-0CA5-AAE2-6A4B-3292AD5DAAE5}"/>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89F57E45-D7D5-5E5B-3A62-03625CDCCE2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D15CE30-1966-D405-9CCB-CB7571F5FF51}"/>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6452687E-B8C9-9FBB-B9E1-E33C8AD2FAC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586B54A-8DB0-DEEE-A10F-4BB22CB41A23}"/>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392185878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4CFE412D-FA0E-A4B2-8E57-78420EE040A4}"/>
              </a:ext>
            </a:extLst>
          </p:cNvPr>
          <p:cNvSpPr>
            <a:spLocks noGrp="1"/>
          </p:cNvSpPr>
          <p:nvPr>
            <p:ph type="title" orient="vert"/>
          </p:nvPr>
        </p:nvSpPr>
        <p:spPr>
          <a:xfrm>
            <a:off x="8722628" y="365125"/>
            <a:ext cx="2628215"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B4349D18-DC4F-D087-7A42-39E98F87653F}"/>
              </a:ext>
            </a:extLst>
          </p:cNvPr>
          <p:cNvSpPr>
            <a:spLocks noGrp="1"/>
          </p:cNvSpPr>
          <p:nvPr>
            <p:ph type="body" orient="vert" idx="1"/>
          </p:nvPr>
        </p:nvSpPr>
        <p:spPr>
          <a:xfrm>
            <a:off x="837982" y="365125"/>
            <a:ext cx="7732286"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EDC4DDF-97E8-EBE0-F5D6-C19D6C854797}"/>
              </a:ext>
            </a:extLst>
          </p:cNvPr>
          <p:cNvSpPr>
            <a:spLocks noGrp="1"/>
          </p:cNvSpPr>
          <p:nvPr>
            <p:ph type="dt" sz="half" idx="10"/>
          </p:nvPr>
        </p:nvSpPr>
        <p:spPr/>
        <p:txBody>
          <a:body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9D968BD5-2EC9-F51B-9D00-6A63C5F0B4D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19D75BD-8304-5F30-91A6-0D4F27517B94}"/>
              </a:ext>
            </a:extLst>
          </p:cNvPr>
          <p:cNvSpPr>
            <a:spLocks noGrp="1"/>
          </p:cNvSpPr>
          <p:nvPr>
            <p:ph type="sldNum" sz="quarter" idx="12"/>
          </p:nvPr>
        </p:nvSpPr>
        <p:spPr/>
        <p:txBody>
          <a:bodyPr/>
          <a:lstStyle/>
          <a:p>
            <a:fld id="{339DA6E3-B10D-4195-B9BE-A429D1F1DEEA}" type="slidenum">
              <a:rPr lang="hu-HU" smtClean="0"/>
              <a:t>‹#›</a:t>
            </a:fld>
            <a:endParaRPr lang="hu-HU"/>
          </a:p>
        </p:txBody>
      </p:sp>
    </p:spTree>
    <p:extLst>
      <p:ext uri="{BB962C8B-B14F-4D97-AF65-F5344CB8AC3E}">
        <p14:creationId xmlns:p14="http://schemas.microsoft.com/office/powerpoint/2010/main" val="23042976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293813" y="3429000"/>
            <a:ext cx="9601201" cy="2286000"/>
          </a:xfrm>
        </p:spPr>
        <p:txBody>
          <a:bodyPr rtlCol="0" anchor="b">
            <a:normAutofit/>
          </a:bodyPr>
          <a:lstStyle>
            <a:lvl1pPr algn="l">
              <a:defRPr sz="4800" b="0" cap="none" baseline="0"/>
            </a:lvl1pPr>
          </a:lstStyle>
          <a:p>
            <a:pPr rtl="0"/>
            <a:r>
              <a:rPr lang="hu-HU"/>
              <a:t>Mintacím szerkesztése</a:t>
            </a:r>
            <a:endParaRPr/>
          </a:p>
        </p:txBody>
      </p:sp>
      <p:sp>
        <p:nvSpPr>
          <p:cNvPr id="3" name="Szöveg helye 2"/>
          <p:cNvSpPr>
            <a:spLocks noGrp="1"/>
          </p:cNvSpPr>
          <p:nvPr>
            <p:ph type="body" idx="1"/>
          </p:nvPr>
        </p:nvSpPr>
        <p:spPr>
          <a:xfrm>
            <a:off x="1293813" y="685800"/>
            <a:ext cx="7543800" cy="1066800"/>
          </a:xfrm>
        </p:spPr>
        <p:txBody>
          <a:bodyPr lIns="91440" rtlCol="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a:t>Mintaszöveg szerkesztése</a:t>
            </a:r>
          </a:p>
        </p:txBody>
      </p:sp>
      <p:sp>
        <p:nvSpPr>
          <p:cNvPr id="5" name="Élőláb helye 4"/>
          <p:cNvSpPr>
            <a:spLocks noGrp="1"/>
          </p:cNvSpPr>
          <p:nvPr>
            <p:ph type="ftr" sz="quarter" idx="11"/>
          </p:nvPr>
        </p:nvSpPr>
        <p:spPr/>
        <p:txBody>
          <a:bodyPr rtlCol="0"/>
          <a:lstStyle>
            <a:lvl1pPr>
              <a:defRPr sz="1100"/>
            </a:lvl1pPr>
          </a:lstStyle>
          <a:p>
            <a:pPr rtl="0"/>
            <a:endParaRPr lang="en-US"/>
          </a:p>
        </p:txBody>
      </p:sp>
      <p:sp>
        <p:nvSpPr>
          <p:cNvPr id="4" name="Dátum helye 3"/>
          <p:cNvSpPr>
            <a:spLocks noGrp="1"/>
          </p:cNvSpPr>
          <p:nvPr>
            <p:ph type="dt" sz="half" idx="10"/>
          </p:nvPr>
        </p:nvSpPr>
        <p:spPr/>
        <p:txBody>
          <a:bodyPr rtlCol="0"/>
          <a:lstStyle>
            <a:lvl1pPr>
              <a:defRPr sz="1100"/>
            </a:lvl1pPr>
          </a:lstStyle>
          <a:p>
            <a:pPr rtl="0"/>
            <a:r>
              <a:rPr lang="en-US"/>
              <a:t>2016.06.30.</a:t>
            </a:r>
          </a:p>
        </p:txBody>
      </p:sp>
      <p:sp>
        <p:nvSpPr>
          <p:cNvPr id="6" name="Dia számának helye 5"/>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Tartalom helye 2"/>
          <p:cNvSpPr>
            <a:spLocks noGrp="1"/>
          </p:cNvSpPr>
          <p:nvPr>
            <p:ph sz="half" idx="1"/>
          </p:nvPr>
        </p:nvSpPr>
        <p:spPr>
          <a:xfrm>
            <a:off x="1293813" y="1828800"/>
            <a:ext cx="4648199"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4" name="Tartalom helye 3"/>
          <p:cNvSpPr>
            <a:spLocks noGrp="1"/>
          </p:cNvSpPr>
          <p:nvPr>
            <p:ph sz="half" idx="2"/>
          </p:nvPr>
        </p:nvSpPr>
        <p:spPr>
          <a:xfrm>
            <a:off x="6246812" y="1828801"/>
            <a:ext cx="4648202"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6" name="Élőláb helye 5"/>
          <p:cNvSpPr>
            <a:spLocks noGrp="1"/>
          </p:cNvSpPr>
          <p:nvPr>
            <p:ph type="ftr" sz="quarter" idx="11"/>
          </p:nvPr>
        </p:nvSpPr>
        <p:spPr/>
        <p:txBody>
          <a:bodyPr rtlCol="0"/>
          <a:lstStyle>
            <a:lvl1pPr>
              <a:defRPr sz="1100"/>
            </a:lvl1pPr>
          </a:lstStyle>
          <a:p>
            <a:pPr rtl="0"/>
            <a:endParaRPr lang="en-US"/>
          </a:p>
        </p:txBody>
      </p:sp>
      <p:sp>
        <p:nvSpPr>
          <p:cNvPr id="5" name="Dátum helye 4"/>
          <p:cNvSpPr>
            <a:spLocks noGrp="1"/>
          </p:cNvSpPr>
          <p:nvPr>
            <p:ph type="dt" sz="half" idx="10"/>
          </p:nvPr>
        </p:nvSpPr>
        <p:spPr/>
        <p:txBody>
          <a:bodyPr rtlCol="0"/>
          <a:lstStyle>
            <a:lvl1pPr>
              <a:defRPr sz="1100"/>
            </a:lvl1pPr>
          </a:lstStyle>
          <a:p>
            <a:pPr rtl="0"/>
            <a:r>
              <a:rPr lang="en-US"/>
              <a:t>2016.06.30.</a:t>
            </a:r>
          </a:p>
        </p:txBody>
      </p:sp>
      <p:sp>
        <p:nvSpPr>
          <p:cNvPr id="7" name="Dia számának helye 6"/>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a:defRPr/>
            </a:lvl1pPr>
          </a:lstStyle>
          <a:p>
            <a:pPr rtl="0"/>
            <a:r>
              <a:rPr lang="hu-HU"/>
              <a:t>Mintacím szerkesztése</a:t>
            </a:r>
            <a:endParaRPr/>
          </a:p>
        </p:txBody>
      </p:sp>
      <p:sp>
        <p:nvSpPr>
          <p:cNvPr id="3" name="Szöveg helye 2"/>
          <p:cNvSpPr>
            <a:spLocks noGrp="1"/>
          </p:cNvSpPr>
          <p:nvPr>
            <p:ph type="body" idx="1"/>
          </p:nvPr>
        </p:nvSpPr>
        <p:spPr>
          <a:xfrm>
            <a:off x="1293813" y="1676400"/>
            <a:ext cx="4646376"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4" name="Tartalom helye 3"/>
          <p:cNvSpPr>
            <a:spLocks noGrp="1"/>
          </p:cNvSpPr>
          <p:nvPr>
            <p:ph sz="half" idx="2"/>
          </p:nvPr>
        </p:nvSpPr>
        <p:spPr>
          <a:xfrm>
            <a:off x="1293813" y="2438400"/>
            <a:ext cx="4648199" cy="3733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Szöveg helye 4"/>
          <p:cNvSpPr>
            <a:spLocks noGrp="1"/>
          </p:cNvSpPr>
          <p:nvPr>
            <p:ph type="body" sz="quarter" idx="3"/>
          </p:nvPr>
        </p:nvSpPr>
        <p:spPr>
          <a:xfrm>
            <a:off x="6246812" y="1676400"/>
            <a:ext cx="4648201"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6" name="Tartalom helye 5"/>
          <p:cNvSpPr>
            <a:spLocks noGrp="1"/>
          </p:cNvSpPr>
          <p:nvPr>
            <p:ph sz="quarter" idx="4"/>
          </p:nvPr>
        </p:nvSpPr>
        <p:spPr>
          <a:xfrm>
            <a:off x="6246812" y="2438400"/>
            <a:ext cx="4648201" cy="3733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8" name="Élőláb helye 7"/>
          <p:cNvSpPr>
            <a:spLocks noGrp="1"/>
          </p:cNvSpPr>
          <p:nvPr>
            <p:ph type="ftr" sz="quarter" idx="11"/>
          </p:nvPr>
        </p:nvSpPr>
        <p:spPr/>
        <p:txBody>
          <a:bodyPr rtlCol="0"/>
          <a:lstStyle>
            <a:lvl1pPr>
              <a:defRPr sz="1100"/>
            </a:lvl1pPr>
          </a:lstStyle>
          <a:p>
            <a:pPr rtl="0"/>
            <a:endParaRPr lang="en-US"/>
          </a:p>
        </p:txBody>
      </p:sp>
      <p:sp>
        <p:nvSpPr>
          <p:cNvPr id="7" name="Dátum helye 6"/>
          <p:cNvSpPr>
            <a:spLocks noGrp="1"/>
          </p:cNvSpPr>
          <p:nvPr>
            <p:ph type="dt" sz="half" idx="10"/>
          </p:nvPr>
        </p:nvSpPr>
        <p:spPr/>
        <p:txBody>
          <a:bodyPr rtlCol="0"/>
          <a:lstStyle>
            <a:lvl1pPr>
              <a:defRPr sz="1100"/>
            </a:lvl1pPr>
          </a:lstStyle>
          <a:p>
            <a:pPr rtl="0"/>
            <a:r>
              <a:rPr lang="en-US"/>
              <a:t>2016.06.30.</a:t>
            </a:r>
          </a:p>
        </p:txBody>
      </p:sp>
      <p:sp>
        <p:nvSpPr>
          <p:cNvPr id="9" name="Dia számának helye 8"/>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4" name="Élőláb helye 3"/>
          <p:cNvSpPr>
            <a:spLocks noGrp="1"/>
          </p:cNvSpPr>
          <p:nvPr>
            <p:ph type="ftr" sz="quarter" idx="11"/>
          </p:nvPr>
        </p:nvSpPr>
        <p:spPr/>
        <p:txBody>
          <a:bodyPr rtlCol="0"/>
          <a:lstStyle>
            <a:lvl1pPr>
              <a:defRPr sz="1100"/>
            </a:lvl1pPr>
          </a:lstStyle>
          <a:p>
            <a:pPr rtl="0"/>
            <a:endParaRPr lang="en-US"/>
          </a:p>
        </p:txBody>
      </p:sp>
      <p:sp>
        <p:nvSpPr>
          <p:cNvPr id="3" name="Dátum helye 2"/>
          <p:cNvSpPr>
            <a:spLocks noGrp="1"/>
          </p:cNvSpPr>
          <p:nvPr>
            <p:ph type="dt" sz="half" idx="10"/>
          </p:nvPr>
        </p:nvSpPr>
        <p:spPr/>
        <p:txBody>
          <a:bodyPr rtlCol="0"/>
          <a:lstStyle>
            <a:lvl1pPr>
              <a:defRPr sz="1100"/>
            </a:lvl1pPr>
          </a:lstStyle>
          <a:p>
            <a:pPr rtl="0"/>
            <a:r>
              <a:rPr lang="en-US"/>
              <a:t>2016.06.30.</a:t>
            </a:r>
          </a:p>
        </p:txBody>
      </p:sp>
      <p:sp>
        <p:nvSpPr>
          <p:cNvPr id="5" name="Dia számának helye 4"/>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rtlCol="0"/>
          <a:lstStyle>
            <a:lvl1pPr>
              <a:defRPr sz="1100"/>
            </a:lvl1pPr>
          </a:lstStyle>
          <a:p>
            <a:pPr rtl="0"/>
            <a:endParaRPr lang="en-US"/>
          </a:p>
        </p:txBody>
      </p:sp>
      <p:sp>
        <p:nvSpPr>
          <p:cNvPr id="2" name="Dátum helye 1"/>
          <p:cNvSpPr>
            <a:spLocks noGrp="1"/>
          </p:cNvSpPr>
          <p:nvPr>
            <p:ph type="dt" sz="half" idx="10"/>
          </p:nvPr>
        </p:nvSpPr>
        <p:spPr/>
        <p:txBody>
          <a:bodyPr rtlCol="0"/>
          <a:lstStyle>
            <a:lvl1pPr>
              <a:defRPr sz="1100"/>
            </a:lvl1pPr>
          </a:lstStyle>
          <a:p>
            <a:pPr rtl="0"/>
            <a:r>
              <a:rPr lang="en-US"/>
              <a:t>2016.06.30.</a:t>
            </a:r>
          </a:p>
        </p:txBody>
      </p:sp>
      <p:sp>
        <p:nvSpPr>
          <p:cNvPr id="4" name="Dia számának helye 3"/>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10" name="Téglalap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1" name="Téglalap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Cím 1"/>
          <p:cNvSpPr>
            <a:spLocks noGrp="1"/>
          </p:cNvSpPr>
          <p:nvPr>
            <p:ph type="title"/>
          </p:nvPr>
        </p:nvSpPr>
        <p:spPr>
          <a:xfrm>
            <a:off x="1293813" y="685800"/>
            <a:ext cx="3581400" cy="3886200"/>
          </a:xfrm>
        </p:spPr>
        <p:txBody>
          <a:bodyPr rtlCol="0" anchor="b">
            <a:noAutofit/>
          </a:bodyPr>
          <a:lstStyle>
            <a:lvl1pPr algn="l">
              <a:defRPr sz="4000" b="0"/>
            </a:lvl1pPr>
          </a:lstStyle>
          <a:p>
            <a:pPr rtl="0"/>
            <a:r>
              <a:rPr lang="hu-HU"/>
              <a:t>Mintacím szerkesztése</a:t>
            </a:r>
            <a:endParaRPr dirty="0"/>
          </a:p>
        </p:txBody>
      </p:sp>
      <p:sp>
        <p:nvSpPr>
          <p:cNvPr id="4" name="Szöveg helye 3"/>
          <p:cNvSpPr>
            <a:spLocks noGrp="1"/>
          </p:cNvSpPr>
          <p:nvPr>
            <p:ph type="body" sz="half" idx="2"/>
          </p:nvPr>
        </p:nvSpPr>
        <p:spPr>
          <a:xfrm>
            <a:off x="1293813" y="4724400"/>
            <a:ext cx="3581400" cy="1401764"/>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3" name="Tartalom helye 2"/>
          <p:cNvSpPr>
            <a:spLocks noGrp="1"/>
          </p:cNvSpPr>
          <p:nvPr>
            <p:ph idx="1"/>
          </p:nvPr>
        </p:nvSpPr>
        <p:spPr>
          <a:xfrm>
            <a:off x="6094413" y="685800"/>
            <a:ext cx="548497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6" name="Élőláb helye 5"/>
          <p:cNvSpPr>
            <a:spLocks noGrp="1"/>
          </p:cNvSpPr>
          <p:nvPr>
            <p:ph type="ftr" sz="quarter" idx="11"/>
          </p:nvPr>
        </p:nvSpPr>
        <p:spPr/>
        <p:txBody>
          <a:bodyPr rtlCol="0"/>
          <a:lstStyle>
            <a:lvl1pPr>
              <a:defRPr sz="1100"/>
            </a:lvl1pPr>
          </a:lstStyle>
          <a:p>
            <a:pPr rtl="0"/>
            <a:endParaRPr lang="en-US"/>
          </a:p>
        </p:txBody>
      </p:sp>
      <p:sp>
        <p:nvSpPr>
          <p:cNvPr id="5" name="Dátum helye 4"/>
          <p:cNvSpPr>
            <a:spLocks noGrp="1"/>
          </p:cNvSpPr>
          <p:nvPr>
            <p:ph type="dt" sz="half" idx="10"/>
          </p:nvPr>
        </p:nvSpPr>
        <p:spPr/>
        <p:txBody>
          <a:bodyPr rtlCol="0"/>
          <a:lstStyle>
            <a:lvl1pPr>
              <a:defRPr sz="1100"/>
            </a:lvl1pPr>
          </a:lstStyle>
          <a:p>
            <a:pPr rtl="0"/>
            <a:r>
              <a:rPr lang="en-US"/>
              <a:t>2016.06.30.</a:t>
            </a:r>
          </a:p>
        </p:txBody>
      </p:sp>
      <p:sp>
        <p:nvSpPr>
          <p:cNvPr id="7" name="Dia számának helye 6"/>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2" name="Téglalap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13" name="Téglalap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Cím 1"/>
          <p:cNvSpPr>
            <a:spLocks noGrp="1"/>
          </p:cNvSpPr>
          <p:nvPr>
            <p:ph type="title"/>
          </p:nvPr>
        </p:nvSpPr>
        <p:spPr>
          <a:xfrm>
            <a:off x="1293813" y="685800"/>
            <a:ext cx="3581400" cy="3886200"/>
          </a:xfrm>
        </p:spPr>
        <p:txBody>
          <a:bodyPr rtlCol="0" anchor="b">
            <a:noAutofit/>
          </a:bodyPr>
          <a:lstStyle>
            <a:lvl1pPr algn="l">
              <a:defRPr sz="4000" b="0"/>
            </a:lvl1pPr>
          </a:lstStyle>
          <a:p>
            <a:pPr rtl="0"/>
            <a:r>
              <a:rPr lang="hu-HU"/>
              <a:t>Mintacím szerkesztése</a:t>
            </a:r>
            <a:endParaRPr/>
          </a:p>
        </p:txBody>
      </p:sp>
      <p:sp>
        <p:nvSpPr>
          <p:cNvPr id="4" name="Szöveg helye 3"/>
          <p:cNvSpPr>
            <a:spLocks noGrp="1"/>
          </p:cNvSpPr>
          <p:nvPr>
            <p:ph type="body" sz="half" idx="2"/>
          </p:nvPr>
        </p:nvSpPr>
        <p:spPr>
          <a:xfrm>
            <a:off x="1293813" y="4724400"/>
            <a:ext cx="3581400" cy="1401764"/>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3" name="Kép helyőrzője 2" descr="Üres helyőrző kép hozzáadásához. Kattintson a helyőrzőre, és jelölje ki a hozzáadni kívánt képe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a:t>Kép beszúrásához kattintson az ikonra</a:t>
            </a:r>
            <a:endParaRPr/>
          </a:p>
        </p:txBody>
      </p:sp>
      <p:sp>
        <p:nvSpPr>
          <p:cNvPr id="6" name="Élőláb helye 5"/>
          <p:cNvSpPr>
            <a:spLocks noGrp="1"/>
          </p:cNvSpPr>
          <p:nvPr>
            <p:ph type="ftr" sz="quarter" idx="11"/>
          </p:nvPr>
        </p:nvSpPr>
        <p:spPr/>
        <p:txBody>
          <a:bodyPr rtlCol="0"/>
          <a:lstStyle>
            <a:lvl1pPr>
              <a:defRPr sz="1100"/>
            </a:lvl1pPr>
          </a:lstStyle>
          <a:p>
            <a:pPr rtl="0"/>
            <a:endParaRPr lang="en-US"/>
          </a:p>
        </p:txBody>
      </p:sp>
      <p:sp>
        <p:nvSpPr>
          <p:cNvPr id="5" name="Dátum helye 4"/>
          <p:cNvSpPr>
            <a:spLocks noGrp="1"/>
          </p:cNvSpPr>
          <p:nvPr>
            <p:ph type="dt" sz="half" idx="10"/>
          </p:nvPr>
        </p:nvSpPr>
        <p:spPr/>
        <p:txBody>
          <a:bodyPr rtlCol="0"/>
          <a:lstStyle>
            <a:lvl1pPr>
              <a:defRPr sz="1100"/>
            </a:lvl1pPr>
          </a:lstStyle>
          <a:p>
            <a:pPr rtl="0"/>
            <a:r>
              <a:rPr lang="en-US"/>
              <a:t>2016.06.30.</a:t>
            </a:r>
          </a:p>
        </p:txBody>
      </p:sp>
      <p:sp>
        <p:nvSpPr>
          <p:cNvPr id="7" name="Dia számának helye 6"/>
          <p:cNvSpPr>
            <a:spLocks noGrp="1"/>
          </p:cNvSpPr>
          <p:nvPr>
            <p:ph type="sldNum" sz="quarter" idx="12"/>
          </p:nvPr>
        </p:nvSpPr>
        <p:spPr/>
        <p:txBody>
          <a:bodyPr rtlCol="0"/>
          <a:lstStyle>
            <a:lvl1pPr>
              <a:defRPr sz="1100"/>
            </a:lvl1pPr>
          </a:lstStyle>
          <a:p>
            <a:pPr rtl="0"/>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hu"/>
              <a:t>Mintacím szerkesztése</a:t>
            </a:r>
            <a:endParaRPr/>
          </a:p>
        </p:txBody>
      </p:sp>
      <p:sp>
        <p:nvSpPr>
          <p:cNvPr id="3" name="Szöveg helye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hu"/>
              <a:t>Mintaszöveg szerkesztése</a:t>
            </a:r>
          </a:p>
          <a:p>
            <a:pPr lvl="1" rtl="0"/>
            <a:r>
              <a:rPr lang="hu"/>
              <a:t>Második szint</a:t>
            </a:r>
          </a:p>
          <a:p>
            <a:pPr lvl="2" rtl="0"/>
            <a:r>
              <a:rPr lang="hu"/>
              <a:t>Harmadik szint</a:t>
            </a:r>
          </a:p>
          <a:p>
            <a:pPr lvl="3" rtl="0"/>
            <a:r>
              <a:rPr lang="hu"/>
              <a:t>Negyedik szint</a:t>
            </a:r>
          </a:p>
          <a:p>
            <a:pPr lvl="4" rtl="0"/>
            <a:r>
              <a:rPr lang="hu"/>
              <a:t>Ötödik szint</a:t>
            </a:r>
            <a:endParaRPr/>
          </a:p>
        </p:txBody>
      </p:sp>
      <p:sp>
        <p:nvSpPr>
          <p:cNvPr id="5" name="Élőláb helye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pPr rtl="0"/>
            <a:endParaRPr/>
          </a:p>
        </p:txBody>
      </p:sp>
      <p:sp>
        <p:nvSpPr>
          <p:cNvPr id="4" name="Dátum helye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pPr rtl="0"/>
            <a:r>
              <a:rPr lang="en-US"/>
              <a:t>2016.06.30.</a:t>
            </a:r>
            <a:endParaRPr/>
          </a:p>
        </p:txBody>
      </p:sp>
      <p:sp>
        <p:nvSpPr>
          <p:cNvPr id="6" name="Dia számának helye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B0816F7A-B1F2-143F-E93D-A6E7E6F6515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AED9151-28A5-DFF9-302D-B434130B20BE}"/>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0E12B3C-D0B8-6C72-622A-6EC0009C6D98}"/>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281C3-1AF0-4754-B6D7-637C47FD5D72}" type="datetimeFigureOut">
              <a:rPr lang="hu-HU" smtClean="0"/>
              <a:t>2022. 05. 08.</a:t>
            </a:fld>
            <a:endParaRPr lang="hu-HU"/>
          </a:p>
        </p:txBody>
      </p:sp>
      <p:sp>
        <p:nvSpPr>
          <p:cNvPr id="5" name="Élőláb helye 4">
            <a:extLst>
              <a:ext uri="{FF2B5EF4-FFF2-40B4-BE49-F238E27FC236}">
                <a16:creationId xmlns:a16="http://schemas.microsoft.com/office/drawing/2014/main" id="{92F1E0DA-16ED-C260-E629-26143416D959}"/>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155EC296-B160-BFD1-AD44-00698EDA4607}"/>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DA6E3-B10D-4195-B9BE-A429D1F1DEEA}" type="slidenum">
              <a:rPr lang="hu-HU" smtClean="0"/>
              <a:t>‹#›</a:t>
            </a:fld>
            <a:endParaRPr lang="hu-HU"/>
          </a:p>
        </p:txBody>
      </p:sp>
    </p:spTree>
    <p:extLst>
      <p:ext uri="{BB962C8B-B14F-4D97-AF65-F5344CB8AC3E}">
        <p14:creationId xmlns:p14="http://schemas.microsoft.com/office/powerpoint/2010/main" val="38212787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fade/>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hu-HU"/>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EA024DFE-5258-9A98-0EF0-36FDF82D134C}"/>
              </a:ext>
            </a:extLst>
          </p:cNvPr>
          <p:cNvSpPr txBox="1"/>
          <p:nvPr/>
        </p:nvSpPr>
        <p:spPr>
          <a:xfrm>
            <a:off x="3048249" y="116632"/>
            <a:ext cx="6092326" cy="2123658"/>
          </a:xfrm>
          <a:prstGeom prst="rect">
            <a:avLst/>
          </a:prstGeom>
          <a:noFill/>
        </p:spPr>
        <p:txBody>
          <a:bodyPr wrap="square">
            <a:spAutoFit/>
          </a:bodyPr>
          <a:lstStyle/>
          <a:p>
            <a:pPr algn="ctr"/>
            <a:r>
              <a:rPr lang="hu-HU" sz="4400" b="1" dirty="0">
                <a:effectLst/>
                <a:latin typeface="Times New Roman" panose="02020603050405020304" pitchFamily="18" charset="0"/>
                <a:ea typeface="Calibri" panose="020F0502020204030204" pitchFamily="34" charset="0"/>
                <a:cs typeface="Times New Roman" panose="02020603050405020304" pitchFamily="18" charset="0"/>
              </a:rPr>
              <a:t>Királyválasztás</a:t>
            </a:r>
          </a:p>
          <a:p>
            <a:pPr algn="ctr"/>
            <a:endParaRPr lang="hu-HU" sz="44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I </a:t>
            </a:r>
            <a:r>
              <a:rPr lang="hu-HU" sz="4400" dirty="0" err="1">
                <a:effectLst/>
                <a:latin typeface="Times New Roman" panose="02020603050405020304" pitchFamily="18" charset="0"/>
                <a:ea typeface="Calibri" panose="020F0502020204030204" pitchFamily="34" charset="0"/>
                <a:cs typeface="Times New Roman" panose="02020603050405020304" pitchFamily="18" charset="0"/>
              </a:rPr>
              <a:t>Sám</a:t>
            </a: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 10,5-9.17-27</a:t>
            </a:r>
            <a:endParaRPr lang="hu-HU" sz="4400" dirty="0"/>
          </a:p>
        </p:txBody>
      </p:sp>
      <p:pic>
        <p:nvPicPr>
          <p:cNvPr id="6" name="Kép 5">
            <a:extLst>
              <a:ext uri="{FF2B5EF4-FFF2-40B4-BE49-F238E27FC236}">
                <a16:creationId xmlns:a16="http://schemas.microsoft.com/office/drawing/2014/main" id="{5075979E-A0E3-95DD-7818-4FDF030C89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239" y="2274639"/>
            <a:ext cx="7866345" cy="4424819"/>
          </a:xfrm>
          <a:prstGeom prst="rect">
            <a:avLst/>
          </a:prstGeom>
        </p:spPr>
      </p:pic>
    </p:spTree>
    <p:extLst>
      <p:ext uri="{BB962C8B-B14F-4D97-AF65-F5344CB8AC3E}">
        <p14:creationId xmlns:p14="http://schemas.microsoft.com/office/powerpoint/2010/main" val="32562011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2278E-9A24-0162-91A6-C675B5FA0C61}"/>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F5AB47A5-13BF-CC94-C21E-18C4F31E72BC}"/>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217B2672-59F4-9EFB-16D0-73799A76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3"/>
            <a:ext cx="12188825" cy="6856215"/>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86C22EB6-4277-D501-676D-3F83E8BF837A}"/>
              </a:ext>
            </a:extLst>
          </p:cNvPr>
          <p:cNvSpPr/>
          <p:nvPr/>
        </p:nvSpPr>
        <p:spPr>
          <a:xfrm>
            <a:off x="-1" y="893"/>
            <a:ext cx="12188825" cy="6856214"/>
          </a:xfrm>
          <a:prstGeom prst="rect">
            <a:avLst/>
          </a:prstGeom>
          <a:solidFill>
            <a:schemeClr val="tx1">
              <a:alpha val="63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hu-HU" sz="1799">
              <a:solidFill>
                <a:prstClr val="white"/>
              </a:solidFill>
              <a:latin typeface="Calibri" panose="020F0502020204030204"/>
            </a:endParaRPr>
          </a:p>
        </p:txBody>
      </p:sp>
      <p:sp>
        <p:nvSpPr>
          <p:cNvPr id="7" name="Szövegdoboz 6">
            <a:extLst>
              <a:ext uri="{FF2B5EF4-FFF2-40B4-BE49-F238E27FC236}">
                <a16:creationId xmlns:a16="http://schemas.microsoft.com/office/drawing/2014/main" id="{F15F6500-1A24-90FD-CA5B-70E3DFB4E08C}"/>
              </a:ext>
            </a:extLst>
          </p:cNvPr>
          <p:cNvSpPr txBox="1"/>
          <p:nvPr/>
        </p:nvSpPr>
        <p:spPr>
          <a:xfrm>
            <a:off x="109699" y="476620"/>
            <a:ext cx="11969426" cy="1839833"/>
          </a:xfrm>
          <a:prstGeom prst="rect">
            <a:avLst/>
          </a:prstGeom>
          <a:noFill/>
        </p:spPr>
        <p:txBody>
          <a:bodyPr wrap="square">
            <a:spAutoFit/>
          </a:bodyPr>
          <a:lstStyle/>
          <a:p>
            <a:pPr algn="ctr" defTabSz="914126">
              <a:lnSpc>
                <a:spcPct val="150000"/>
              </a:lnSpc>
            </a:pPr>
            <a:r>
              <a:rPr lang="hu-HU" sz="3999" b="1" dirty="0">
                <a:solidFill>
                  <a:prstClr val="white"/>
                </a:solidFill>
                <a:latin typeface="Times New Roman" panose="02020603050405020304" pitchFamily="18" charset="0"/>
                <a:ea typeface="Calibri" panose="020F0502020204030204" pitchFamily="34" charset="0"/>
              </a:rPr>
              <a:t>„</a:t>
            </a:r>
            <a:r>
              <a:rPr lang="hu-HU" sz="3999" b="1" baseline="30000" dirty="0">
                <a:solidFill>
                  <a:prstClr val="white"/>
                </a:solidFill>
                <a:latin typeface="Times New Roman" panose="02020603050405020304" pitchFamily="18" charset="0"/>
                <a:ea typeface="Calibri" panose="020F0502020204030204" pitchFamily="34" charset="0"/>
              </a:rPr>
              <a:t>25</a:t>
            </a:r>
            <a:r>
              <a:rPr lang="hu-HU" sz="3999" b="1" dirty="0">
                <a:solidFill>
                  <a:prstClr val="white"/>
                </a:solidFill>
                <a:latin typeface="Times New Roman" panose="02020603050405020304" pitchFamily="18" charset="0"/>
                <a:ea typeface="Calibri" panose="020F0502020204030204" pitchFamily="34" charset="0"/>
              </a:rPr>
              <a:t>Abban az időben nem volt király Izráelben. Mindenki azt csinálta, amit jónak látott.” </a:t>
            </a:r>
            <a:r>
              <a:rPr lang="hu-HU" sz="3999" dirty="0">
                <a:solidFill>
                  <a:prstClr val="white"/>
                </a:solidFill>
                <a:latin typeface="Times New Roman" panose="02020603050405020304" pitchFamily="18" charset="0"/>
                <a:ea typeface="Calibri" panose="020F0502020204030204" pitchFamily="34" charset="0"/>
              </a:rPr>
              <a:t>Bír 21,25</a:t>
            </a:r>
            <a:r>
              <a:rPr lang="hu-HU" sz="3999" b="1" dirty="0">
                <a:solidFill>
                  <a:prstClr val="white"/>
                </a:solidFill>
                <a:latin typeface="Times New Roman" panose="02020603050405020304" pitchFamily="18" charset="0"/>
                <a:ea typeface="Calibri" panose="020F0502020204030204" pitchFamily="34" charset="0"/>
              </a:rPr>
              <a:t> </a:t>
            </a:r>
            <a:endParaRPr lang="hu-HU" sz="3999" dirty="0">
              <a:solidFill>
                <a:prstClr val="white"/>
              </a:solidFill>
              <a:latin typeface="Calibri" panose="020F0502020204030204"/>
            </a:endParaRPr>
          </a:p>
        </p:txBody>
      </p:sp>
      <p:sp>
        <p:nvSpPr>
          <p:cNvPr id="10" name="Szövegdoboz 9">
            <a:extLst>
              <a:ext uri="{FF2B5EF4-FFF2-40B4-BE49-F238E27FC236}">
                <a16:creationId xmlns:a16="http://schemas.microsoft.com/office/drawing/2014/main" id="{1622434B-8F95-C78D-F47D-0E8A40141C97}"/>
              </a:ext>
            </a:extLst>
          </p:cNvPr>
          <p:cNvSpPr txBox="1"/>
          <p:nvPr/>
        </p:nvSpPr>
        <p:spPr>
          <a:xfrm>
            <a:off x="109699" y="3857423"/>
            <a:ext cx="11969426" cy="1026681"/>
          </a:xfrm>
          <a:prstGeom prst="rect">
            <a:avLst/>
          </a:prstGeom>
          <a:solidFill>
            <a:srgbClr val="FF0000"/>
          </a:solidFill>
        </p:spPr>
        <p:txBody>
          <a:bodyPr wrap="square">
            <a:spAutoFit/>
          </a:bodyPr>
          <a:lstStyle/>
          <a:p>
            <a:pPr algn="ctr" defTabSz="914126">
              <a:lnSpc>
                <a:spcPct val="150000"/>
              </a:lnSpc>
            </a:pPr>
            <a:r>
              <a:rPr lang="hu-HU" sz="4599" b="1"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hu-HU" sz="4599" b="1" baseline="30000"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14</a:t>
            </a:r>
            <a:r>
              <a:rPr lang="hu-HU" sz="4599"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Ahol nincs vezetés, elvész a nép” </a:t>
            </a:r>
            <a:r>
              <a:rPr lang="hu-HU" sz="4599" dirty="0" err="1">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Péld</a:t>
            </a:r>
            <a:r>
              <a:rPr lang="hu-HU" sz="4599"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11,14</a:t>
            </a:r>
            <a:endParaRPr lang="hu-HU" sz="4599"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532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2278E-9A24-0162-91A6-C675B5FA0C61}"/>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F5AB47A5-13BF-CC94-C21E-18C4F31E72BC}"/>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217B2672-59F4-9EFB-16D0-73799A76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3"/>
            <a:ext cx="12188825" cy="6856215"/>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86C22EB6-4277-D501-676D-3F83E8BF837A}"/>
              </a:ext>
            </a:extLst>
          </p:cNvPr>
          <p:cNvSpPr/>
          <p:nvPr/>
        </p:nvSpPr>
        <p:spPr>
          <a:xfrm>
            <a:off x="-1" y="893"/>
            <a:ext cx="12188825" cy="6856214"/>
          </a:xfrm>
          <a:prstGeom prst="rect">
            <a:avLst/>
          </a:prstGeom>
          <a:solidFill>
            <a:schemeClr val="tx1">
              <a:alpha val="63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hu-HU" sz="1799">
              <a:solidFill>
                <a:prstClr val="white"/>
              </a:solidFill>
              <a:latin typeface="Calibri" panose="020F0502020204030204"/>
            </a:endParaRPr>
          </a:p>
        </p:txBody>
      </p:sp>
      <p:sp>
        <p:nvSpPr>
          <p:cNvPr id="7" name="Szövegdoboz 6">
            <a:extLst>
              <a:ext uri="{FF2B5EF4-FFF2-40B4-BE49-F238E27FC236}">
                <a16:creationId xmlns:a16="http://schemas.microsoft.com/office/drawing/2014/main" id="{F15F6500-1A24-90FD-CA5B-70E3DFB4E08C}"/>
              </a:ext>
            </a:extLst>
          </p:cNvPr>
          <p:cNvSpPr txBox="1"/>
          <p:nvPr/>
        </p:nvSpPr>
        <p:spPr>
          <a:xfrm>
            <a:off x="109699" y="1150683"/>
            <a:ext cx="11969426" cy="3016900"/>
          </a:xfrm>
          <a:prstGeom prst="rect">
            <a:avLst/>
          </a:prstGeom>
          <a:noFill/>
        </p:spPr>
        <p:txBody>
          <a:bodyPr wrap="square">
            <a:spAutoFit/>
          </a:bodyPr>
          <a:lstStyle/>
          <a:p>
            <a:pPr algn="ctr" defTabSz="914126">
              <a:lnSpc>
                <a:spcPct val="150000"/>
              </a:lnSpc>
            </a:pPr>
            <a:r>
              <a:rPr lang="hu-HU" sz="4399"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r>
              <a:rPr lang="hu-HU" sz="4399" b="1" dirty="0">
                <a:solidFill>
                  <a:prstClr val="white"/>
                </a:solidFill>
                <a:latin typeface="Times New Roman" panose="02020603050405020304" pitchFamily="18" charset="0"/>
                <a:ea typeface="Times New Roman" panose="02020603050405020304" pitchFamily="18" charset="0"/>
              </a:rPr>
              <a:t>Tégy valakit királyunkká, hogy ő bíráskodjék fölöttünk, ahogyan az minden népnél szokás!”</a:t>
            </a:r>
          </a:p>
          <a:p>
            <a:pPr algn="ctr" defTabSz="914126">
              <a:lnSpc>
                <a:spcPct val="150000"/>
              </a:lnSpc>
            </a:pPr>
            <a:r>
              <a:rPr lang="hu-HU" sz="4399" dirty="0">
                <a:solidFill>
                  <a:prstClr val="white"/>
                </a:solidFill>
                <a:latin typeface="Times New Roman" panose="02020603050405020304" pitchFamily="18" charset="0"/>
                <a:ea typeface="Times New Roman" panose="02020603050405020304" pitchFamily="18" charset="0"/>
              </a:rPr>
              <a:t>I </a:t>
            </a:r>
            <a:r>
              <a:rPr lang="hu-HU" sz="4399" dirty="0" err="1">
                <a:solidFill>
                  <a:prstClr val="white"/>
                </a:solidFill>
                <a:latin typeface="Times New Roman" panose="02020603050405020304" pitchFamily="18" charset="0"/>
                <a:ea typeface="Times New Roman" panose="02020603050405020304" pitchFamily="18" charset="0"/>
              </a:rPr>
              <a:t>Sám</a:t>
            </a:r>
            <a:r>
              <a:rPr lang="hu-HU" sz="4399" dirty="0">
                <a:solidFill>
                  <a:prstClr val="white"/>
                </a:solidFill>
                <a:latin typeface="Times New Roman" panose="02020603050405020304" pitchFamily="18" charset="0"/>
                <a:ea typeface="Times New Roman" panose="02020603050405020304" pitchFamily="18" charset="0"/>
              </a:rPr>
              <a:t> 8,5b.</a:t>
            </a:r>
          </a:p>
        </p:txBody>
      </p:sp>
    </p:spTree>
    <p:extLst>
      <p:ext uri="{BB962C8B-B14F-4D97-AF65-F5344CB8AC3E}">
        <p14:creationId xmlns:p14="http://schemas.microsoft.com/office/powerpoint/2010/main" val="42659801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0" y="118478"/>
            <a:ext cx="12188825" cy="5809732"/>
          </a:xfrm>
          <a:prstGeom prst="rect">
            <a:avLst/>
          </a:prstGeom>
          <a:noFill/>
        </p:spPr>
        <p:txBody>
          <a:bodyPr wrap="square">
            <a:spAutoFit/>
          </a:bodyPr>
          <a:lstStyle/>
          <a:p>
            <a:pPr algn="just">
              <a:lnSpc>
                <a:spcPct val="150000"/>
              </a:lnSpc>
            </a:pP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hu-HU" sz="3600" b="1" baseline="300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6</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Sámuel azonban </a:t>
            </a:r>
            <a:r>
              <a:rPr lang="hu-HU" sz="36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rosszallotta</a:t>
            </a:r>
            <a:r>
              <a:rPr lang="hu-HU" sz="3600" b="1" dirty="0">
                <a:effectLst/>
                <a:latin typeface="Times New Roman" panose="02020603050405020304" pitchFamily="18" charset="0"/>
                <a:ea typeface="Calibri" panose="020F0502020204030204" pitchFamily="34" charset="0"/>
                <a:cs typeface="Times New Roman" panose="02020603050405020304" pitchFamily="18" charset="0"/>
              </a:rPr>
              <a:t>, hogy ezt mondták: Adj nekünk királyt, hogy bíráskodjék fölöttünk! És imádkozott Sámuel az </a:t>
            </a:r>
            <a:r>
              <a:rPr lang="hu-HU" sz="3600" b="1" dirty="0" err="1">
                <a:effectLst/>
                <a:latin typeface="Times New Roman" panose="02020603050405020304" pitchFamily="18" charset="0"/>
                <a:ea typeface="Calibri" panose="020F0502020204030204" pitchFamily="34" charset="0"/>
                <a:cs typeface="Times New Roman" panose="02020603050405020304" pitchFamily="18" charset="0"/>
              </a:rPr>
              <a:t>ÚRhoz</a:t>
            </a:r>
            <a:r>
              <a:rPr lang="hu-HU"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3600" b="1" baseline="30000" dirty="0">
                <a:effectLst/>
                <a:latin typeface="Times New Roman" panose="02020603050405020304" pitchFamily="18" charset="0"/>
                <a:cs typeface="Times New Roman" panose="02020603050405020304" pitchFamily="18" charset="0"/>
              </a:rPr>
              <a:t>7</a:t>
            </a:r>
            <a:r>
              <a:rPr lang="hu-HU" sz="3600" b="1" dirty="0">
                <a:effectLst/>
                <a:latin typeface="Times New Roman" panose="02020603050405020304" pitchFamily="18" charset="0"/>
                <a:cs typeface="Times New Roman" panose="02020603050405020304" pitchFamily="18" charset="0"/>
              </a:rPr>
              <a:t>Az ÚR pedig ezt mondta Sámuelnek: Hallgass a nép szavára mindenben, amit mondanak, </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mert nem téged vetettek meg, hanem engem vetettek meg</a:t>
            </a:r>
            <a:r>
              <a:rPr lang="hu-HU" sz="3600" b="1" dirty="0">
                <a:effectLst/>
                <a:latin typeface="Times New Roman" panose="02020603050405020304" pitchFamily="18" charset="0"/>
                <a:cs typeface="Times New Roman" panose="02020603050405020304" pitchFamily="18" charset="0"/>
              </a:rPr>
              <a:t>, hogy ne legyek a királyuk. </a:t>
            </a:r>
            <a:r>
              <a:rPr lang="hu-HU" sz="3600" b="1" baseline="30000" dirty="0">
                <a:effectLst/>
                <a:latin typeface="Times New Roman" panose="02020603050405020304" pitchFamily="18" charset="0"/>
                <a:cs typeface="Times New Roman" panose="02020603050405020304" pitchFamily="18" charset="0"/>
              </a:rPr>
              <a:t>8</a:t>
            </a:r>
            <a:r>
              <a:rPr lang="hu-HU" sz="3600" b="1" dirty="0">
                <a:effectLst/>
                <a:latin typeface="Times New Roman" panose="02020603050405020304" pitchFamily="18" charset="0"/>
                <a:cs typeface="Times New Roman" panose="02020603050405020304" pitchFamily="18" charset="0"/>
              </a:rPr>
              <a:t>Veled is ugyanúgy </a:t>
            </a:r>
            <a:r>
              <a:rPr lang="hu-HU" sz="3600" b="1" dirty="0" err="1">
                <a:effectLst/>
                <a:latin typeface="Times New Roman" panose="02020603050405020304" pitchFamily="18" charset="0"/>
                <a:cs typeface="Times New Roman" panose="02020603050405020304" pitchFamily="18" charset="0"/>
              </a:rPr>
              <a:t>cselekszenek</a:t>
            </a:r>
            <a:r>
              <a:rPr lang="hu-HU" sz="3600" b="1" dirty="0">
                <a:effectLst/>
                <a:latin typeface="Times New Roman" panose="02020603050405020304" pitchFamily="18" charset="0"/>
                <a:cs typeface="Times New Roman" panose="02020603050405020304" pitchFamily="18" charset="0"/>
              </a:rPr>
              <a:t>, ahogyan velem cselekedtek…” </a:t>
            </a:r>
            <a:r>
              <a:rPr lang="hu-HU" sz="3600" dirty="0">
                <a:effectLst/>
                <a:latin typeface="Times New Roman" panose="02020603050405020304" pitchFamily="18" charset="0"/>
                <a:cs typeface="Times New Roman" panose="02020603050405020304" pitchFamily="18" charset="0"/>
              </a:rPr>
              <a:t>I </a:t>
            </a:r>
            <a:r>
              <a:rPr lang="hu-HU" sz="3600" dirty="0" err="1">
                <a:effectLst/>
                <a:latin typeface="Times New Roman" panose="02020603050405020304" pitchFamily="18" charset="0"/>
                <a:cs typeface="Times New Roman" panose="02020603050405020304" pitchFamily="18" charset="0"/>
              </a:rPr>
              <a:t>Sám</a:t>
            </a:r>
            <a:r>
              <a:rPr lang="hu-HU" sz="3600" dirty="0">
                <a:effectLst/>
                <a:latin typeface="Times New Roman" panose="02020603050405020304" pitchFamily="18" charset="0"/>
                <a:cs typeface="Times New Roman" panose="02020603050405020304" pitchFamily="18" charset="0"/>
              </a:rPr>
              <a:t> 8,6-8</a:t>
            </a:r>
            <a:endParaRPr lang="hu-H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6174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97B17D14-1B77-A688-7303-FDC70371E9E8}"/>
              </a:ext>
            </a:extLst>
          </p:cNvPr>
          <p:cNvSpPr txBox="1"/>
          <p:nvPr/>
        </p:nvSpPr>
        <p:spPr>
          <a:xfrm>
            <a:off x="1174997" y="548680"/>
            <a:ext cx="9838829" cy="830997"/>
          </a:xfrm>
          <a:prstGeom prst="rect">
            <a:avLst/>
          </a:prstGeom>
          <a:solidFill>
            <a:srgbClr val="FF0000"/>
          </a:solidFill>
        </p:spPr>
        <p:txBody>
          <a:bodyPr wrap="square">
            <a:spAutoFit/>
          </a:bodyPr>
          <a:lstStyle/>
          <a:p>
            <a:pPr algn="ct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Isten </a:t>
            </a:r>
            <a:r>
              <a:rPr lang="hu-HU"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enged</a:t>
            </a: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nem engedelmeskedik!</a:t>
            </a:r>
            <a:endParaRPr lang="hu-H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Szövegdoboz 10">
            <a:extLst>
              <a:ext uri="{FF2B5EF4-FFF2-40B4-BE49-F238E27FC236}">
                <a16:creationId xmlns:a16="http://schemas.microsoft.com/office/drawing/2014/main" id="{EFB9D9F8-B5A3-9B4A-2FFE-CC4F19F3A280}"/>
              </a:ext>
            </a:extLst>
          </p:cNvPr>
          <p:cNvSpPr txBox="1"/>
          <p:nvPr/>
        </p:nvSpPr>
        <p:spPr>
          <a:xfrm>
            <a:off x="0" y="2276872"/>
            <a:ext cx="12188825" cy="3675045"/>
          </a:xfrm>
          <a:prstGeom prst="rect">
            <a:avLst/>
          </a:prstGeom>
          <a:noFill/>
        </p:spPr>
        <p:txBody>
          <a:bodyPr wrap="square">
            <a:spAutoFit/>
          </a:bodyPr>
          <a:lstStyle/>
          <a:p>
            <a:pPr algn="ctr">
              <a:lnSpc>
                <a:spcPct val="150000"/>
              </a:lnSpc>
            </a:pPr>
            <a:r>
              <a:rPr lang="hu-HU"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Hagyja, hogy történjenek úgy a dolgok, ahogy a nép akarja. Hiába óvja, akar jót nekik, nem használ nekik a jó -, a féltő szó, engedi, hogy folyjanak az események úgy, ahogy a nép akarja.</a:t>
            </a:r>
            <a:endParaRPr lang="hu-H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7F6669F9-A5BC-9783-4282-FF74EC7BBFC5}"/>
              </a:ext>
            </a:extLst>
          </p:cNvPr>
          <p:cNvSpPr txBox="1"/>
          <p:nvPr/>
        </p:nvSpPr>
        <p:spPr>
          <a:xfrm>
            <a:off x="0" y="620688"/>
            <a:ext cx="12188825" cy="5049011"/>
          </a:xfrm>
          <a:prstGeom prst="rect">
            <a:avLst/>
          </a:prstGeom>
          <a:noFill/>
        </p:spPr>
        <p:txBody>
          <a:bodyPr wrap="square">
            <a:spAutoFit/>
          </a:bodyPr>
          <a:lstStyle/>
          <a:p>
            <a:pPr algn="ctr">
              <a:lnSpc>
                <a:spcPct val="150000"/>
              </a:lnSpc>
            </a:pPr>
            <a:r>
              <a:rPr lang="hu-HU" sz="4400" b="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4400" b="1" baseline="30000" dirty="0">
                <a:effectLst/>
                <a:latin typeface="Times New Roman" panose="02020603050405020304" pitchFamily="18" charset="0"/>
                <a:ea typeface="Calibri" panose="020F0502020204030204" pitchFamily="34" charset="0"/>
                <a:cs typeface="Times New Roman" panose="02020603050405020304" pitchFamily="18" charset="0"/>
              </a:rPr>
              <a:t>16</a:t>
            </a:r>
            <a:r>
              <a:rPr lang="hu-HU" sz="4400" b="1" dirty="0">
                <a:effectLst/>
                <a:latin typeface="Times New Roman" panose="02020603050405020304" pitchFamily="18" charset="0"/>
                <a:cs typeface="Times New Roman" panose="02020603050405020304" pitchFamily="18" charset="0"/>
              </a:rPr>
              <a:t>Ezt parancsolta az </a:t>
            </a:r>
            <a:r>
              <a:rPr lang="hu-HU" sz="4400" b="1" dirty="0" err="1">
                <a:effectLst/>
                <a:latin typeface="Times New Roman" panose="02020603050405020304" pitchFamily="18" charset="0"/>
                <a:cs typeface="Times New Roman" panose="02020603050405020304" pitchFamily="18" charset="0"/>
              </a:rPr>
              <a:t>ÚRisten</a:t>
            </a:r>
            <a:r>
              <a:rPr lang="hu-HU" sz="4400" b="1" dirty="0">
                <a:effectLst/>
                <a:latin typeface="Times New Roman" panose="02020603050405020304" pitchFamily="18" charset="0"/>
                <a:cs typeface="Times New Roman" panose="02020603050405020304" pitchFamily="18" charset="0"/>
              </a:rPr>
              <a:t> az embernek: </a:t>
            </a:r>
          </a:p>
          <a:p>
            <a:pPr algn="ctr">
              <a:lnSpc>
                <a:spcPct val="150000"/>
              </a:lnSpc>
            </a:pPr>
            <a:r>
              <a:rPr lang="hu-HU" sz="4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 kert minden fájáról szabadon ehetsz</a:t>
            </a:r>
            <a:r>
              <a:rPr lang="hu-HU" sz="4400" b="1" dirty="0">
                <a:effectLst/>
                <a:latin typeface="Times New Roman" panose="02020603050405020304" pitchFamily="18" charset="0"/>
                <a:cs typeface="Times New Roman" panose="02020603050405020304" pitchFamily="18" charset="0"/>
              </a:rPr>
              <a:t>, </a:t>
            </a:r>
          </a:p>
          <a:p>
            <a:pPr algn="ctr">
              <a:lnSpc>
                <a:spcPct val="150000"/>
              </a:lnSpc>
            </a:pPr>
            <a:r>
              <a:rPr lang="hu-HU" sz="4400" b="1" baseline="30000"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17</a:t>
            </a:r>
            <a:r>
              <a:rPr lang="hu-HU" sz="44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de a jó és a rossz tudásának fájáról </a:t>
            </a:r>
            <a:r>
              <a:rPr lang="hu-HU" sz="4400" b="1" u="sng"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nem ehetsz</a:t>
            </a:r>
            <a:r>
              <a:rPr lang="hu-HU" sz="44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 </a:t>
            </a:r>
          </a:p>
          <a:p>
            <a:pPr algn="ctr">
              <a:lnSpc>
                <a:spcPct val="150000"/>
              </a:lnSpc>
            </a:pPr>
            <a:r>
              <a:rPr lang="hu-HU" sz="4400" b="1" u="sng"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mert ha eszel róla, meg kell halnod</a:t>
            </a:r>
            <a:r>
              <a:rPr lang="hu-HU" sz="44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a:t>
            </a: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50000"/>
              </a:lnSpc>
            </a:pP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I Móz 2,16-17</a:t>
            </a:r>
            <a:endParaRPr lang="hu-H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8513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 y="117869"/>
            <a:ext cx="12188825" cy="6622262"/>
          </a:xfrm>
          <a:prstGeom prst="rect">
            <a:avLst/>
          </a:prstGeom>
          <a:noFill/>
        </p:spPr>
        <p:txBody>
          <a:bodyPr wrap="square">
            <a:spAutoFit/>
          </a:bodyPr>
          <a:lstStyle/>
          <a:p>
            <a:pPr algn="just">
              <a:lnSpc>
                <a:spcPct val="150000"/>
              </a:lnSpc>
            </a:pPr>
            <a:r>
              <a:rPr lang="hu-HU" sz="2600" b="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2600" b="1" baseline="30000" dirty="0">
                <a:effectLst/>
                <a:latin typeface="Times New Roman" panose="02020603050405020304" pitchFamily="18" charset="0"/>
                <a:ea typeface="Calibri" panose="020F0502020204030204" pitchFamily="34" charset="0"/>
                <a:cs typeface="Times New Roman" panose="02020603050405020304" pitchFamily="18" charset="0"/>
              </a:rPr>
              <a:t>15</a:t>
            </a:r>
            <a:r>
              <a:rPr lang="hu-HU" sz="2600" b="1" dirty="0">
                <a:effectLst/>
                <a:latin typeface="Times New Roman" panose="02020603050405020304" pitchFamily="18" charset="0"/>
                <a:cs typeface="Times New Roman" panose="02020603050405020304" pitchFamily="18" charset="0"/>
              </a:rPr>
              <a:t>Lásd, eléd adtam ma az életet és a jót, de a halált és a rosszat is. </a:t>
            </a:r>
            <a:r>
              <a:rPr lang="hu-HU" sz="2600" b="1" baseline="30000"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16</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Ezért parancsolom ma neked, hogy szeresd Istenedet, az </a:t>
            </a:r>
            <a:r>
              <a:rPr lang="hu-HU" sz="2600" b="1" dirty="0" err="1">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URat</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 járj az ő útjain, tartsd meg </a:t>
            </a:r>
            <a:r>
              <a:rPr lang="hu-HU" sz="2600" b="1" dirty="0" err="1">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parancsolatait</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 rendelkezéseit és döntéseit, </a:t>
            </a:r>
            <a:r>
              <a:rPr lang="hu-HU" sz="2600" b="1" dirty="0">
                <a:effectLst/>
                <a:latin typeface="Times New Roman" panose="02020603050405020304" pitchFamily="18" charset="0"/>
                <a:cs typeface="Times New Roman" panose="02020603050405020304" pitchFamily="18" charset="0"/>
              </a:rPr>
              <a:t>és akkor élni és szaporodni fogsz, mert megáld téged Istened, az ÚR azon a földön, amelyre bemégy, hogy birtokba vedd. </a:t>
            </a:r>
            <a:r>
              <a:rPr lang="hu-HU" sz="2600" b="1" baseline="30000"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17</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De ha elfordul a szíved, és nem engedelmeskedsz, hanem eltántorodsz, más istenek előtt borulsz le, és azokat tiszteled, </a:t>
            </a:r>
            <a:r>
              <a:rPr lang="hu-HU" sz="2600" b="1" baseline="30000"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18</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kijelentem nektek már most, hogy menthetetlenül elvesztek. </a:t>
            </a:r>
            <a:r>
              <a:rPr lang="hu-HU" sz="2600" b="1" dirty="0">
                <a:effectLst/>
                <a:latin typeface="Times New Roman" panose="02020603050405020304" pitchFamily="18" charset="0"/>
                <a:cs typeface="Times New Roman" panose="02020603050405020304" pitchFamily="18" charset="0"/>
              </a:rPr>
              <a:t>[…] </a:t>
            </a:r>
            <a:r>
              <a:rPr lang="hu-HU" sz="2600" b="1" baseline="30000" dirty="0">
                <a:effectLst/>
                <a:latin typeface="Times New Roman" panose="02020603050405020304" pitchFamily="18" charset="0"/>
                <a:cs typeface="Times New Roman" panose="02020603050405020304" pitchFamily="18" charset="0"/>
              </a:rPr>
              <a:t>19</a:t>
            </a:r>
            <a:r>
              <a:rPr lang="hu-HU" sz="2600" b="1" dirty="0">
                <a:effectLst/>
                <a:latin typeface="Times New Roman" panose="02020603050405020304" pitchFamily="18" charset="0"/>
                <a:cs typeface="Times New Roman" panose="02020603050405020304" pitchFamily="18" charset="0"/>
              </a:rPr>
              <a:t>Tanúul hívom ma ellenetek az eget és a földet, hogy </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előtökbe adtam az életet és a halált, az áldást és az átkot. Válaszd hát az életet, hogy élhess te és utódaid is!</a:t>
            </a:r>
            <a:r>
              <a:rPr lang="hu-HU" sz="2600" b="1" dirty="0">
                <a:effectLst/>
                <a:latin typeface="Times New Roman" panose="02020603050405020304" pitchFamily="18" charset="0"/>
                <a:cs typeface="Times New Roman" panose="02020603050405020304" pitchFamily="18" charset="0"/>
              </a:rPr>
              <a:t> </a:t>
            </a:r>
            <a:r>
              <a:rPr lang="hu-HU" sz="2600" b="1" baseline="30000"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20</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Szeresd az </a:t>
            </a:r>
            <a:r>
              <a:rPr lang="hu-HU" sz="2600" b="1" dirty="0" err="1">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URat</a:t>
            </a:r>
            <a:r>
              <a:rPr lang="hu-HU" sz="2600" b="1" dirty="0">
                <a:solidFill>
                  <a:srgbClr val="FFFF00"/>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rPr>
              <a:t>, a te Istenedet, hallgass szavára, és ragaszkodj hozzá, mert így élhetsz, és így lakhatsz hosszú ideig azon a földön, amelyet Istened, az ÚR esküvel ígért oda</a:t>
            </a:r>
            <a:r>
              <a:rPr lang="hu-HU" sz="2600" b="1" dirty="0">
                <a:effectLst/>
                <a:latin typeface="Times New Roman" panose="02020603050405020304" pitchFamily="18" charset="0"/>
                <a:cs typeface="Times New Roman" panose="02020603050405020304" pitchFamily="18" charset="0"/>
              </a:rPr>
              <a:t>…”</a:t>
            </a:r>
            <a:r>
              <a:rPr lang="hu-HU" sz="2600" dirty="0">
                <a:effectLst/>
                <a:latin typeface="Times New Roman" panose="02020603050405020304" pitchFamily="18" charset="0"/>
                <a:ea typeface="Calibri" panose="020F0502020204030204" pitchFamily="34" charset="0"/>
                <a:cs typeface="Times New Roman" panose="02020603050405020304" pitchFamily="18" charset="0"/>
              </a:rPr>
              <a:t> V. Móz 30,15-20</a:t>
            </a:r>
            <a:endParaRPr lang="hu-H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407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6E3F2B-D33A-B0C9-265E-2537A39B35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50" t="15350" r="4122" b="1700"/>
          <a:stretch/>
        </p:blipFill>
        <p:spPr bwMode="auto">
          <a:xfrm>
            <a:off x="6094412" y="-26142"/>
            <a:ext cx="5054182" cy="6884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0E1EB7B-2AB0-4452-CAB1-5A4AE386F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21" t="33273" r="24080" b="4573"/>
          <a:stretch/>
        </p:blipFill>
        <p:spPr bwMode="auto">
          <a:xfrm>
            <a:off x="1773932" y="-4766"/>
            <a:ext cx="4176464" cy="6957658"/>
          </a:xfrm>
          <a:prstGeom prst="rect">
            <a:avLst/>
          </a:prstGeom>
          <a:noFill/>
          <a:extLst>
            <a:ext uri="{909E8E84-426E-40DD-AFC4-6F175D3DCCD1}">
              <a14:hiddenFill xmlns:a14="http://schemas.microsoft.com/office/drawing/2010/main">
                <a:solidFill>
                  <a:srgbClr val="FFFFFF"/>
                </a:solidFill>
              </a14:hiddenFill>
            </a:ext>
          </a:extLst>
        </p:spPr>
      </p:pic>
      <p:sp>
        <p:nvSpPr>
          <p:cNvPr id="5" name="Ellipszis 4">
            <a:extLst>
              <a:ext uri="{FF2B5EF4-FFF2-40B4-BE49-F238E27FC236}">
                <a16:creationId xmlns:a16="http://schemas.microsoft.com/office/drawing/2014/main" id="{EC75986D-C922-30A5-541E-CAC88BBA066E}"/>
              </a:ext>
            </a:extLst>
          </p:cNvPr>
          <p:cNvSpPr/>
          <p:nvPr/>
        </p:nvSpPr>
        <p:spPr>
          <a:xfrm>
            <a:off x="3358108" y="1015241"/>
            <a:ext cx="2016224" cy="3024336"/>
          </a:xfrm>
          <a:prstGeom prst="ellipse">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4400" dirty="0">
                <a:solidFill>
                  <a:schemeClr val="bg1"/>
                </a:solidFill>
              </a:rPr>
              <a:t>ÉSZAK</a:t>
            </a:r>
            <a:endParaRPr lang="hu-HU" dirty="0">
              <a:solidFill>
                <a:schemeClr val="bg1"/>
              </a:solidFill>
            </a:endParaRPr>
          </a:p>
        </p:txBody>
      </p:sp>
      <p:sp>
        <p:nvSpPr>
          <p:cNvPr id="11" name="Ellipszis 10">
            <a:extLst>
              <a:ext uri="{FF2B5EF4-FFF2-40B4-BE49-F238E27FC236}">
                <a16:creationId xmlns:a16="http://schemas.microsoft.com/office/drawing/2014/main" id="{BAB7EC77-65DD-8A5B-FEDC-69444A911169}"/>
              </a:ext>
            </a:extLst>
          </p:cNvPr>
          <p:cNvSpPr/>
          <p:nvPr/>
        </p:nvSpPr>
        <p:spPr>
          <a:xfrm>
            <a:off x="2978144" y="3645024"/>
            <a:ext cx="1486126" cy="2448272"/>
          </a:xfrm>
          <a:prstGeom prst="ellipse">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4400" dirty="0">
                <a:solidFill>
                  <a:schemeClr val="bg1"/>
                </a:solidFill>
              </a:rPr>
              <a:t>DÉL</a:t>
            </a:r>
            <a:endParaRPr lang="hu-HU" dirty="0">
              <a:solidFill>
                <a:schemeClr val="bg1"/>
              </a:solidFill>
            </a:endParaRPr>
          </a:p>
        </p:txBody>
      </p:sp>
      <p:sp>
        <p:nvSpPr>
          <p:cNvPr id="7" name="Ellipszis 6">
            <a:extLst>
              <a:ext uri="{FF2B5EF4-FFF2-40B4-BE49-F238E27FC236}">
                <a16:creationId xmlns:a16="http://schemas.microsoft.com/office/drawing/2014/main" id="{7B467D78-26E9-DB3B-441E-7C71AA6B1C17}"/>
              </a:ext>
            </a:extLst>
          </p:cNvPr>
          <p:cNvSpPr/>
          <p:nvPr/>
        </p:nvSpPr>
        <p:spPr>
          <a:xfrm>
            <a:off x="3063857" y="1087249"/>
            <a:ext cx="2252172" cy="4934039"/>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4800" dirty="0">
                <a:solidFill>
                  <a:srgbClr val="FFFF00"/>
                </a:solidFill>
              </a:rPr>
              <a:t>Egységes IZRAEL</a:t>
            </a:r>
          </a:p>
        </p:txBody>
      </p:sp>
    </p:spTree>
    <p:extLst>
      <p:ext uri="{BB962C8B-B14F-4D97-AF65-F5344CB8AC3E}">
        <p14:creationId xmlns:p14="http://schemas.microsoft.com/office/powerpoint/2010/main" val="11742256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par>
                                <p:cTn id="8" presetID="10" presetClass="exit" presetSubtype="0" fill="hold" nodeType="withEffect">
                                  <p:stCondLst>
                                    <p:cond delay="3500"/>
                                  </p:stCondLst>
                                  <p:childTnLst>
                                    <p:animEffect transition="out" filter="fade">
                                      <p:cBhvr>
                                        <p:cTn id="9" dur="1250"/>
                                        <p:tgtEl>
                                          <p:spTgt spid="3074"/>
                                        </p:tgtEl>
                                      </p:cBhvr>
                                    </p:animEffect>
                                    <p:set>
                                      <p:cBhvr>
                                        <p:cTn id="10" dur="1" fill="hold">
                                          <p:stCondLst>
                                            <p:cond delay="1249"/>
                                          </p:stCondLst>
                                        </p:cTn>
                                        <p:tgtEl>
                                          <p:spTgt spid="3074"/>
                                        </p:tgtEl>
                                        <p:attrNameLst>
                                          <p:attrName>style.visibility</p:attrName>
                                        </p:attrNameLst>
                                      </p:cBhvr>
                                      <p:to>
                                        <p:strVal val="hidden"/>
                                      </p:to>
                                    </p:set>
                                  </p:childTnLst>
                                </p:cTn>
                              </p:par>
                              <p:par>
                                <p:cTn id="11" presetID="10" presetClass="entr" presetSubtype="0" fill="hold" grpId="0" nodeType="withEffect">
                                  <p:stCondLst>
                                    <p:cond delay="3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35" presetClass="emph" presetSubtype="0" repeatCount="indefinite" fill="hold" grpId="1" nodeType="withEffect">
                                  <p:stCondLst>
                                    <p:cond delay="3500"/>
                                  </p:stCondLst>
                                  <p:childTnLst>
                                    <p:anim calcmode="discrete" valueType="str">
                                      <p:cBhvr>
                                        <p:cTn id="15" dur="2000" fill="hold"/>
                                        <p:tgtEl>
                                          <p:spTgt spid="5"/>
                                        </p:tgtEl>
                                        <p:attrNameLst>
                                          <p:attrName>style.visibility</p:attrName>
                                        </p:attrNameLst>
                                      </p:cBhvr>
                                      <p:tavLst>
                                        <p:tav tm="0">
                                          <p:val>
                                            <p:strVal val="hidden"/>
                                          </p:val>
                                        </p:tav>
                                        <p:tav tm="50000">
                                          <p:val>
                                            <p:strVal val="visible"/>
                                          </p:val>
                                        </p:tav>
                                      </p:tavLst>
                                    </p:anim>
                                  </p:childTnLst>
                                </p:cTn>
                              </p:par>
                              <p:par>
                                <p:cTn id="16" presetID="10" presetClass="entr" presetSubtype="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35" presetClass="emph" presetSubtype="0" repeatCount="indefinite" fill="hold" grpId="1" nodeType="withEffect">
                                  <p:stCondLst>
                                    <p:cond delay="3500"/>
                                  </p:stCondLst>
                                  <p:childTnLst>
                                    <p:anim calcmode="discrete" valueType="str">
                                      <p:cBhvr>
                                        <p:cTn id="20" dur="2000" fill="hold"/>
                                        <p:tgtEl>
                                          <p:spTgt spid="11"/>
                                        </p:tgtEl>
                                        <p:attrNameLst>
                                          <p:attrName>style.visibility</p:attrName>
                                        </p:attrNameLst>
                                      </p:cBhvr>
                                      <p:tavLst>
                                        <p:tav tm="0">
                                          <p:val>
                                            <p:strVal val="hidden"/>
                                          </p:val>
                                        </p:tav>
                                        <p:tav tm="50000">
                                          <p:val>
                                            <p:strVal val="visible"/>
                                          </p:val>
                                        </p:tav>
                                      </p:tavLst>
                                    </p:anim>
                                  </p:childTnLst>
                                </p:cTn>
                              </p:par>
                            </p:childTnLst>
                          </p:cTn>
                        </p:par>
                        <p:par>
                          <p:cTn id="21" fill="hold">
                            <p:stCondLst>
                              <p:cond delay="5500"/>
                            </p:stCondLst>
                            <p:childTnLst>
                              <p:par>
                                <p:cTn id="22" presetID="10" presetClass="entr" presetSubtype="0" fill="hold" grpId="0" nodeType="afterEffect">
                                  <p:stCondLst>
                                    <p:cond delay="3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750"/>
                                        <p:tgtEl>
                                          <p:spTgt spid="7"/>
                                        </p:tgtEl>
                                      </p:cBhvr>
                                    </p:animEffect>
                                  </p:childTnLst>
                                </p:cTn>
                              </p:par>
                              <p:par>
                                <p:cTn id="25" presetID="35" presetClass="emph" presetSubtype="0" fill="hold" grpId="1" nodeType="withEffect">
                                  <p:stCondLst>
                                    <p:cond delay="3500"/>
                                  </p:stCondLst>
                                  <p:childTnLst>
                                    <p:anim calcmode="discrete" valueType="str">
                                      <p:cBhvr>
                                        <p:cTn id="2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97B17D14-1B77-A688-7303-FDC70371E9E8}"/>
              </a:ext>
            </a:extLst>
          </p:cNvPr>
          <p:cNvSpPr txBox="1"/>
          <p:nvPr/>
        </p:nvSpPr>
        <p:spPr>
          <a:xfrm>
            <a:off x="4755139" y="548680"/>
            <a:ext cx="6258687" cy="830997"/>
          </a:xfrm>
          <a:prstGeom prst="rect">
            <a:avLst/>
          </a:prstGeom>
          <a:noFill/>
        </p:spPr>
        <p:txBody>
          <a:bodyPr wrap="square">
            <a:spAutoFit/>
          </a:bodyPr>
          <a:lstStyle/>
          <a:p>
            <a:pPr algn="ct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Ki volt Saul?</a:t>
            </a:r>
            <a:endParaRPr lang="hu-H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Saul (King) | Bible Wiki | Fandom">
            <a:extLst>
              <a:ext uri="{FF2B5EF4-FFF2-40B4-BE49-F238E27FC236}">
                <a16:creationId xmlns:a16="http://schemas.microsoft.com/office/drawing/2014/main" id="{9CD1097E-3328-72D5-DA78-9AE4DE7BE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58135" y="60064"/>
            <a:ext cx="2111381" cy="2639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88975D30-B613-9FD7-40FF-3A31F27A3B0D}"/>
              </a:ext>
            </a:extLst>
          </p:cNvPr>
          <p:cNvSpPr txBox="1"/>
          <p:nvPr/>
        </p:nvSpPr>
        <p:spPr>
          <a:xfrm>
            <a:off x="5734373" y="1628800"/>
            <a:ext cx="6258687" cy="2958502"/>
          </a:xfrm>
          <a:prstGeom prst="rect">
            <a:avLst/>
          </a:prstGeom>
          <a:noFill/>
        </p:spPr>
        <p:txBody>
          <a:bodyPr wrap="square">
            <a:spAutoFit/>
          </a:bodyPr>
          <a:lstStyle/>
          <a:p>
            <a:pPr marL="457200" indent="-457200">
              <a:lnSpc>
                <a:spcPct val="150000"/>
              </a:lnSpc>
              <a:buFontTx/>
              <a:buChar char="-"/>
            </a:pPr>
            <a:r>
              <a:rPr lang="hu-HU" sz="32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Gibeában</a:t>
            </a:r>
            <a:r>
              <a:rPr lang="hu-HU"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született</a:t>
            </a:r>
          </a:p>
          <a:p>
            <a:pPr marL="457200" indent="-457200">
              <a:lnSpc>
                <a:spcPct val="150000"/>
              </a:lnSpc>
              <a:buFontTx/>
              <a:buChar char="-"/>
            </a:pPr>
            <a:r>
              <a:rPr lang="hu-HU"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Vagyonos családból származott</a:t>
            </a:r>
          </a:p>
          <a:p>
            <a:pPr marL="457200" indent="-457200">
              <a:lnSpc>
                <a:spcPct val="150000"/>
              </a:lnSpc>
              <a:buFontTx/>
              <a:buChar char="-"/>
            </a:pPr>
            <a:r>
              <a:rPr lang="hu-HU"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Legkisebb törzsből, Benjámin törzséből való volt</a:t>
            </a:r>
          </a:p>
        </p:txBody>
      </p:sp>
      <p:pic>
        <p:nvPicPr>
          <p:cNvPr id="2052" name="Picture 4">
            <a:extLst>
              <a:ext uri="{FF2B5EF4-FFF2-40B4-BE49-F238E27FC236}">
                <a16:creationId xmlns:a16="http://schemas.microsoft.com/office/drawing/2014/main" id="{4457C4A5-DFBB-35AE-3D49-239CCD8EC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54" t="30050" r="9593" b="11150"/>
          <a:stretch/>
        </p:blipFill>
        <p:spPr bwMode="auto">
          <a:xfrm>
            <a:off x="195765" y="188640"/>
            <a:ext cx="5544616"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a:extLst>
              <a:ext uri="{FF2B5EF4-FFF2-40B4-BE49-F238E27FC236}">
                <a16:creationId xmlns:a16="http://schemas.microsoft.com/office/drawing/2014/main" id="{CFAD3A0B-9EF0-7A7A-E6C9-785DEB97EDA9}"/>
              </a:ext>
            </a:extLst>
          </p:cNvPr>
          <p:cNvSpPr txBox="1"/>
          <p:nvPr/>
        </p:nvSpPr>
        <p:spPr>
          <a:xfrm>
            <a:off x="441784" y="4503646"/>
            <a:ext cx="11305256" cy="2219838"/>
          </a:xfrm>
          <a:prstGeom prst="rect">
            <a:avLst/>
          </a:prstGeom>
          <a:noFill/>
        </p:spPr>
        <p:txBody>
          <a:bodyPr wrap="square">
            <a:spAutoFit/>
          </a:bodyPr>
          <a:lstStyle/>
          <a:p>
            <a:pPr marL="457200" indent="-457200">
              <a:lnSpc>
                <a:spcPct val="150000"/>
              </a:lnSpc>
              <a:buFontTx/>
              <a:buChar char="-"/>
            </a:pPr>
            <a:r>
              <a:rPr lang="hu-HU"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Fiatal és népszerű </a:t>
            </a:r>
          </a:p>
          <a:p>
            <a:pPr marL="457200" indent="-457200">
              <a:lnSpc>
                <a:spcPct val="150000"/>
              </a:lnSpc>
              <a:buFontTx/>
              <a:buChar char="-"/>
            </a:pPr>
            <a:r>
              <a:rPr lang="hu-HU"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Vitéz harcos adottságai ellenére szelíd és alázatos volt </a:t>
            </a:r>
            <a:r>
              <a:rPr lang="hu-HU"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(legalábbis kezdetben)</a:t>
            </a:r>
            <a:endParaRPr lang="hu-HU"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 name="Téglalap 2">
            <a:extLst>
              <a:ext uri="{FF2B5EF4-FFF2-40B4-BE49-F238E27FC236}">
                <a16:creationId xmlns:a16="http://schemas.microsoft.com/office/drawing/2014/main" id="{C10D5D4E-2A55-7ACF-ADC5-EA423388BC1C}"/>
              </a:ext>
            </a:extLst>
          </p:cNvPr>
          <p:cNvSpPr/>
          <p:nvPr/>
        </p:nvSpPr>
        <p:spPr>
          <a:xfrm>
            <a:off x="333772" y="2977372"/>
            <a:ext cx="2056974" cy="923330"/>
          </a:xfrm>
          <a:prstGeom prst="rect">
            <a:avLst/>
          </a:prstGeom>
          <a:solidFill>
            <a:srgbClr val="FFC000"/>
          </a:solidFill>
        </p:spPr>
        <p:txBody>
          <a:bodyPr wrap="none" lIns="91440" tIns="45720" rIns="91440" bIns="45720">
            <a:spAutoFit/>
          </a:bodyPr>
          <a:lstStyle/>
          <a:p>
            <a:pPr algn="ctr"/>
            <a:r>
              <a:rPr lang="hu-HU" sz="5400" b="0" cap="none" spc="0" dirty="0" err="1">
                <a:ln w="0"/>
                <a:solidFill>
                  <a:sysClr val="windowText" lastClr="000000"/>
                </a:solidFill>
                <a:effectLst>
                  <a:reflection blurRad="6350" stA="53000" endA="300" endPos="35500" dir="5400000" sy="-90000" algn="bl" rotWithShape="0"/>
                </a:effectLst>
              </a:rPr>
              <a:t>Gibea</a:t>
            </a:r>
            <a:endParaRPr lang="hu-HU" sz="5400" b="0" cap="none" spc="0" dirty="0">
              <a:ln w="0"/>
              <a:solidFill>
                <a:sysClr val="windowText" lastClr="000000"/>
              </a:solidFill>
              <a:effectLst>
                <a:reflection blurRad="6350" stA="53000" endA="300" endPos="35500" dir="5400000" sy="-90000" algn="bl" rotWithShape="0"/>
              </a:effectLst>
            </a:endParaRPr>
          </a:p>
        </p:txBody>
      </p:sp>
      <p:cxnSp>
        <p:nvCxnSpPr>
          <p:cNvPr id="5" name="Egyenes összekötő nyíllal 4">
            <a:extLst>
              <a:ext uri="{FF2B5EF4-FFF2-40B4-BE49-F238E27FC236}">
                <a16:creationId xmlns:a16="http://schemas.microsoft.com/office/drawing/2014/main" id="{331E0380-85C4-42DF-0C2D-85FA7E8048DA}"/>
              </a:ext>
            </a:extLst>
          </p:cNvPr>
          <p:cNvCxnSpPr/>
          <p:nvPr/>
        </p:nvCxnSpPr>
        <p:spPr>
          <a:xfrm flipV="1">
            <a:off x="1197868" y="1628800"/>
            <a:ext cx="720080" cy="1224136"/>
          </a:xfrm>
          <a:prstGeom prst="straightConnector1">
            <a:avLst/>
          </a:prstGeom>
          <a:ln w="57150">
            <a:solidFill>
              <a:srgbClr val="FFC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909936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8008" y="1340768"/>
            <a:ext cx="12188825" cy="4033348"/>
          </a:xfrm>
          <a:prstGeom prst="rect">
            <a:avLst/>
          </a:prstGeom>
          <a:noFill/>
        </p:spPr>
        <p:txBody>
          <a:bodyPr wrap="square">
            <a:spAutoFit/>
          </a:bodyPr>
          <a:lstStyle/>
          <a:p>
            <a:pPr indent="449580" algn="ctr">
              <a:lnSpc>
                <a:spcPct val="150000"/>
              </a:lnSpc>
            </a:pPr>
            <a:r>
              <a:rPr lang="hu-HU" sz="4400" b="1" dirty="0">
                <a:effectLst/>
                <a:latin typeface="Times New Roman" panose="02020603050405020304" pitchFamily="18" charset="0"/>
                <a:ea typeface="Times New Roman" panose="02020603050405020304" pitchFamily="18" charset="0"/>
              </a:rPr>
              <a:t>„</a:t>
            </a:r>
            <a:r>
              <a:rPr lang="hu-HU" sz="4400" b="1" baseline="30000" dirty="0">
                <a:effectLst/>
                <a:latin typeface="Times New Roman" panose="02020603050405020304" pitchFamily="18" charset="0"/>
                <a:ea typeface="Times New Roman" panose="02020603050405020304" pitchFamily="18" charset="0"/>
              </a:rPr>
              <a:t>6</a:t>
            </a:r>
            <a:r>
              <a:rPr lang="hu-HU" sz="4400" b="1" dirty="0">
                <a:effectLst/>
                <a:latin typeface="Times New Roman" panose="02020603050405020304" pitchFamily="18" charset="0"/>
                <a:ea typeface="Times New Roman" panose="02020603050405020304" pitchFamily="18" charset="0"/>
              </a:rPr>
              <a:t>Akkor megszáll téged is az ÚR lelke, </a:t>
            </a:r>
          </a:p>
          <a:p>
            <a:pPr indent="449580" algn="ctr">
              <a:lnSpc>
                <a:spcPct val="150000"/>
              </a:lnSpc>
            </a:pPr>
            <a:r>
              <a:rPr lang="hu-HU" sz="4400" b="1" dirty="0">
                <a:effectLst/>
                <a:latin typeface="Times New Roman" panose="02020603050405020304" pitchFamily="18" charset="0"/>
                <a:ea typeface="Times New Roman" panose="02020603050405020304" pitchFamily="18" charset="0"/>
              </a:rPr>
              <a:t>velük együtt prófétai révületbe kerülsz, </a:t>
            </a:r>
          </a:p>
          <a:p>
            <a:pPr indent="449580" algn="ctr">
              <a:lnSpc>
                <a:spcPct val="150000"/>
              </a:lnSpc>
            </a:pPr>
            <a:r>
              <a:rPr lang="hu-HU" sz="4400" b="1" dirty="0">
                <a:effectLst/>
                <a:latin typeface="Times New Roman" panose="02020603050405020304" pitchFamily="18" charset="0"/>
                <a:ea typeface="Times New Roman" panose="02020603050405020304" pitchFamily="18" charset="0"/>
              </a:rPr>
              <a:t>és más emberré leszel.” </a:t>
            </a:r>
          </a:p>
          <a:p>
            <a:pPr indent="449580" algn="ctr">
              <a:lnSpc>
                <a:spcPct val="150000"/>
              </a:lnSpc>
            </a:pPr>
            <a:r>
              <a:rPr lang="hu-HU" sz="4400" dirty="0">
                <a:latin typeface="Times New Roman" panose="02020603050405020304" pitchFamily="18" charset="0"/>
                <a:ea typeface="Times New Roman" panose="02020603050405020304" pitchFamily="18" charset="0"/>
              </a:rPr>
              <a:t>I </a:t>
            </a:r>
            <a:r>
              <a:rPr lang="hu-HU" sz="4400" dirty="0" err="1">
                <a:latin typeface="Times New Roman" panose="02020603050405020304" pitchFamily="18" charset="0"/>
                <a:ea typeface="Times New Roman" panose="02020603050405020304" pitchFamily="18" charset="0"/>
              </a:rPr>
              <a:t>Sám</a:t>
            </a:r>
            <a:r>
              <a:rPr lang="hu-HU" sz="4400" dirty="0">
                <a:latin typeface="Times New Roman" panose="02020603050405020304" pitchFamily="18" charset="0"/>
                <a:ea typeface="Times New Roman" panose="02020603050405020304" pitchFamily="18" charset="0"/>
              </a:rPr>
              <a:t> 10,6</a:t>
            </a:r>
            <a:endParaRPr lang="hu-HU"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43591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44CE245-C92A-1A34-3C2B-45020C41E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12824"/>
            <a:ext cx="5368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a:extLst>
              <a:ext uri="{FF2B5EF4-FFF2-40B4-BE49-F238E27FC236}">
                <a16:creationId xmlns:a16="http://schemas.microsoft.com/office/drawing/2014/main" id="{747D5AD1-BBF2-E6FD-CE22-1149CE9F5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2597" y="0"/>
            <a:ext cx="4915243" cy="6858000"/>
          </a:xfrm>
          <a:prstGeom prst="rect">
            <a:avLst/>
          </a:prstGeom>
        </p:spPr>
      </p:pic>
    </p:spTree>
    <p:extLst>
      <p:ext uri="{BB962C8B-B14F-4D97-AF65-F5344CB8AC3E}">
        <p14:creationId xmlns:p14="http://schemas.microsoft.com/office/powerpoint/2010/main" val="8365820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0" y="311704"/>
            <a:ext cx="12188825" cy="6234592"/>
          </a:xfrm>
          <a:prstGeom prst="rect">
            <a:avLst/>
          </a:prstGeom>
          <a:noFill/>
        </p:spPr>
        <p:txBody>
          <a:bodyPr wrap="square">
            <a:spAutoFit/>
          </a:bodyPr>
          <a:lstStyle/>
          <a:p>
            <a:pPr algn="just">
              <a:lnSpc>
                <a:spcPct val="150000"/>
              </a:lnSpc>
            </a:pPr>
            <a:r>
              <a:rPr lang="hu-HU" sz="3000" b="1" baseline="30000" dirty="0">
                <a:effectLst/>
                <a:latin typeface="Times New Roman" panose="02020603050405020304" pitchFamily="18" charset="0"/>
                <a:ea typeface="Calibri" panose="020F0502020204030204" pitchFamily="34" charset="0"/>
              </a:rPr>
              <a:t>5</a:t>
            </a:r>
            <a:r>
              <a:rPr lang="hu-HU" sz="3000" b="1" dirty="0">
                <a:effectLst/>
                <a:latin typeface="Times New Roman" panose="02020603050405020304" pitchFamily="18" charset="0"/>
                <a:ea typeface="Calibri" panose="020F0502020204030204" pitchFamily="34" charset="0"/>
              </a:rPr>
              <a:t>Azután eljutsz az Isten halmára, ahol a filiszteusok oszlopai vannak. Mihelyt bemész az ott levő városba, egy csapat prófétára bukkansz, akik az áldozóhalomról jönnek lefelé. Lant, dob, fuvola és citera lesz náluk, ők maguk pedig prófétai révületben lesznek. </a:t>
            </a:r>
            <a:r>
              <a:rPr lang="hu-HU" sz="3000" b="1" baseline="30000" dirty="0">
                <a:effectLst/>
              </a:rPr>
              <a:t>6</a:t>
            </a:r>
            <a:r>
              <a:rPr lang="hu-HU" sz="3000" b="1" dirty="0">
                <a:effectLst/>
              </a:rPr>
              <a:t>Akkor megszáll téged is az ÚR lelke, velük együtt prófétai révületbe kerülsz, és más emberré leszel. </a:t>
            </a:r>
            <a:r>
              <a:rPr lang="hu-HU" sz="3000" b="1" baseline="30000" dirty="0">
                <a:effectLst/>
              </a:rPr>
              <a:t>7</a:t>
            </a:r>
            <a:r>
              <a:rPr lang="hu-HU" sz="3000" b="1" dirty="0">
                <a:effectLst/>
              </a:rPr>
              <a:t>És ha majd bekövetkeznek rajtad ezek a jelek, akkor tedd meg, amire módot találsz, mert veled lesz az Isten. </a:t>
            </a:r>
            <a:r>
              <a:rPr lang="hu-HU" sz="3000" b="1" baseline="30000" dirty="0">
                <a:effectLst/>
              </a:rPr>
              <a:t>8</a:t>
            </a:r>
            <a:r>
              <a:rPr lang="hu-HU" sz="3000" b="1" dirty="0">
                <a:effectLst/>
              </a:rPr>
              <a:t>Akkor menj el előttem </a:t>
            </a:r>
            <a:r>
              <a:rPr lang="hu-HU" sz="3000" b="1" dirty="0" err="1">
                <a:effectLst/>
              </a:rPr>
              <a:t>Gilgálba</a:t>
            </a:r>
            <a:r>
              <a:rPr lang="hu-HU" sz="3000" b="1" dirty="0">
                <a:effectLst/>
              </a:rPr>
              <a:t>, és én is elmegyek hozzád, hogy égőáldozatokat mutassak be és békeáldozatokat áldozzak. </a:t>
            </a:r>
            <a:endParaRPr lang="hu-HU" sz="3000" dirty="0"/>
          </a:p>
        </p:txBody>
      </p:sp>
    </p:spTree>
    <p:extLst>
      <p:ext uri="{BB962C8B-B14F-4D97-AF65-F5344CB8AC3E}">
        <p14:creationId xmlns:p14="http://schemas.microsoft.com/office/powerpoint/2010/main" val="19640458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0" y="290512"/>
            <a:ext cx="12188825" cy="6276975"/>
          </a:xfrm>
          <a:prstGeom prst="rect">
            <a:avLst/>
          </a:prstGeom>
          <a:noFill/>
        </p:spPr>
        <p:txBody>
          <a:bodyPr wrap="square">
            <a:spAutoFit/>
          </a:bodyPr>
          <a:lstStyle/>
          <a:p>
            <a:pPr indent="449580" algn="ctr">
              <a:lnSpc>
                <a:spcPct val="150000"/>
              </a:lnSpc>
            </a:pPr>
            <a:r>
              <a:rPr lang="hu-HU" sz="3400" b="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3400" b="1" baseline="30000" dirty="0">
                <a:effectLst/>
                <a:latin typeface="Times New Roman" panose="02020603050405020304" pitchFamily="18" charset="0"/>
                <a:ea typeface="Calibri" panose="020F0502020204030204" pitchFamily="34" charset="0"/>
                <a:cs typeface="Times New Roman" panose="02020603050405020304" pitchFamily="18" charset="0"/>
              </a:rPr>
              <a:t>47</a:t>
            </a:r>
            <a:r>
              <a:rPr lang="hu-HU" sz="3400" b="1" dirty="0">
                <a:effectLst/>
                <a:latin typeface="Times New Roman" panose="02020603050405020304" pitchFamily="18" charset="0"/>
                <a:cs typeface="Times New Roman" panose="02020603050405020304" pitchFamily="18" charset="0"/>
              </a:rPr>
              <a:t>Mióta átvette Saul a királyi hatalmat Izráel felett, harcban állt minden ellenségével körös-körül: </a:t>
            </a:r>
            <a:r>
              <a:rPr lang="hu-HU" sz="3400" b="1" dirty="0" err="1">
                <a:effectLst/>
                <a:latin typeface="Times New Roman" panose="02020603050405020304" pitchFamily="18" charset="0"/>
                <a:cs typeface="Times New Roman" panose="02020603050405020304" pitchFamily="18" charset="0"/>
              </a:rPr>
              <a:t>Móábbal</a:t>
            </a:r>
            <a:r>
              <a:rPr lang="hu-HU" sz="3400" b="1" dirty="0">
                <a:effectLst/>
                <a:latin typeface="Times New Roman" panose="02020603050405020304" pitchFamily="18" charset="0"/>
                <a:cs typeface="Times New Roman" panose="02020603050405020304" pitchFamily="18" charset="0"/>
              </a:rPr>
              <a:t>, az </a:t>
            </a:r>
            <a:r>
              <a:rPr lang="hu-HU" sz="3400" b="1" dirty="0" err="1">
                <a:effectLst/>
                <a:latin typeface="Times New Roman" panose="02020603050405020304" pitchFamily="18" charset="0"/>
                <a:cs typeface="Times New Roman" panose="02020603050405020304" pitchFamily="18" charset="0"/>
              </a:rPr>
              <a:t>ammóniakkal</a:t>
            </a:r>
            <a:r>
              <a:rPr lang="hu-HU" sz="3400" b="1" dirty="0">
                <a:effectLst/>
                <a:latin typeface="Times New Roman" panose="02020603050405020304" pitchFamily="18" charset="0"/>
                <a:cs typeface="Times New Roman" panose="02020603050405020304" pitchFamily="18" charset="0"/>
              </a:rPr>
              <a:t>, </a:t>
            </a:r>
            <a:r>
              <a:rPr lang="hu-HU" sz="3400" b="1" dirty="0" err="1">
                <a:effectLst/>
                <a:latin typeface="Times New Roman" panose="02020603050405020304" pitchFamily="18" charset="0"/>
                <a:cs typeface="Times New Roman" panose="02020603050405020304" pitchFamily="18" charset="0"/>
              </a:rPr>
              <a:t>Edómmal</a:t>
            </a:r>
            <a:r>
              <a:rPr lang="hu-HU" sz="3400" b="1" dirty="0">
                <a:effectLst/>
                <a:latin typeface="Times New Roman" panose="02020603050405020304" pitchFamily="18" charset="0"/>
                <a:cs typeface="Times New Roman" panose="02020603050405020304" pitchFamily="18" charset="0"/>
              </a:rPr>
              <a:t>, </a:t>
            </a:r>
            <a:r>
              <a:rPr lang="hu-HU" sz="3400" b="1" dirty="0" err="1">
                <a:effectLst/>
                <a:latin typeface="Times New Roman" panose="02020603050405020304" pitchFamily="18" charset="0"/>
                <a:cs typeface="Times New Roman" panose="02020603050405020304" pitchFamily="18" charset="0"/>
              </a:rPr>
              <a:t>Cóbá</a:t>
            </a:r>
            <a:r>
              <a:rPr lang="hu-HU" sz="3400" b="1" dirty="0">
                <a:effectLst/>
                <a:latin typeface="Times New Roman" panose="02020603050405020304" pitchFamily="18" charset="0"/>
                <a:cs typeface="Times New Roman" panose="02020603050405020304" pitchFamily="18" charset="0"/>
              </a:rPr>
              <a:t> királyával és a filiszteusokkal. Ahol csak megfordult, mindenütt győzelmet aratott. </a:t>
            </a:r>
            <a:r>
              <a:rPr lang="hu-HU" sz="3400" b="1" baseline="30000" dirty="0">
                <a:effectLst/>
                <a:latin typeface="Times New Roman" panose="02020603050405020304" pitchFamily="18" charset="0"/>
                <a:cs typeface="Times New Roman" panose="02020603050405020304" pitchFamily="18" charset="0"/>
              </a:rPr>
              <a:t>48</a:t>
            </a:r>
            <a:r>
              <a:rPr lang="hu-HU" sz="3400" b="1" dirty="0">
                <a:effectLst/>
                <a:latin typeface="Times New Roman" panose="02020603050405020304" pitchFamily="18" charset="0"/>
                <a:cs typeface="Times New Roman" panose="02020603050405020304" pitchFamily="18" charset="0"/>
              </a:rPr>
              <a:t>Derekasan viselkedett, megverte az </a:t>
            </a:r>
            <a:r>
              <a:rPr lang="hu-HU" sz="3400" b="1" dirty="0" err="1">
                <a:effectLst/>
                <a:latin typeface="Times New Roman" panose="02020603050405020304" pitchFamily="18" charset="0"/>
                <a:cs typeface="Times New Roman" panose="02020603050405020304" pitchFamily="18" charset="0"/>
              </a:rPr>
              <a:t>amálékiakat</a:t>
            </a:r>
            <a:r>
              <a:rPr lang="hu-HU" sz="3400" b="1" dirty="0">
                <a:effectLst/>
                <a:latin typeface="Times New Roman" panose="02020603050405020304" pitchFamily="18" charset="0"/>
                <a:cs typeface="Times New Roman" panose="02020603050405020304" pitchFamily="18" charset="0"/>
              </a:rPr>
              <a:t>, és megmentette Izráelt fosztogatói kezéből. […] </a:t>
            </a:r>
            <a:r>
              <a:rPr lang="hu-HU" sz="3400" b="1" baseline="30000" dirty="0">
                <a:effectLst/>
                <a:latin typeface="Times New Roman" panose="02020603050405020304" pitchFamily="18" charset="0"/>
                <a:cs typeface="Times New Roman" panose="02020603050405020304" pitchFamily="18" charset="0"/>
              </a:rPr>
              <a:t>52</a:t>
            </a:r>
            <a:r>
              <a:rPr lang="hu-HU" sz="3400" b="1" dirty="0">
                <a:effectLst/>
                <a:latin typeface="Times New Roman" panose="02020603050405020304" pitchFamily="18" charset="0"/>
                <a:cs typeface="Times New Roman" panose="02020603050405020304" pitchFamily="18" charset="0"/>
              </a:rPr>
              <a:t>A filiszteus háború egyre súlyosabb lett Saul egész életében. Ezért, ha meglátott Saul egy-egy erős vagy bátor embert, azt maga mellé vette.”</a:t>
            </a:r>
            <a:r>
              <a:rPr lang="hu-HU" sz="3400" dirty="0">
                <a:effectLst/>
                <a:latin typeface="Times New Roman" panose="02020603050405020304" pitchFamily="18" charset="0"/>
                <a:ea typeface="Calibri" panose="020F0502020204030204" pitchFamily="34" charset="0"/>
                <a:cs typeface="Times New Roman" panose="02020603050405020304" pitchFamily="18" charset="0"/>
              </a:rPr>
              <a:t> I </a:t>
            </a:r>
            <a:r>
              <a:rPr lang="hu-HU" sz="3400" dirty="0" err="1">
                <a:effectLst/>
                <a:latin typeface="Times New Roman" panose="02020603050405020304" pitchFamily="18" charset="0"/>
                <a:ea typeface="Calibri" panose="020F0502020204030204" pitchFamily="34" charset="0"/>
                <a:cs typeface="Times New Roman" panose="02020603050405020304" pitchFamily="18" charset="0"/>
              </a:rPr>
              <a:t>Sám</a:t>
            </a:r>
            <a:r>
              <a:rPr lang="hu-HU" sz="3400" dirty="0">
                <a:effectLst/>
                <a:latin typeface="Times New Roman" panose="02020603050405020304" pitchFamily="18" charset="0"/>
                <a:ea typeface="Calibri" panose="020F0502020204030204" pitchFamily="34" charset="0"/>
                <a:cs typeface="Times New Roman" panose="02020603050405020304" pitchFamily="18" charset="0"/>
              </a:rPr>
              <a:t> 14,47-48.52</a:t>
            </a:r>
            <a:endParaRPr lang="hu-HU" sz="3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5874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5056" y="0"/>
            <a:ext cx="12188825" cy="986360"/>
          </a:xfrm>
          <a:prstGeom prst="rect">
            <a:avLst/>
          </a:prstGeom>
          <a:noFill/>
        </p:spPr>
        <p:txBody>
          <a:bodyPr wrap="square">
            <a:spAutoFit/>
          </a:bodyPr>
          <a:lstStyle/>
          <a:p>
            <a:pPr indent="449580" algn="ctr">
              <a:lnSpc>
                <a:spcPct val="150000"/>
              </a:lnSpc>
            </a:pPr>
            <a:r>
              <a:rPr lang="hu-HU" sz="4400" b="1" dirty="0">
                <a:effectLst/>
                <a:latin typeface="Times New Roman" panose="02020603050405020304" pitchFamily="18" charset="0"/>
                <a:ea typeface="Times New Roman" panose="02020603050405020304" pitchFamily="18" charset="0"/>
              </a:rPr>
              <a:t>Mi volt Saul bukásának oka?</a:t>
            </a:r>
            <a:endParaRPr lang="hu-HU" sz="4400" dirty="0">
              <a:effectLst/>
              <a:latin typeface="Times New Roman" panose="02020603050405020304" pitchFamily="18" charset="0"/>
              <a:ea typeface="Times New Roman" panose="02020603050405020304" pitchFamily="18" charset="0"/>
            </a:endParaRPr>
          </a:p>
        </p:txBody>
      </p:sp>
      <p:sp>
        <p:nvSpPr>
          <p:cNvPr id="3" name="Szövegdoboz 2">
            <a:extLst>
              <a:ext uri="{FF2B5EF4-FFF2-40B4-BE49-F238E27FC236}">
                <a16:creationId xmlns:a16="http://schemas.microsoft.com/office/drawing/2014/main" id="{D6974194-D6D5-F730-2F38-6234790666F9}"/>
              </a:ext>
            </a:extLst>
          </p:cNvPr>
          <p:cNvSpPr txBox="1"/>
          <p:nvPr/>
        </p:nvSpPr>
        <p:spPr>
          <a:xfrm>
            <a:off x="0" y="1916832"/>
            <a:ext cx="6079356" cy="3316742"/>
          </a:xfrm>
          <a:prstGeom prst="rect">
            <a:avLst/>
          </a:prstGeom>
          <a:solidFill>
            <a:srgbClr val="00B0F0"/>
          </a:solidFill>
        </p:spPr>
        <p:txBody>
          <a:bodyPr wrap="square">
            <a:spAutoFit/>
          </a:bodyPr>
          <a:lstStyle/>
          <a:p>
            <a:pPr marL="571500" indent="-571500">
              <a:lnSpc>
                <a:spcPct val="150000"/>
              </a:lnSpc>
              <a:buFontTx/>
              <a:buChar char="-"/>
            </a:pPr>
            <a:r>
              <a:rPr lang="hu-H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heves természete </a:t>
            </a:r>
          </a:p>
          <a:p>
            <a:pPr marL="571500" indent="-571500">
              <a:lnSpc>
                <a:spcPct val="150000"/>
              </a:lnSpc>
              <a:buFontTx/>
              <a:buChar char="-"/>
            </a:pPr>
            <a:r>
              <a:rPr lang="hu-H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alkalmazkodására képtelen személyisége</a:t>
            </a:r>
          </a:p>
          <a:p>
            <a:pPr marL="571500" indent="-571500">
              <a:lnSpc>
                <a:spcPct val="150000"/>
              </a:lnSpc>
              <a:buFontTx/>
              <a:buChar char="-"/>
            </a:pP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féltékenysége</a:t>
            </a:r>
            <a:endParaRPr lang="hu-HU" sz="7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98A112FC-528D-AEDC-4FF7-907505838855}"/>
              </a:ext>
            </a:extLst>
          </p:cNvPr>
          <p:cNvSpPr txBox="1"/>
          <p:nvPr/>
        </p:nvSpPr>
        <p:spPr>
          <a:xfrm>
            <a:off x="6109469" y="1916832"/>
            <a:ext cx="6079356" cy="823752"/>
          </a:xfrm>
          <a:prstGeom prst="rect">
            <a:avLst/>
          </a:prstGeom>
          <a:solidFill>
            <a:srgbClr val="FF0000"/>
          </a:solidFill>
        </p:spPr>
        <p:txBody>
          <a:bodyPr wrap="square">
            <a:spAutoFit/>
          </a:bodyPr>
          <a:lstStyle/>
          <a:p>
            <a:pPr indent="449580" algn="ctr">
              <a:lnSpc>
                <a:spcPct val="150000"/>
              </a:lnSpc>
            </a:pP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engedetlensége</a:t>
            </a:r>
            <a:endParaRPr lang="hu-HU" sz="3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cxnSp>
        <p:nvCxnSpPr>
          <p:cNvPr id="6" name="Egyenes összekötő nyíllal 5">
            <a:extLst>
              <a:ext uri="{FF2B5EF4-FFF2-40B4-BE49-F238E27FC236}">
                <a16:creationId xmlns:a16="http://schemas.microsoft.com/office/drawing/2014/main" id="{1B4766F6-FD32-E8B9-BBC4-FBFBA868EE1C}"/>
              </a:ext>
            </a:extLst>
          </p:cNvPr>
          <p:cNvCxnSpPr>
            <a:stCxn id="4" idx="2"/>
            <a:endCxn id="3" idx="0"/>
          </p:cNvCxnSpPr>
          <p:nvPr/>
        </p:nvCxnSpPr>
        <p:spPr>
          <a:xfrm flipH="1">
            <a:off x="3039678" y="986360"/>
            <a:ext cx="3069791" cy="930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a:extLst>
              <a:ext uri="{FF2B5EF4-FFF2-40B4-BE49-F238E27FC236}">
                <a16:creationId xmlns:a16="http://schemas.microsoft.com/office/drawing/2014/main" id="{9C38C5AF-AAB2-93EC-B581-A7872C50F45A}"/>
              </a:ext>
            </a:extLst>
          </p:cNvPr>
          <p:cNvCxnSpPr>
            <a:cxnSpLocks/>
            <a:stCxn id="4" idx="2"/>
            <a:endCxn id="5" idx="0"/>
          </p:cNvCxnSpPr>
          <p:nvPr/>
        </p:nvCxnSpPr>
        <p:spPr>
          <a:xfrm>
            <a:off x="6109469" y="986360"/>
            <a:ext cx="3039678" cy="930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6588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5056" y="0"/>
            <a:ext cx="12188825" cy="986360"/>
          </a:xfrm>
          <a:prstGeom prst="rect">
            <a:avLst/>
          </a:prstGeom>
          <a:noFill/>
        </p:spPr>
        <p:txBody>
          <a:bodyPr wrap="square">
            <a:spAutoFit/>
          </a:bodyPr>
          <a:lstStyle/>
          <a:p>
            <a:pPr indent="449580" algn="ctr">
              <a:lnSpc>
                <a:spcPct val="150000"/>
              </a:lnSpc>
            </a:pPr>
            <a:r>
              <a:rPr lang="hu-HU" sz="4400" b="1" dirty="0">
                <a:effectLst/>
                <a:latin typeface="Times New Roman" panose="02020603050405020304" pitchFamily="18" charset="0"/>
                <a:ea typeface="Times New Roman" panose="02020603050405020304" pitchFamily="18" charset="0"/>
              </a:rPr>
              <a:t>Saul bukásának az </a:t>
            </a:r>
            <a:r>
              <a:rPr lang="hu-HU" sz="4400" b="1" dirty="0">
                <a:effectLst>
                  <a:outerShdw blurRad="38100" dist="38100" dir="2700000" algn="tl">
                    <a:srgbClr val="000000">
                      <a:alpha val="43137"/>
                    </a:srgbClr>
                  </a:outerShdw>
                </a:effectLst>
                <a:highlight>
                  <a:srgbClr val="FF0000"/>
                </a:highlight>
                <a:latin typeface="Times New Roman" panose="02020603050405020304" pitchFamily="18" charset="0"/>
                <a:ea typeface="Times New Roman" panose="02020603050405020304" pitchFamily="18" charset="0"/>
              </a:rPr>
              <a:t>engedetlenség</a:t>
            </a:r>
            <a:r>
              <a:rPr lang="hu-HU" sz="4400" b="1" dirty="0">
                <a:effectLst/>
                <a:latin typeface="Times New Roman" panose="02020603050405020304" pitchFamily="18" charset="0"/>
                <a:ea typeface="Times New Roman" panose="02020603050405020304" pitchFamily="18" charset="0"/>
              </a:rPr>
              <a:t> volt az oka</a:t>
            </a:r>
            <a:endParaRPr lang="hu-HU" sz="4400" dirty="0">
              <a:effectLst/>
              <a:latin typeface="Times New Roman" panose="02020603050405020304" pitchFamily="18" charset="0"/>
              <a:ea typeface="Times New Roman" panose="02020603050405020304" pitchFamily="18" charset="0"/>
            </a:endParaRPr>
          </a:p>
        </p:txBody>
      </p:sp>
      <p:sp>
        <p:nvSpPr>
          <p:cNvPr id="5" name="Szövegdoboz 4">
            <a:extLst>
              <a:ext uri="{FF2B5EF4-FFF2-40B4-BE49-F238E27FC236}">
                <a16:creationId xmlns:a16="http://schemas.microsoft.com/office/drawing/2014/main" id="{98A112FC-528D-AEDC-4FF7-907505838855}"/>
              </a:ext>
            </a:extLst>
          </p:cNvPr>
          <p:cNvSpPr txBox="1"/>
          <p:nvPr/>
        </p:nvSpPr>
        <p:spPr>
          <a:xfrm>
            <a:off x="613580" y="2949260"/>
            <a:ext cx="11009040" cy="1200329"/>
          </a:xfrm>
          <a:prstGeom prst="rect">
            <a:avLst/>
          </a:prstGeom>
          <a:solidFill>
            <a:srgbClr val="FF0000"/>
          </a:solidFill>
        </p:spPr>
        <p:txBody>
          <a:bodyPr wrap="square">
            <a:spAutoFit/>
          </a:bodyPr>
          <a:lstStyle/>
          <a:p>
            <a:pPr indent="444500" algn="just"/>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Nem semmisítette meg tökéletesen az amelekitákat</a:t>
            </a:r>
          </a:p>
          <a:p>
            <a:pPr indent="444500" algn="just"/>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 </a:t>
            </a:r>
            <a:r>
              <a:rPr lang="hu-HU" sz="3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Sám</a:t>
            </a: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15,1-35)</a:t>
            </a:r>
            <a:endParaRPr lang="hu-HU" sz="3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8" name="Szövegdoboz 7">
            <a:extLst>
              <a:ext uri="{FF2B5EF4-FFF2-40B4-BE49-F238E27FC236}">
                <a16:creationId xmlns:a16="http://schemas.microsoft.com/office/drawing/2014/main" id="{9F19B925-1D11-E525-86F6-C85B44AD42D2}"/>
              </a:ext>
            </a:extLst>
          </p:cNvPr>
          <p:cNvSpPr txBox="1"/>
          <p:nvPr/>
        </p:nvSpPr>
        <p:spPr>
          <a:xfrm>
            <a:off x="604948" y="1551411"/>
            <a:ext cx="11009040" cy="1200329"/>
          </a:xfrm>
          <a:prstGeom prst="rect">
            <a:avLst/>
          </a:prstGeom>
          <a:solidFill>
            <a:srgbClr val="FF0000"/>
          </a:solidFill>
        </p:spPr>
        <p:txBody>
          <a:bodyPr wrap="square">
            <a:spAutoFit/>
          </a:bodyPr>
          <a:lstStyle/>
          <a:p>
            <a:pPr indent="444500"/>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Megsértette az áldozatbemutatás papi előjogát </a:t>
            </a:r>
          </a:p>
          <a:p>
            <a:pPr indent="449580"/>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 </a:t>
            </a:r>
            <a:r>
              <a:rPr lang="hu-HU" sz="3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Sám</a:t>
            </a: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13,1-14)</a:t>
            </a:r>
            <a:endParaRPr lang="hu-HU" sz="3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9" name="Szövegdoboz 8">
            <a:extLst>
              <a:ext uri="{FF2B5EF4-FFF2-40B4-BE49-F238E27FC236}">
                <a16:creationId xmlns:a16="http://schemas.microsoft.com/office/drawing/2014/main" id="{05031B76-DD12-4984-B66A-5EF27C6ABE55}"/>
              </a:ext>
            </a:extLst>
          </p:cNvPr>
          <p:cNvSpPr txBox="1"/>
          <p:nvPr/>
        </p:nvSpPr>
        <p:spPr>
          <a:xfrm>
            <a:off x="601748" y="4347109"/>
            <a:ext cx="11020872" cy="823752"/>
          </a:xfrm>
          <a:prstGeom prst="rect">
            <a:avLst/>
          </a:prstGeom>
          <a:solidFill>
            <a:srgbClr val="FF0000"/>
          </a:solidFill>
        </p:spPr>
        <p:txBody>
          <a:bodyPr wrap="square">
            <a:spAutoFit/>
          </a:bodyPr>
          <a:lstStyle/>
          <a:p>
            <a:pPr indent="449580">
              <a:lnSpc>
                <a:spcPct val="150000"/>
              </a:lnSpc>
            </a:pP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Halottidézőhöz fordul (I </a:t>
            </a:r>
            <a:r>
              <a:rPr lang="hu-HU" sz="3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Sám</a:t>
            </a: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28,7-25)</a:t>
            </a:r>
            <a:endParaRPr lang="hu-HU" sz="3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 name="Szövegdoboz 9">
            <a:extLst>
              <a:ext uri="{FF2B5EF4-FFF2-40B4-BE49-F238E27FC236}">
                <a16:creationId xmlns:a16="http://schemas.microsoft.com/office/drawing/2014/main" id="{4D3ADBFA-544C-30CD-12FC-E43A3729C683}"/>
              </a:ext>
            </a:extLst>
          </p:cNvPr>
          <p:cNvSpPr txBox="1"/>
          <p:nvPr/>
        </p:nvSpPr>
        <p:spPr>
          <a:xfrm>
            <a:off x="583976" y="5403281"/>
            <a:ext cx="11020872" cy="1200329"/>
          </a:xfrm>
          <a:prstGeom prst="rect">
            <a:avLst/>
          </a:prstGeom>
          <a:solidFill>
            <a:srgbClr val="FF0000"/>
          </a:solidFill>
        </p:spPr>
        <p:txBody>
          <a:bodyPr wrap="square">
            <a:spAutoFit/>
          </a:bodyPr>
          <a:lstStyle/>
          <a:p>
            <a:pPr indent="449263" algn="just"/>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 Nem adta a dicsőséget Istennek, hanem önmagát</a:t>
            </a:r>
          </a:p>
          <a:p>
            <a:pPr indent="449263" algn="just"/>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dicsőítette (I </a:t>
            </a:r>
            <a:r>
              <a:rPr lang="hu-HU" sz="3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Sám</a:t>
            </a:r>
            <a:r>
              <a:rPr lang="hu-HU"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15,12c)</a:t>
            </a:r>
          </a:p>
        </p:txBody>
      </p:sp>
    </p:spTree>
    <p:extLst>
      <p:ext uri="{BB962C8B-B14F-4D97-AF65-F5344CB8AC3E}">
        <p14:creationId xmlns:p14="http://schemas.microsoft.com/office/powerpoint/2010/main" val="2640503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 y="1914707"/>
            <a:ext cx="12188825" cy="3028586"/>
          </a:xfrm>
          <a:prstGeom prst="rect">
            <a:avLst/>
          </a:prstGeom>
          <a:noFill/>
        </p:spPr>
        <p:txBody>
          <a:bodyPr wrap="square">
            <a:spAutoFit/>
          </a:bodyPr>
          <a:lstStyle/>
          <a:p>
            <a:pPr indent="449580" algn="ctr">
              <a:lnSpc>
                <a:spcPct val="150000"/>
              </a:lnSpc>
            </a:pPr>
            <a:r>
              <a:rPr lang="hu-HU" sz="4400" b="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4400" b="1" baseline="30000" dirty="0">
                <a:effectLst/>
                <a:latin typeface="Times New Roman" panose="02020603050405020304" pitchFamily="18" charset="0"/>
                <a:ea typeface="Calibri" panose="020F0502020204030204" pitchFamily="34" charset="0"/>
                <a:cs typeface="Times New Roman" panose="02020603050405020304" pitchFamily="18" charset="0"/>
              </a:rPr>
              <a:t>11</a:t>
            </a:r>
            <a:r>
              <a:rPr lang="hu-HU" sz="4400" b="1" dirty="0">
                <a:effectLst/>
                <a:latin typeface="Times New Roman" panose="02020603050405020304" pitchFamily="18" charset="0"/>
                <a:cs typeface="Times New Roman" panose="02020603050405020304" pitchFamily="18" charset="0"/>
              </a:rPr>
              <a:t>Megbántam, hogy királlyá tettem Sault, </a:t>
            </a:r>
          </a:p>
          <a:p>
            <a:pPr indent="449580" algn="ctr">
              <a:lnSpc>
                <a:spcPct val="150000"/>
              </a:lnSpc>
            </a:pPr>
            <a:r>
              <a:rPr lang="hu-HU" sz="4400" b="1" dirty="0">
                <a:effectLst/>
                <a:latin typeface="Times New Roman" panose="02020603050405020304" pitchFamily="18" charset="0"/>
                <a:cs typeface="Times New Roman" panose="02020603050405020304" pitchFamily="18" charset="0"/>
              </a:rPr>
              <a:t>mert </a:t>
            </a:r>
            <a:r>
              <a:rPr lang="hu-HU"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elfordult tőlem</a:t>
            </a:r>
            <a:r>
              <a:rPr lang="hu-HU" sz="4400" b="1" dirty="0">
                <a:effectLst/>
                <a:latin typeface="Times New Roman" panose="02020603050405020304" pitchFamily="18" charset="0"/>
                <a:cs typeface="Times New Roman" panose="02020603050405020304" pitchFamily="18" charset="0"/>
              </a:rPr>
              <a:t>, és </a:t>
            </a:r>
            <a:r>
              <a:rPr lang="hu-HU"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 teljesítette, </a:t>
            </a:r>
          </a:p>
          <a:p>
            <a:pPr indent="449580" algn="ctr">
              <a:lnSpc>
                <a:spcPct val="150000"/>
              </a:lnSpc>
            </a:pPr>
            <a:r>
              <a:rPr lang="hu-HU"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amit meghagytam neki</a:t>
            </a:r>
            <a:r>
              <a:rPr lang="hu-HU" sz="4400" b="1" dirty="0">
                <a:effectLst/>
                <a:latin typeface="Times New Roman" panose="02020603050405020304" pitchFamily="18" charset="0"/>
                <a:cs typeface="Times New Roman" panose="02020603050405020304" pitchFamily="18" charset="0"/>
              </a:rPr>
              <a:t>.”</a:t>
            </a: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 I </a:t>
            </a:r>
            <a:r>
              <a:rPr lang="hu-HU" sz="4400" dirty="0" err="1">
                <a:effectLst/>
                <a:latin typeface="Times New Roman" panose="02020603050405020304" pitchFamily="18" charset="0"/>
                <a:ea typeface="Calibri" panose="020F0502020204030204" pitchFamily="34" charset="0"/>
                <a:cs typeface="Times New Roman" panose="02020603050405020304" pitchFamily="18" charset="0"/>
              </a:rPr>
              <a:t>Sám</a:t>
            </a:r>
            <a:r>
              <a:rPr lang="hu-HU" sz="4400" dirty="0">
                <a:effectLst/>
                <a:latin typeface="Times New Roman" panose="02020603050405020304" pitchFamily="18" charset="0"/>
                <a:ea typeface="Calibri" panose="020F0502020204030204" pitchFamily="34" charset="0"/>
                <a:cs typeface="Times New Roman" panose="02020603050405020304" pitchFamily="18" charset="0"/>
              </a:rPr>
              <a:t> 15,11</a:t>
            </a:r>
            <a:endParaRPr lang="hu-HU"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6814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 y="1914707"/>
            <a:ext cx="12188825" cy="1828386"/>
          </a:xfrm>
          <a:prstGeom prst="rect">
            <a:avLst/>
          </a:prstGeom>
          <a:noFill/>
        </p:spPr>
        <p:txBody>
          <a:bodyPr wrap="square">
            <a:spAutoFit/>
          </a:bodyPr>
          <a:lstStyle/>
          <a:p>
            <a:pPr algn="ctr">
              <a:lnSpc>
                <a:spcPct val="150000"/>
              </a:lnSpc>
            </a:pPr>
            <a:r>
              <a:rPr lang="hu-HU" sz="4000" b="1" dirty="0">
                <a:effectLst/>
                <a:latin typeface="Times New Roman" panose="02020603050405020304" pitchFamily="18" charset="0"/>
                <a:ea typeface="Times New Roman" panose="02020603050405020304" pitchFamily="18" charset="0"/>
              </a:rPr>
              <a:t>„</a:t>
            </a:r>
            <a:r>
              <a:rPr lang="hu-HU" sz="4000" b="1" baseline="30000" dirty="0">
                <a:effectLst/>
                <a:latin typeface="Times New Roman" panose="02020603050405020304" pitchFamily="18" charset="0"/>
                <a:ea typeface="Times New Roman" panose="02020603050405020304" pitchFamily="18" charset="0"/>
              </a:rPr>
              <a:t>8</a:t>
            </a:r>
            <a:r>
              <a:rPr lang="hu-HU" sz="4000" b="1" dirty="0">
                <a:effectLst/>
                <a:latin typeface="Times New Roman" panose="02020603050405020304" pitchFamily="18" charset="0"/>
                <a:ea typeface="Times New Roman" panose="02020603050405020304" pitchFamily="18" charset="0"/>
              </a:rPr>
              <a:t>Én vagyok az ÚR, ez a nevem, </a:t>
            </a:r>
          </a:p>
          <a:p>
            <a:pPr algn="ctr">
              <a:lnSpc>
                <a:spcPct val="150000"/>
              </a:lnSpc>
            </a:pPr>
            <a:r>
              <a:rPr lang="hu-HU" sz="40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nem adom dicsőségemet másnak…</a:t>
            </a:r>
            <a:r>
              <a:rPr lang="hu-HU" sz="4000" b="1" dirty="0">
                <a:effectLst/>
                <a:latin typeface="Times New Roman" panose="02020603050405020304" pitchFamily="18" charset="0"/>
                <a:ea typeface="Times New Roman" panose="02020603050405020304" pitchFamily="18" charset="0"/>
              </a:rPr>
              <a:t>” </a:t>
            </a:r>
            <a:r>
              <a:rPr lang="hu-HU" sz="4000" dirty="0">
                <a:effectLst/>
                <a:latin typeface="Times New Roman" panose="02020603050405020304" pitchFamily="18" charset="0"/>
                <a:ea typeface="Times New Roman" panose="02020603050405020304" pitchFamily="18" charset="0"/>
              </a:rPr>
              <a:t>Ézs 42,8</a:t>
            </a:r>
          </a:p>
        </p:txBody>
      </p:sp>
    </p:spTree>
    <p:extLst>
      <p:ext uri="{BB962C8B-B14F-4D97-AF65-F5344CB8AC3E}">
        <p14:creationId xmlns:p14="http://schemas.microsoft.com/office/powerpoint/2010/main" val="24247530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15056" y="0"/>
            <a:ext cx="12188825" cy="1067600"/>
          </a:xfrm>
          <a:prstGeom prst="rect">
            <a:avLst/>
          </a:prstGeom>
          <a:noFill/>
        </p:spPr>
        <p:txBody>
          <a:bodyPr wrap="square">
            <a:spAutoFit/>
          </a:bodyPr>
          <a:lstStyle/>
          <a:p>
            <a:pPr indent="449580" algn="ctr">
              <a:lnSpc>
                <a:spcPct val="150000"/>
              </a:lnSpc>
            </a:pPr>
            <a:r>
              <a:rPr lang="hu-HU" sz="4800" b="1" spc="300" dirty="0">
                <a:effectLst/>
                <a:latin typeface="Times New Roman" panose="02020603050405020304" pitchFamily="18" charset="0"/>
                <a:ea typeface="Times New Roman" panose="02020603050405020304" pitchFamily="18" charset="0"/>
              </a:rPr>
              <a:t>Súlyos ár – súlyos következmény</a:t>
            </a:r>
            <a:endParaRPr lang="hu-HU" sz="4800" spc="300" dirty="0">
              <a:effectLst/>
              <a:latin typeface="Times New Roman" panose="02020603050405020304" pitchFamily="18" charset="0"/>
              <a:ea typeface="Times New Roman" panose="02020603050405020304" pitchFamily="18" charset="0"/>
            </a:endParaRPr>
          </a:p>
        </p:txBody>
      </p:sp>
      <p:sp>
        <p:nvSpPr>
          <p:cNvPr id="3" name="Szövegdoboz 2">
            <a:extLst>
              <a:ext uri="{FF2B5EF4-FFF2-40B4-BE49-F238E27FC236}">
                <a16:creationId xmlns:a16="http://schemas.microsoft.com/office/drawing/2014/main" id="{D6974194-D6D5-F730-2F38-6234790666F9}"/>
              </a:ext>
            </a:extLst>
          </p:cNvPr>
          <p:cNvSpPr txBox="1"/>
          <p:nvPr/>
        </p:nvSpPr>
        <p:spPr>
          <a:xfrm>
            <a:off x="0" y="1916832"/>
            <a:ext cx="6079356" cy="3675045"/>
          </a:xfrm>
          <a:prstGeom prst="rect">
            <a:avLst/>
          </a:prstGeom>
          <a:solidFill>
            <a:srgbClr val="00B0F0"/>
          </a:solidFill>
        </p:spPr>
        <p:txBody>
          <a:bodyPr wrap="square">
            <a:spAutoFit/>
          </a:bodyPr>
          <a:lstStyle/>
          <a:p>
            <a:pPr algn="ctr">
              <a:lnSpc>
                <a:spcPct val="150000"/>
              </a:lnSpc>
            </a:pPr>
            <a:r>
              <a:rPr lang="hu-HU" sz="4000" b="1" dirty="0">
                <a:latin typeface="Times New Roman" panose="02020603050405020304" pitchFamily="18" charset="0"/>
                <a:cs typeface="Times New Roman" panose="02020603050405020304" pitchFamily="18" charset="0"/>
              </a:rPr>
              <a:t>„Mivel te megvetetted az ÚR igéjét, ő meg elvetett téged, és nem leszel király!” </a:t>
            </a:r>
            <a:r>
              <a:rPr lang="hu-HU" sz="4000" dirty="0">
                <a:latin typeface="Times New Roman" panose="02020603050405020304" pitchFamily="18" charset="0"/>
                <a:cs typeface="Times New Roman" panose="02020603050405020304" pitchFamily="18" charset="0"/>
              </a:rPr>
              <a:t>I </a:t>
            </a:r>
            <a:r>
              <a:rPr lang="hu-HU" sz="4000" dirty="0" err="1">
                <a:latin typeface="Times New Roman" panose="02020603050405020304" pitchFamily="18" charset="0"/>
                <a:cs typeface="Times New Roman" panose="02020603050405020304" pitchFamily="18" charset="0"/>
              </a:rPr>
              <a:t>Sám</a:t>
            </a:r>
            <a:r>
              <a:rPr lang="hu-HU" sz="4000" dirty="0">
                <a:latin typeface="Times New Roman" panose="02020603050405020304" pitchFamily="18" charset="0"/>
                <a:cs typeface="Times New Roman" panose="02020603050405020304" pitchFamily="18" charset="0"/>
              </a:rPr>
              <a:t> 15,23</a:t>
            </a:r>
            <a:endParaRPr lang="hu-HU"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98A112FC-528D-AEDC-4FF7-907505838855}"/>
              </a:ext>
            </a:extLst>
          </p:cNvPr>
          <p:cNvSpPr txBox="1"/>
          <p:nvPr/>
        </p:nvSpPr>
        <p:spPr>
          <a:xfrm>
            <a:off x="6109469" y="1916832"/>
            <a:ext cx="6079356" cy="2751715"/>
          </a:xfrm>
          <a:prstGeom prst="rect">
            <a:avLst/>
          </a:prstGeom>
          <a:solidFill>
            <a:srgbClr val="FF0000"/>
          </a:solidFill>
        </p:spPr>
        <p:txBody>
          <a:bodyPr wrap="square">
            <a:spAutoFit/>
          </a:bodyPr>
          <a:lstStyle/>
          <a:p>
            <a:pPr algn="ctr">
              <a:lnSpc>
                <a:spcPct val="150000"/>
              </a:lnSpc>
            </a:pPr>
            <a:r>
              <a:rPr lang="hu-HU" sz="4000" b="1" dirty="0">
                <a:latin typeface="Times New Roman" panose="02020603050405020304" pitchFamily="18" charset="0"/>
                <a:cs typeface="Times New Roman" panose="02020603050405020304" pitchFamily="18" charset="0"/>
              </a:rPr>
              <a:t>„</a:t>
            </a:r>
            <a:r>
              <a:rPr lang="hu-HU" sz="4000" b="1" baseline="30000" dirty="0">
                <a:latin typeface="Times New Roman" panose="02020603050405020304" pitchFamily="18" charset="0"/>
                <a:cs typeface="Times New Roman" panose="02020603050405020304" pitchFamily="18" charset="0"/>
              </a:rPr>
              <a:t>6</a:t>
            </a:r>
            <a:r>
              <a:rPr lang="hu-HU" sz="4000" b="1" dirty="0">
                <a:latin typeface="Times New Roman" panose="02020603050405020304" pitchFamily="18" charset="0"/>
                <a:cs typeface="Times New Roman" panose="02020603050405020304" pitchFamily="18" charset="0"/>
              </a:rPr>
              <a:t>Megkérdezte Saul az </a:t>
            </a:r>
            <a:r>
              <a:rPr lang="hu-HU" sz="4000" b="1" dirty="0" err="1">
                <a:latin typeface="Times New Roman" panose="02020603050405020304" pitchFamily="18" charset="0"/>
                <a:cs typeface="Times New Roman" panose="02020603050405020304" pitchFamily="18" charset="0"/>
              </a:rPr>
              <a:t>URat</a:t>
            </a:r>
            <a:r>
              <a:rPr lang="hu-HU" sz="4000" b="1" dirty="0">
                <a:latin typeface="Times New Roman" panose="02020603050405020304" pitchFamily="18" charset="0"/>
                <a:cs typeface="Times New Roman" panose="02020603050405020304" pitchFamily="18" charset="0"/>
              </a:rPr>
              <a:t>, de az ÚR nem válaszolt neki” </a:t>
            </a:r>
            <a:r>
              <a:rPr lang="hu-HU" sz="4000" dirty="0">
                <a:latin typeface="Times New Roman" panose="02020603050405020304" pitchFamily="18" charset="0"/>
                <a:cs typeface="Times New Roman" panose="02020603050405020304" pitchFamily="18" charset="0"/>
              </a:rPr>
              <a:t>I </a:t>
            </a:r>
            <a:r>
              <a:rPr lang="hu-HU" sz="4000" dirty="0" err="1">
                <a:latin typeface="Times New Roman" panose="02020603050405020304" pitchFamily="18" charset="0"/>
                <a:cs typeface="Times New Roman" panose="02020603050405020304" pitchFamily="18" charset="0"/>
              </a:rPr>
              <a:t>Sám</a:t>
            </a:r>
            <a:r>
              <a:rPr lang="hu-HU" sz="4000" dirty="0">
                <a:latin typeface="Times New Roman" panose="02020603050405020304" pitchFamily="18" charset="0"/>
                <a:cs typeface="Times New Roman" panose="02020603050405020304" pitchFamily="18" charset="0"/>
              </a:rPr>
              <a:t> 28,6</a:t>
            </a:r>
          </a:p>
        </p:txBody>
      </p:sp>
      <p:cxnSp>
        <p:nvCxnSpPr>
          <p:cNvPr id="6" name="Egyenes összekötő nyíllal 5">
            <a:extLst>
              <a:ext uri="{FF2B5EF4-FFF2-40B4-BE49-F238E27FC236}">
                <a16:creationId xmlns:a16="http://schemas.microsoft.com/office/drawing/2014/main" id="{1B4766F6-FD32-E8B9-BBC4-FBFBA868EE1C}"/>
              </a:ext>
            </a:extLst>
          </p:cNvPr>
          <p:cNvCxnSpPr>
            <a:stCxn id="4" idx="2"/>
            <a:endCxn id="3" idx="0"/>
          </p:cNvCxnSpPr>
          <p:nvPr/>
        </p:nvCxnSpPr>
        <p:spPr>
          <a:xfrm flipH="1">
            <a:off x="3039678" y="1067600"/>
            <a:ext cx="3069791" cy="8492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a:extLst>
              <a:ext uri="{FF2B5EF4-FFF2-40B4-BE49-F238E27FC236}">
                <a16:creationId xmlns:a16="http://schemas.microsoft.com/office/drawing/2014/main" id="{9C38C5AF-AAB2-93EC-B581-A7872C50F45A}"/>
              </a:ext>
            </a:extLst>
          </p:cNvPr>
          <p:cNvCxnSpPr>
            <a:cxnSpLocks/>
            <a:stCxn id="4" idx="2"/>
            <a:endCxn id="5" idx="0"/>
          </p:cNvCxnSpPr>
          <p:nvPr/>
        </p:nvCxnSpPr>
        <p:spPr>
          <a:xfrm>
            <a:off x="6109469" y="1067600"/>
            <a:ext cx="3039678" cy="8492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9409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a:extLst>
              <a:ext uri="{FF2B5EF4-FFF2-40B4-BE49-F238E27FC236}">
                <a16:creationId xmlns:a16="http://schemas.microsoft.com/office/drawing/2014/main" id="{97B17D14-1B77-A688-7303-FDC70371E9E8}"/>
              </a:ext>
            </a:extLst>
          </p:cNvPr>
          <p:cNvSpPr txBox="1"/>
          <p:nvPr/>
        </p:nvSpPr>
        <p:spPr>
          <a:xfrm>
            <a:off x="1174997" y="404664"/>
            <a:ext cx="9838829" cy="830997"/>
          </a:xfrm>
          <a:prstGeom prst="rect">
            <a:avLst/>
          </a:prstGeom>
          <a:noFill/>
        </p:spPr>
        <p:txBody>
          <a:bodyPr wrap="square">
            <a:spAutoFit/>
          </a:bodyPr>
          <a:lstStyle/>
          <a:p>
            <a:pPr algn="ct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Kettétört királyság</a:t>
            </a:r>
            <a:endParaRPr lang="hu-H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Kép 2">
            <a:extLst>
              <a:ext uri="{FF2B5EF4-FFF2-40B4-BE49-F238E27FC236}">
                <a16:creationId xmlns:a16="http://schemas.microsoft.com/office/drawing/2014/main" id="{704058E3-1BF1-6479-A52E-9F58A5808719}"/>
              </a:ext>
            </a:extLst>
          </p:cNvPr>
          <p:cNvPicPr>
            <a:picLocks noChangeAspect="1"/>
          </p:cNvPicPr>
          <p:nvPr/>
        </p:nvPicPr>
        <p:blipFill rotWithShape="1">
          <a:blip r:embed="rId2"/>
          <a:srcRect l="15736" t="34246" r="40547" b="22693"/>
          <a:stretch/>
        </p:blipFill>
        <p:spPr>
          <a:xfrm>
            <a:off x="1449896" y="1484784"/>
            <a:ext cx="9289032" cy="5146627"/>
          </a:xfrm>
          <a:prstGeom prst="rect">
            <a:avLst/>
          </a:prstGeom>
          <a:ln>
            <a:noFill/>
          </a:ln>
          <a:effectLst>
            <a:softEdge rad="112500"/>
          </a:effectLst>
        </p:spPr>
      </p:pic>
      <p:pic>
        <p:nvPicPr>
          <p:cNvPr id="4100" name="Picture 4" descr="King Saul - Facts and Lessons from His Bible Story">
            <a:extLst>
              <a:ext uri="{FF2B5EF4-FFF2-40B4-BE49-F238E27FC236}">
                <a16:creationId xmlns:a16="http://schemas.microsoft.com/office/drawing/2014/main" id="{C7450CA3-4EE7-83F2-2600-00FFDF3A9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997" y="1435100"/>
            <a:ext cx="9850005" cy="5146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zövegdoboz 7">
            <a:extLst>
              <a:ext uri="{FF2B5EF4-FFF2-40B4-BE49-F238E27FC236}">
                <a16:creationId xmlns:a16="http://schemas.microsoft.com/office/drawing/2014/main" id="{5FB46A5B-DACF-45EE-C1F1-73F8A4F1D215}"/>
              </a:ext>
            </a:extLst>
          </p:cNvPr>
          <p:cNvSpPr txBox="1"/>
          <p:nvPr/>
        </p:nvSpPr>
        <p:spPr>
          <a:xfrm>
            <a:off x="1080119" y="390848"/>
            <a:ext cx="9838829" cy="830997"/>
          </a:xfrm>
          <a:prstGeom prst="rect">
            <a:avLst/>
          </a:prstGeom>
          <a:noFill/>
        </p:spPr>
        <p:txBody>
          <a:bodyPr wrap="square">
            <a:spAutoFit/>
          </a:bodyPr>
          <a:lstStyle/>
          <a:p>
            <a:pPr algn="ct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Ledöntött királyság</a:t>
            </a:r>
            <a:endParaRPr lang="hu-H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7267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50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000"/>
                                        <p:tgtEl>
                                          <p:spTgt spid="4100"/>
                                        </p:tgtEl>
                                      </p:cBhvr>
                                    </p:animEffect>
                                  </p:childTnLst>
                                </p:cTn>
                              </p:par>
                              <p:par>
                                <p:cTn id="8" presetID="10" presetClass="entr" presetSubtype="0" fill="hold" grpId="0" nodeType="withEffect">
                                  <p:stCondLst>
                                    <p:cond delay="5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par>
                                <p:cTn id="11" presetID="10" presetClass="exit" presetSubtype="0" fill="hold" grpId="0" nodeType="withEffect">
                                  <p:stCondLst>
                                    <p:cond delay="5500"/>
                                  </p:stCondLst>
                                  <p:childTnLst>
                                    <p:animEffect transition="out" filter="fade">
                                      <p:cBhvr>
                                        <p:cTn id="12" dur="3000"/>
                                        <p:tgtEl>
                                          <p:spTgt spid="9"/>
                                        </p:tgtEl>
                                      </p:cBhvr>
                                    </p:animEffect>
                                    <p:set>
                                      <p:cBhvr>
                                        <p:cTn id="13"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0" y="1770629"/>
            <a:ext cx="12188825" cy="3316742"/>
          </a:xfrm>
          <a:prstGeom prst="rect">
            <a:avLst/>
          </a:prstGeom>
          <a:noFill/>
        </p:spPr>
        <p:txBody>
          <a:bodyPr wrap="square">
            <a:spAutoFit/>
          </a:bodyPr>
          <a:lstStyle/>
          <a:p>
            <a:pPr indent="449580" algn="ctr">
              <a:lnSpc>
                <a:spcPct val="150000"/>
              </a:lnSpc>
            </a:pPr>
            <a:r>
              <a:rPr lang="hu-HU"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hu-HU" sz="36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21</a:t>
            </a:r>
            <a:r>
              <a:rPr lang="hu-HU" sz="3600" b="1" dirty="0">
                <a:effectLst/>
                <a:latin typeface="Times New Roman" panose="02020603050405020304" pitchFamily="18" charset="0"/>
                <a:ea typeface="Times New Roman" panose="02020603050405020304" pitchFamily="18" charset="0"/>
              </a:rPr>
              <a:t>Saul pedig monda: Vétkeztem! térj vissza fiam, Dávid, mert többé nem cselekszem veled gonoszul […] </a:t>
            </a:r>
          </a:p>
          <a:p>
            <a:pPr indent="449580" algn="ctr">
              <a:lnSpc>
                <a:spcPct val="150000"/>
              </a:lnSpc>
            </a:pPr>
            <a:r>
              <a:rPr lang="hu-HU" sz="3600" b="1" dirty="0" err="1">
                <a:solidFill>
                  <a:srgbClr val="FFFF00"/>
                </a:solidFill>
                <a:effectLst/>
                <a:latin typeface="Times New Roman" panose="02020603050405020304" pitchFamily="18" charset="0"/>
                <a:ea typeface="Times New Roman" panose="02020603050405020304" pitchFamily="18" charset="0"/>
              </a:rPr>
              <a:t>Ímé</a:t>
            </a:r>
            <a:r>
              <a:rPr lang="hu-HU" sz="3600" b="1" dirty="0">
                <a:solidFill>
                  <a:srgbClr val="FFFF00"/>
                </a:solidFill>
                <a:effectLst/>
                <a:latin typeface="Times New Roman" panose="02020603050405020304" pitchFamily="18" charset="0"/>
                <a:ea typeface="Times New Roman" panose="02020603050405020304" pitchFamily="18" charset="0"/>
              </a:rPr>
              <a:t>, esztelenül cselekedtem, és igen nagyot vétettem</a:t>
            </a:r>
            <a:r>
              <a:rPr lang="hu-HU" sz="3600" b="1" dirty="0">
                <a:effectLst/>
                <a:latin typeface="Times New Roman" panose="02020603050405020304" pitchFamily="18" charset="0"/>
                <a:ea typeface="Times New Roman" panose="02020603050405020304" pitchFamily="18" charset="0"/>
              </a:rPr>
              <a:t>.”</a:t>
            </a:r>
            <a:r>
              <a:rPr lang="hu-HU" sz="3600" dirty="0">
                <a:effectLst/>
                <a:latin typeface="Times New Roman" panose="02020603050405020304" pitchFamily="18" charset="0"/>
                <a:ea typeface="Times New Roman" panose="02020603050405020304" pitchFamily="18" charset="0"/>
              </a:rPr>
              <a:t> </a:t>
            </a:r>
          </a:p>
          <a:p>
            <a:pPr indent="449580" algn="ctr">
              <a:lnSpc>
                <a:spcPct val="150000"/>
              </a:lnSpc>
            </a:pPr>
            <a:r>
              <a:rPr lang="hu-HU" sz="3600" dirty="0">
                <a:effectLst/>
                <a:latin typeface="Times New Roman" panose="02020603050405020304" pitchFamily="18" charset="0"/>
                <a:ea typeface="Times New Roman" panose="02020603050405020304" pitchFamily="18" charset="0"/>
              </a:rPr>
              <a:t>I </a:t>
            </a:r>
            <a:r>
              <a:rPr lang="hu-HU" sz="3600" dirty="0" err="1">
                <a:effectLst/>
                <a:latin typeface="Times New Roman" panose="02020603050405020304" pitchFamily="18" charset="0"/>
                <a:ea typeface="Times New Roman" panose="02020603050405020304" pitchFamily="18" charset="0"/>
              </a:rPr>
              <a:t>Sám</a:t>
            </a:r>
            <a:r>
              <a:rPr lang="hu-HU" sz="3600" dirty="0">
                <a:effectLst/>
                <a:latin typeface="Times New Roman" panose="02020603050405020304" pitchFamily="18" charset="0"/>
                <a:ea typeface="Times New Roman" panose="02020603050405020304" pitchFamily="18" charset="0"/>
              </a:rPr>
              <a:t> 26,21</a:t>
            </a:r>
          </a:p>
        </p:txBody>
      </p:sp>
    </p:spTree>
    <p:extLst>
      <p:ext uri="{BB962C8B-B14F-4D97-AF65-F5344CB8AC3E}">
        <p14:creationId xmlns:p14="http://schemas.microsoft.com/office/powerpoint/2010/main" val="18014058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43D58FAC-C82E-1FE4-7620-3DF997900528}"/>
              </a:ext>
            </a:extLst>
          </p:cNvPr>
          <p:cNvSpPr txBox="1"/>
          <p:nvPr/>
        </p:nvSpPr>
        <p:spPr>
          <a:xfrm>
            <a:off x="-2332" y="-101903"/>
            <a:ext cx="12188825" cy="7061805"/>
          </a:xfrm>
          <a:prstGeom prst="rect">
            <a:avLst/>
          </a:prstGeom>
          <a:noFill/>
        </p:spPr>
        <p:txBody>
          <a:bodyPr wrap="square">
            <a:spAutoFit/>
          </a:bodyPr>
          <a:lstStyle/>
          <a:p>
            <a:pPr indent="449580" algn="ctr">
              <a:lnSpc>
                <a:spcPct val="150000"/>
              </a:lnSpc>
            </a:pPr>
            <a:r>
              <a:rPr lang="hu-HU" sz="3400" b="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3400" b="1"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hu-HU" sz="3400" b="1" dirty="0">
                <a:effectLst/>
                <a:latin typeface="Times New Roman" panose="02020603050405020304" pitchFamily="18" charset="0"/>
                <a:cs typeface="Times New Roman" panose="02020603050405020304" pitchFamily="18" charset="0"/>
              </a:rPr>
              <a:t>ezért azt mondta Saul a fegyverhordozójának: </a:t>
            </a:r>
          </a:p>
          <a:p>
            <a:pPr indent="449580" algn="ctr">
              <a:lnSpc>
                <a:spcPct val="150000"/>
              </a:lnSpc>
            </a:pPr>
            <a:r>
              <a:rPr lang="hu-HU" sz="3400" b="1" dirty="0">
                <a:effectLst/>
                <a:latin typeface="Times New Roman" panose="02020603050405020304" pitchFamily="18" charset="0"/>
                <a:cs typeface="Times New Roman" panose="02020603050405020304" pitchFamily="18" charset="0"/>
              </a:rPr>
              <a:t>Húzd ki a kardod, és szúrj le vele, hogy ha ideérnek ezek a </a:t>
            </a:r>
            <a:r>
              <a:rPr lang="hu-HU" sz="3400" b="1" dirty="0" err="1">
                <a:effectLst/>
                <a:latin typeface="Times New Roman" panose="02020603050405020304" pitchFamily="18" charset="0"/>
                <a:cs typeface="Times New Roman" panose="02020603050405020304" pitchFamily="18" charset="0"/>
              </a:rPr>
              <a:t>körülmetéletlenek</a:t>
            </a:r>
            <a:r>
              <a:rPr lang="hu-HU" sz="3400" b="1" dirty="0">
                <a:effectLst/>
                <a:latin typeface="Times New Roman" panose="02020603050405020304" pitchFamily="18" charset="0"/>
                <a:cs typeface="Times New Roman" panose="02020603050405020304" pitchFamily="18" charset="0"/>
              </a:rPr>
              <a:t>, ne ők szúrjanak le, és ne űzzenek gúnyt belőlem! De a fegyverhordozó nem akarta megtenni, mert nagyon félt. Ekkor fogta Saul a kardját, és beledőlt. </a:t>
            </a:r>
            <a:r>
              <a:rPr lang="hu-HU" sz="3400" b="1" baseline="30000" dirty="0">
                <a:effectLst/>
                <a:latin typeface="Times New Roman" panose="02020603050405020304" pitchFamily="18" charset="0"/>
                <a:cs typeface="Times New Roman" panose="02020603050405020304" pitchFamily="18" charset="0"/>
              </a:rPr>
              <a:t>5</a:t>
            </a:r>
            <a:r>
              <a:rPr lang="hu-HU" sz="3400" b="1" dirty="0">
                <a:effectLst/>
                <a:latin typeface="Times New Roman" panose="02020603050405020304" pitchFamily="18" charset="0"/>
                <a:cs typeface="Times New Roman" panose="02020603050405020304" pitchFamily="18" charset="0"/>
              </a:rPr>
              <a:t>Amikor látta a fegyverhordozója, hogy meghalt Saul, ő is a kardjába dőlt, és meghalt vele együtt. </a:t>
            </a:r>
            <a:r>
              <a:rPr lang="hu-HU" sz="3400" b="1" baseline="30000" dirty="0">
                <a:effectLst/>
                <a:latin typeface="Times New Roman" panose="02020603050405020304" pitchFamily="18" charset="0"/>
                <a:cs typeface="Times New Roman" panose="02020603050405020304" pitchFamily="18" charset="0"/>
              </a:rPr>
              <a:t>6</a:t>
            </a:r>
            <a:r>
              <a:rPr lang="hu-HU" sz="3400" b="1" dirty="0">
                <a:effectLst/>
                <a:latin typeface="Times New Roman" panose="02020603050405020304" pitchFamily="18" charset="0"/>
                <a:cs typeface="Times New Roman" panose="02020603050405020304" pitchFamily="18" charset="0"/>
              </a:rPr>
              <a:t>Így halt meg Saul azon napon, vele együtt a három fia, a fegyverhordozója meg az összes embere.”</a:t>
            </a:r>
            <a:r>
              <a:rPr lang="hu-HU"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49580" algn="ctr">
              <a:lnSpc>
                <a:spcPct val="150000"/>
              </a:lnSpc>
            </a:pPr>
            <a:r>
              <a:rPr lang="hu-HU" sz="3400" dirty="0">
                <a:effectLst/>
                <a:latin typeface="Times New Roman" panose="02020603050405020304" pitchFamily="18" charset="0"/>
                <a:ea typeface="Calibri" panose="020F0502020204030204" pitchFamily="34" charset="0"/>
                <a:cs typeface="Times New Roman" panose="02020603050405020304" pitchFamily="18" charset="0"/>
              </a:rPr>
              <a:t>I </a:t>
            </a:r>
            <a:r>
              <a:rPr lang="hu-HU" sz="3400" dirty="0" err="1">
                <a:effectLst/>
                <a:latin typeface="Times New Roman" panose="02020603050405020304" pitchFamily="18" charset="0"/>
                <a:ea typeface="Calibri" panose="020F0502020204030204" pitchFamily="34" charset="0"/>
                <a:cs typeface="Times New Roman" panose="02020603050405020304" pitchFamily="18" charset="0"/>
              </a:rPr>
              <a:t>Sám</a:t>
            </a:r>
            <a:r>
              <a:rPr lang="hu-HU" sz="3400" dirty="0">
                <a:effectLst/>
                <a:latin typeface="Times New Roman" panose="02020603050405020304" pitchFamily="18" charset="0"/>
                <a:ea typeface="Calibri" panose="020F0502020204030204" pitchFamily="34" charset="0"/>
                <a:cs typeface="Times New Roman" panose="02020603050405020304" pitchFamily="18" charset="0"/>
              </a:rPr>
              <a:t> 31,4-5</a:t>
            </a:r>
            <a:endParaRPr lang="hu-HU" sz="3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824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ing Saul - Facts and Lessons from His Bible Story">
            <a:extLst>
              <a:ext uri="{FF2B5EF4-FFF2-40B4-BE49-F238E27FC236}">
                <a16:creationId xmlns:a16="http://schemas.microsoft.com/office/drawing/2014/main" id="{C7450CA3-4EE7-83F2-2600-00FFDF3A9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05" y="1355204"/>
            <a:ext cx="9850005" cy="5146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zövegdoboz 7">
            <a:extLst>
              <a:ext uri="{FF2B5EF4-FFF2-40B4-BE49-F238E27FC236}">
                <a16:creationId xmlns:a16="http://schemas.microsoft.com/office/drawing/2014/main" id="{5FB46A5B-DACF-45EE-C1F1-73F8A4F1D215}"/>
              </a:ext>
            </a:extLst>
          </p:cNvPr>
          <p:cNvSpPr txBox="1"/>
          <p:nvPr/>
        </p:nvSpPr>
        <p:spPr>
          <a:xfrm>
            <a:off x="1151581" y="519519"/>
            <a:ext cx="9838829" cy="830997"/>
          </a:xfrm>
          <a:prstGeom prst="rect">
            <a:avLst/>
          </a:prstGeom>
          <a:noFill/>
        </p:spPr>
        <p:txBody>
          <a:bodyPr wrap="square">
            <a:spAutoFit/>
          </a:bodyPr>
          <a:lstStyle/>
          <a:p>
            <a:pPr algn="ctr"/>
            <a:r>
              <a:rPr lang="hu-HU" sz="4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Ledöntött királyság</a:t>
            </a:r>
            <a:endParaRPr lang="hu-H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7038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0" y="-171400"/>
            <a:ext cx="12188825" cy="6927089"/>
          </a:xfrm>
          <a:prstGeom prst="rect">
            <a:avLst/>
          </a:prstGeom>
          <a:noFill/>
        </p:spPr>
        <p:txBody>
          <a:bodyPr wrap="square">
            <a:spAutoFit/>
          </a:bodyPr>
          <a:lstStyle/>
          <a:p>
            <a:pPr algn="just">
              <a:lnSpc>
                <a:spcPct val="150000"/>
              </a:lnSpc>
            </a:pPr>
            <a:r>
              <a:rPr lang="hu-HU" sz="3000" b="1" dirty="0">
                <a:effectLst/>
              </a:rPr>
              <a:t>Hét napig várj, amíg hozzád érkezem, és akkor majd </a:t>
            </a:r>
            <a:r>
              <a:rPr lang="hu-HU" sz="3000" b="1" dirty="0" err="1">
                <a:effectLst/>
              </a:rPr>
              <a:t>tudtodra</a:t>
            </a:r>
            <a:r>
              <a:rPr lang="hu-HU" sz="3000" b="1" dirty="0">
                <a:effectLst/>
              </a:rPr>
              <a:t> adom, hogy mit kell tenned. </a:t>
            </a:r>
            <a:r>
              <a:rPr lang="hu-HU" sz="3000" b="1" baseline="30000" dirty="0">
                <a:effectLst/>
              </a:rPr>
              <a:t>9</a:t>
            </a:r>
            <a:r>
              <a:rPr lang="hu-HU" sz="3000" b="1" dirty="0">
                <a:effectLst/>
              </a:rPr>
              <a:t>És amikor megfordult, hogy eltávozzék Sámueltől, Isten megváltoztatta a szívét, és beteljesedtek rajta mindezek a jelek azon a napon. </a:t>
            </a:r>
            <a:r>
              <a:rPr lang="hu-HU" sz="3000" dirty="0">
                <a:effectLst/>
              </a:rPr>
              <a:t>[…]</a:t>
            </a:r>
            <a:r>
              <a:rPr lang="hu-HU" sz="3000" b="1" baseline="30000" dirty="0">
                <a:effectLst/>
                <a:latin typeface="Times New Roman" panose="02020603050405020304" pitchFamily="18" charset="0"/>
                <a:ea typeface="Calibri" panose="020F0502020204030204" pitchFamily="34" charset="0"/>
              </a:rPr>
              <a:t> 17</a:t>
            </a:r>
            <a:r>
              <a:rPr lang="hu-HU" sz="3000" b="1" dirty="0">
                <a:effectLst/>
                <a:latin typeface="Times New Roman" panose="02020603050405020304" pitchFamily="18" charset="0"/>
                <a:ea typeface="Calibri" panose="020F0502020204030204" pitchFamily="34" charset="0"/>
              </a:rPr>
              <a:t>Ezután összehívta Sámuel a népet az </a:t>
            </a:r>
            <a:r>
              <a:rPr lang="hu-HU" sz="3000" b="1" dirty="0" err="1">
                <a:effectLst/>
                <a:latin typeface="Times New Roman" panose="02020603050405020304" pitchFamily="18" charset="0"/>
                <a:ea typeface="Calibri" panose="020F0502020204030204" pitchFamily="34" charset="0"/>
              </a:rPr>
              <a:t>ÚRhoz</a:t>
            </a:r>
            <a:r>
              <a:rPr lang="hu-HU" sz="3000" b="1" dirty="0">
                <a:effectLst/>
                <a:latin typeface="Times New Roman" panose="02020603050405020304" pitchFamily="18" charset="0"/>
                <a:ea typeface="Calibri" panose="020F0502020204030204" pitchFamily="34" charset="0"/>
              </a:rPr>
              <a:t> </a:t>
            </a:r>
            <a:r>
              <a:rPr lang="hu-HU" sz="3000" b="1" dirty="0" err="1">
                <a:effectLst/>
                <a:latin typeface="Times New Roman" panose="02020603050405020304" pitchFamily="18" charset="0"/>
                <a:ea typeface="Calibri" panose="020F0502020204030204" pitchFamily="34" charset="0"/>
              </a:rPr>
              <a:t>Micpába</a:t>
            </a:r>
            <a:r>
              <a:rPr lang="hu-HU" sz="3000" b="1" dirty="0">
                <a:effectLst/>
                <a:latin typeface="Times New Roman" panose="02020603050405020304" pitchFamily="18" charset="0"/>
                <a:ea typeface="Calibri" panose="020F0502020204030204" pitchFamily="34" charset="0"/>
              </a:rPr>
              <a:t>, </a:t>
            </a:r>
            <a:r>
              <a:rPr lang="hu-HU" sz="3000" b="1" baseline="30000" dirty="0">
                <a:effectLst/>
              </a:rPr>
              <a:t>18</a:t>
            </a:r>
            <a:r>
              <a:rPr lang="hu-HU" sz="3000" b="1" dirty="0">
                <a:effectLst/>
              </a:rPr>
              <a:t>és így szólt Izráel fiaihoz: Ezt mondja az ÚR, Izráel Istene: Én hoztam ki Izráelt Egyiptomból. Én mentettelek meg benneteket Egyiptomnak és mindazoknak az országoknak a hatalmától, amelyek sanyargattak benneteket. </a:t>
            </a:r>
            <a:r>
              <a:rPr lang="hu-HU" sz="3000" b="1" baseline="30000" dirty="0">
                <a:effectLst/>
              </a:rPr>
              <a:t>19</a:t>
            </a:r>
            <a:r>
              <a:rPr lang="hu-HU" sz="3000" b="1" dirty="0">
                <a:effectLst/>
              </a:rPr>
              <a:t>Ti pedig most elvetettétek Isteneteket, aki megszabadított benneteket minden bajból és nyomorúságból. </a:t>
            </a:r>
            <a:endParaRPr lang="hu-HU" sz="3000" dirty="0"/>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1" y="-22604"/>
            <a:ext cx="12188825" cy="6644063"/>
          </a:xfrm>
          <a:prstGeom prst="rect">
            <a:avLst/>
          </a:prstGeom>
          <a:noFill/>
        </p:spPr>
        <p:txBody>
          <a:bodyPr wrap="square">
            <a:spAutoFit/>
          </a:bodyPr>
          <a:lstStyle/>
          <a:p>
            <a:pPr algn="just">
              <a:lnSpc>
                <a:spcPct val="150000"/>
              </a:lnSpc>
            </a:pPr>
            <a:r>
              <a:rPr lang="hu-HU" sz="3200" b="1" dirty="0">
                <a:effectLst/>
              </a:rPr>
              <a:t>Hiszen ezt mondtátok neki: Tégy valakit a királyunkká! Most hát álljatok az ÚR színe elé törzsenként és nemzetségenként!</a:t>
            </a:r>
            <a:r>
              <a:rPr lang="hu-HU" sz="3200" b="1" baseline="30000" dirty="0">
                <a:effectLst/>
                <a:latin typeface="Times New Roman" panose="02020603050405020304" pitchFamily="18" charset="0"/>
                <a:ea typeface="Calibri" panose="020F0502020204030204" pitchFamily="34" charset="0"/>
              </a:rPr>
              <a:t> 20</a:t>
            </a:r>
            <a:r>
              <a:rPr lang="hu-HU" sz="3200" b="1" dirty="0">
                <a:effectLst/>
                <a:latin typeface="Times New Roman" panose="02020603050405020304" pitchFamily="18" charset="0"/>
                <a:ea typeface="Calibri" panose="020F0502020204030204" pitchFamily="34" charset="0"/>
              </a:rPr>
              <a:t>És amikor fölvonultatta Sámuel Izráel valamennyi törzsét, a sors Benjámin törzsére esett. </a:t>
            </a:r>
            <a:r>
              <a:rPr lang="hu-HU" sz="3200" b="1" baseline="30000" dirty="0">
                <a:effectLst/>
              </a:rPr>
              <a:t>21</a:t>
            </a:r>
            <a:r>
              <a:rPr lang="hu-HU" sz="3200" b="1" dirty="0">
                <a:effectLst/>
              </a:rPr>
              <a:t>Akkor fölvonultatta Benjámin törzsét nemzetségenként, és a sors </a:t>
            </a:r>
            <a:r>
              <a:rPr lang="hu-HU" sz="3200" b="1" dirty="0" err="1">
                <a:effectLst/>
              </a:rPr>
              <a:t>Matri</a:t>
            </a:r>
            <a:r>
              <a:rPr lang="hu-HU" sz="3200" b="1" dirty="0">
                <a:effectLst/>
              </a:rPr>
              <a:t> nemzetségére esett. Majd </a:t>
            </a:r>
            <a:r>
              <a:rPr lang="hu-HU" sz="3200" b="1" dirty="0" err="1">
                <a:effectLst/>
              </a:rPr>
              <a:t>Kísnek</a:t>
            </a:r>
            <a:r>
              <a:rPr lang="hu-HU" sz="3200" b="1" dirty="0">
                <a:effectLst/>
              </a:rPr>
              <a:t> a fiára, Saulra esett a sors, de amikor keresték, nem találták. </a:t>
            </a:r>
            <a:r>
              <a:rPr lang="hu-HU" sz="3200" b="1" baseline="30000" dirty="0">
                <a:effectLst/>
              </a:rPr>
              <a:t>22</a:t>
            </a:r>
            <a:r>
              <a:rPr lang="hu-HU" sz="3200" b="1" dirty="0">
                <a:effectLst/>
              </a:rPr>
              <a:t>Ekkor újból megkérdezték az </a:t>
            </a:r>
            <a:r>
              <a:rPr lang="hu-HU" sz="3200" b="1" dirty="0" err="1">
                <a:effectLst/>
              </a:rPr>
              <a:t>URat</a:t>
            </a:r>
            <a:r>
              <a:rPr lang="hu-HU" sz="3200" b="1" dirty="0">
                <a:effectLst/>
              </a:rPr>
              <a:t>, hogy eljött-e egyáltalán az az ember? És az ÚR ezt felelte: Igen, itt van. Elrejtőzött a holmik között.</a:t>
            </a:r>
            <a:endParaRPr lang="hu-HU" sz="3200" dirty="0"/>
          </a:p>
        </p:txBody>
      </p:sp>
    </p:spTree>
    <p:extLst>
      <p:ext uri="{BB962C8B-B14F-4D97-AF65-F5344CB8AC3E}">
        <p14:creationId xmlns:p14="http://schemas.microsoft.com/office/powerpoint/2010/main" val="28203320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0" y="841753"/>
            <a:ext cx="12188825" cy="5174493"/>
          </a:xfrm>
          <a:prstGeom prst="rect">
            <a:avLst/>
          </a:prstGeom>
          <a:noFill/>
        </p:spPr>
        <p:txBody>
          <a:bodyPr wrap="square">
            <a:spAutoFit/>
          </a:bodyPr>
          <a:lstStyle/>
          <a:p>
            <a:pPr algn="just">
              <a:lnSpc>
                <a:spcPct val="150000"/>
              </a:lnSpc>
            </a:pPr>
            <a:r>
              <a:rPr lang="hu-HU" sz="3200" b="1" baseline="30000" dirty="0">
                <a:effectLst/>
                <a:latin typeface="Times New Roman" panose="02020603050405020304" pitchFamily="18" charset="0"/>
                <a:ea typeface="Calibri" panose="020F0502020204030204" pitchFamily="34" charset="0"/>
                <a:cs typeface="Times New Roman" panose="02020603050405020304" pitchFamily="18" charset="0"/>
              </a:rPr>
              <a:t>23</a:t>
            </a:r>
            <a:r>
              <a:rPr lang="hu-HU" sz="3200" b="1" dirty="0">
                <a:effectLst/>
                <a:latin typeface="Times New Roman" panose="02020603050405020304" pitchFamily="18" charset="0"/>
                <a:ea typeface="Calibri" panose="020F0502020204030204" pitchFamily="34" charset="0"/>
                <a:cs typeface="Times New Roman" panose="02020603050405020304" pitchFamily="18" charset="0"/>
              </a:rPr>
              <a:t>Akkor odafutottak, és elhozták. És amikor odaállt a nép közé, egy fejjel kimagaslott az egész nép közül. </a:t>
            </a:r>
            <a:r>
              <a:rPr lang="hu-HU" sz="3200" b="1" baseline="30000" dirty="0">
                <a:effectLst/>
                <a:latin typeface="Times New Roman" panose="02020603050405020304" pitchFamily="18" charset="0"/>
                <a:cs typeface="Times New Roman" panose="02020603050405020304" pitchFamily="18" charset="0"/>
              </a:rPr>
              <a:t>24</a:t>
            </a:r>
            <a:r>
              <a:rPr lang="hu-HU" sz="3200" b="1" dirty="0">
                <a:effectLst/>
                <a:latin typeface="Times New Roman" panose="02020603050405020304" pitchFamily="18" charset="0"/>
                <a:cs typeface="Times New Roman" panose="02020603050405020304" pitchFamily="18" charset="0"/>
              </a:rPr>
              <a:t>Akkor Sámuel ezt mondta a népnek: Látjátok, kit választott ki az ÚR? Hiszen nincs hozzá hasonló az egész nép között! Ekkor ujjongásba tört ki az egész nép, és ezt mondták: Éljen a király! </a:t>
            </a:r>
            <a:r>
              <a:rPr lang="hu-HU" sz="3200" b="1" baseline="30000" dirty="0">
                <a:effectLst/>
                <a:latin typeface="Times New Roman" panose="02020603050405020304" pitchFamily="18" charset="0"/>
                <a:ea typeface="Calibri" panose="020F0502020204030204" pitchFamily="34" charset="0"/>
                <a:cs typeface="Times New Roman" panose="02020603050405020304" pitchFamily="18" charset="0"/>
              </a:rPr>
              <a:t>25</a:t>
            </a:r>
            <a:r>
              <a:rPr lang="hu-HU" sz="3200" b="1" dirty="0">
                <a:effectLst/>
                <a:latin typeface="Times New Roman" panose="02020603050405020304" pitchFamily="18" charset="0"/>
                <a:ea typeface="Calibri" panose="020F0502020204030204" pitchFamily="34" charset="0"/>
                <a:cs typeface="Times New Roman" panose="02020603050405020304" pitchFamily="18" charset="0"/>
              </a:rPr>
              <a:t>Sámuel pedig kihirdette a népnek a király jogait, majd beírta egy könyvbe, és azt elhelyezte az ÚR színe előtt. Azután hazaküldte Sámuel az egész népet. </a:t>
            </a: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644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52A13D9-7DD2-EA74-AF46-492A43E03D0E}"/>
              </a:ext>
            </a:extLst>
          </p:cNvPr>
          <p:cNvSpPr txBox="1"/>
          <p:nvPr/>
        </p:nvSpPr>
        <p:spPr>
          <a:xfrm>
            <a:off x="0" y="118478"/>
            <a:ext cx="12188825" cy="3697166"/>
          </a:xfrm>
          <a:prstGeom prst="rect">
            <a:avLst/>
          </a:prstGeom>
          <a:noFill/>
        </p:spPr>
        <p:txBody>
          <a:bodyPr wrap="square">
            <a:spAutoFit/>
          </a:bodyPr>
          <a:lstStyle/>
          <a:p>
            <a:pPr algn="just">
              <a:lnSpc>
                <a:spcPct val="150000"/>
              </a:lnSpc>
            </a:pPr>
            <a:r>
              <a:rPr lang="hu-HU" sz="3200" b="1" baseline="30000" dirty="0">
                <a:effectLst/>
                <a:latin typeface="Times New Roman" panose="02020603050405020304" pitchFamily="18" charset="0"/>
                <a:ea typeface="Calibri" panose="020F0502020204030204" pitchFamily="34" charset="0"/>
                <a:cs typeface="Times New Roman" panose="02020603050405020304" pitchFamily="18" charset="0"/>
              </a:rPr>
              <a:t>26</a:t>
            </a:r>
            <a:r>
              <a:rPr lang="hu-HU" sz="3200" b="1" dirty="0">
                <a:effectLst/>
                <a:latin typeface="Times New Roman" panose="02020603050405020304" pitchFamily="18" charset="0"/>
                <a:ea typeface="Calibri" panose="020F0502020204030204" pitchFamily="34" charset="0"/>
                <a:cs typeface="Times New Roman" panose="02020603050405020304" pitchFamily="18" charset="0"/>
              </a:rPr>
              <a:t>Saul is hazament </a:t>
            </a:r>
            <a:r>
              <a:rPr lang="hu-HU" sz="3200" b="1" dirty="0" err="1">
                <a:effectLst/>
                <a:latin typeface="Times New Roman" panose="02020603050405020304" pitchFamily="18" charset="0"/>
                <a:ea typeface="Calibri" panose="020F0502020204030204" pitchFamily="34" charset="0"/>
                <a:cs typeface="Times New Roman" panose="02020603050405020304" pitchFamily="18" charset="0"/>
              </a:rPr>
              <a:t>Gibeába</a:t>
            </a:r>
            <a:r>
              <a:rPr lang="hu-HU" sz="3200" b="1" dirty="0">
                <a:effectLst/>
                <a:latin typeface="Times New Roman" panose="02020603050405020304" pitchFamily="18" charset="0"/>
                <a:ea typeface="Calibri" panose="020F0502020204030204" pitchFamily="34" charset="0"/>
                <a:cs typeface="Times New Roman" panose="02020603050405020304" pitchFamily="18" charset="0"/>
              </a:rPr>
              <a:t>, és vele ment az a sereg is, amelynek a szívét arra indította az Isten. </a:t>
            </a:r>
            <a:r>
              <a:rPr lang="hu-HU" sz="3200" b="1" baseline="30000" dirty="0">
                <a:effectLst/>
                <a:latin typeface="Times New Roman" panose="02020603050405020304" pitchFamily="18" charset="0"/>
                <a:ea typeface="Calibri" panose="020F0502020204030204" pitchFamily="34" charset="0"/>
                <a:cs typeface="Times New Roman" panose="02020603050405020304" pitchFamily="18" charset="0"/>
              </a:rPr>
              <a:t>27</a:t>
            </a:r>
            <a:r>
              <a:rPr lang="hu-HU" sz="3200" b="1" dirty="0">
                <a:effectLst/>
                <a:latin typeface="Times New Roman" panose="02020603050405020304" pitchFamily="18" charset="0"/>
                <a:ea typeface="Calibri" panose="020F0502020204030204" pitchFamily="34" charset="0"/>
                <a:cs typeface="Times New Roman" panose="02020603050405020304" pitchFamily="18" charset="0"/>
              </a:rPr>
              <a:t>De az elvetemült emberek ezt mondták: Hogyan tudna ez segíteni rajtunk? És megvetették, ajándékot sem vittek neki. Ő azonban úgy tett, mintha ezt észre sem vette volna. </a:t>
            </a:r>
            <a:r>
              <a:rPr lang="hu-HU" sz="3200" dirty="0">
                <a:effectLst/>
                <a:latin typeface="Times New Roman" panose="02020603050405020304" pitchFamily="18" charset="0"/>
                <a:ea typeface="Calibri" panose="020F0502020204030204" pitchFamily="34" charset="0"/>
                <a:cs typeface="Times New Roman" panose="02020603050405020304" pitchFamily="18" charset="0"/>
              </a:rPr>
              <a:t>I </a:t>
            </a:r>
            <a:r>
              <a:rPr lang="hu-HU" sz="3200" dirty="0" err="1">
                <a:effectLst/>
                <a:latin typeface="Times New Roman" panose="02020603050405020304" pitchFamily="18" charset="0"/>
                <a:ea typeface="Calibri" panose="020F0502020204030204" pitchFamily="34" charset="0"/>
                <a:cs typeface="Times New Roman" panose="02020603050405020304" pitchFamily="18" charset="0"/>
              </a:rPr>
              <a:t>Sám</a:t>
            </a:r>
            <a:r>
              <a:rPr lang="hu-HU" sz="3200" dirty="0">
                <a:effectLst/>
                <a:latin typeface="Times New Roman" panose="02020603050405020304" pitchFamily="18" charset="0"/>
                <a:ea typeface="Calibri" panose="020F0502020204030204" pitchFamily="34" charset="0"/>
                <a:cs typeface="Times New Roman" panose="02020603050405020304" pitchFamily="18" charset="0"/>
              </a:rPr>
              <a:t> 10,5-9.17-27</a:t>
            </a:r>
          </a:p>
        </p:txBody>
      </p:sp>
    </p:spTree>
    <p:extLst>
      <p:ext uri="{BB962C8B-B14F-4D97-AF65-F5344CB8AC3E}">
        <p14:creationId xmlns:p14="http://schemas.microsoft.com/office/powerpoint/2010/main" val="37205099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EA024DFE-5258-9A98-0EF0-36FDF82D134C}"/>
              </a:ext>
            </a:extLst>
          </p:cNvPr>
          <p:cNvSpPr txBox="1"/>
          <p:nvPr/>
        </p:nvSpPr>
        <p:spPr>
          <a:xfrm>
            <a:off x="3048248" y="692696"/>
            <a:ext cx="6092326" cy="1754326"/>
          </a:xfrm>
          <a:prstGeom prst="rect">
            <a:avLst/>
          </a:prstGeom>
          <a:noFill/>
        </p:spPr>
        <p:txBody>
          <a:bodyPr wrap="square">
            <a:spAutoFit/>
          </a:bodyPr>
          <a:lstStyle/>
          <a:p>
            <a:pPr algn="ctr"/>
            <a:r>
              <a:rPr lang="hu-HU" sz="5400" b="1" spc="600" dirty="0">
                <a:effectLst/>
                <a:latin typeface="Times New Roman" panose="02020603050405020304" pitchFamily="18" charset="0"/>
                <a:ea typeface="Calibri" panose="020F0502020204030204" pitchFamily="34" charset="0"/>
                <a:cs typeface="Times New Roman" panose="02020603050405020304" pitchFamily="18" charset="0"/>
              </a:rPr>
              <a:t>Királyválasztás</a:t>
            </a:r>
          </a:p>
          <a:p>
            <a:pPr algn="ctr"/>
            <a:endParaRPr lang="hu-HU" sz="5400" spc="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Kép 5">
            <a:extLst>
              <a:ext uri="{FF2B5EF4-FFF2-40B4-BE49-F238E27FC236}">
                <a16:creationId xmlns:a16="http://schemas.microsoft.com/office/drawing/2014/main" id="{5075979E-A0E3-95DD-7818-4FDF030C89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239" y="2274639"/>
            <a:ext cx="7866345" cy="4424819"/>
          </a:xfrm>
          <a:prstGeom prst="rect">
            <a:avLst/>
          </a:prstGeom>
        </p:spPr>
      </p:pic>
    </p:spTree>
    <p:extLst>
      <p:ext uri="{BB962C8B-B14F-4D97-AF65-F5344CB8AC3E}">
        <p14:creationId xmlns:p14="http://schemas.microsoft.com/office/powerpoint/2010/main" val="41121185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2278E-9A24-0162-91A6-C675B5FA0C61}"/>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F5AB47A5-13BF-CC94-C21E-18C4F31E72BC}"/>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217B2672-59F4-9EFB-16D0-73799A76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3"/>
            <a:ext cx="12188825" cy="6856215"/>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86C22EB6-4277-D501-676D-3F83E8BF837A}"/>
              </a:ext>
            </a:extLst>
          </p:cNvPr>
          <p:cNvSpPr/>
          <p:nvPr/>
        </p:nvSpPr>
        <p:spPr>
          <a:xfrm>
            <a:off x="-1" y="893"/>
            <a:ext cx="12188825" cy="6856214"/>
          </a:xfrm>
          <a:prstGeom prst="rect">
            <a:avLst/>
          </a:prstGeom>
          <a:solidFill>
            <a:schemeClr val="tx1">
              <a:alpha val="63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hu-HU" sz="1799">
              <a:solidFill>
                <a:prstClr val="white"/>
              </a:solidFill>
              <a:latin typeface="Calibri" panose="020F0502020204030204"/>
            </a:endParaRPr>
          </a:p>
        </p:txBody>
      </p:sp>
      <p:pic>
        <p:nvPicPr>
          <p:cNvPr id="1026" name="Picture 2">
            <a:extLst>
              <a:ext uri="{FF2B5EF4-FFF2-40B4-BE49-F238E27FC236}">
                <a16:creationId xmlns:a16="http://schemas.microsoft.com/office/drawing/2014/main" id="{DABA3D15-ED59-82E1-A387-B0645F7A36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6" t="1244" r="26149" b="1689"/>
          <a:stretch/>
        </p:blipFill>
        <p:spPr bwMode="auto">
          <a:xfrm>
            <a:off x="1754387" y="-71891"/>
            <a:ext cx="4693501" cy="7001780"/>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a:extLst>
              <a:ext uri="{FF2B5EF4-FFF2-40B4-BE49-F238E27FC236}">
                <a16:creationId xmlns:a16="http://schemas.microsoft.com/office/drawing/2014/main" id="{758FBB77-4EB6-9B4A-E551-01495D8ABCA1}"/>
              </a:ext>
            </a:extLst>
          </p:cNvPr>
          <p:cNvSpPr txBox="1"/>
          <p:nvPr/>
        </p:nvSpPr>
        <p:spPr>
          <a:xfrm>
            <a:off x="6612437" y="-35499"/>
            <a:ext cx="5631237" cy="834307"/>
          </a:xfrm>
          <a:prstGeom prst="rect">
            <a:avLst/>
          </a:prstGeom>
          <a:noFill/>
        </p:spPr>
        <p:txBody>
          <a:bodyPr wrap="square">
            <a:spAutoFit/>
          </a:bodyPr>
          <a:lstStyle/>
          <a:p>
            <a:pPr algn="ctr" defTabSz="914126">
              <a:lnSpc>
                <a:spcPct val="150000"/>
              </a:lnSpc>
            </a:pPr>
            <a:r>
              <a:rPr lang="hu-HU" sz="3599"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Izrael a </a:t>
            </a:r>
            <a:r>
              <a:rPr lang="hu-HU" sz="3599"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bírák</a:t>
            </a:r>
            <a:r>
              <a:rPr lang="hu-HU" sz="3599"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korában</a:t>
            </a:r>
            <a:endParaRPr lang="hu-HU" sz="3599" dirty="0">
              <a:solidFill>
                <a:srgbClr val="FFFF00"/>
              </a:solidFill>
              <a:effectLst>
                <a:outerShdw blurRad="38100" dist="38100" dir="2700000" algn="tl">
                  <a:srgbClr val="000000">
                    <a:alpha val="43137"/>
                  </a:srgbClr>
                </a:outerShdw>
              </a:effectLst>
              <a:latin typeface="Calibri" panose="020F0502020204030204"/>
            </a:endParaRPr>
          </a:p>
        </p:txBody>
      </p:sp>
      <p:sp>
        <p:nvSpPr>
          <p:cNvPr id="6" name="Ellipszis 5">
            <a:extLst>
              <a:ext uri="{FF2B5EF4-FFF2-40B4-BE49-F238E27FC236}">
                <a16:creationId xmlns:a16="http://schemas.microsoft.com/office/drawing/2014/main" id="{9BDFA8BD-2A62-8396-97D3-CF637B05197A}"/>
              </a:ext>
            </a:extLst>
          </p:cNvPr>
          <p:cNvSpPr/>
          <p:nvPr/>
        </p:nvSpPr>
        <p:spPr>
          <a:xfrm>
            <a:off x="2836919" y="4063900"/>
            <a:ext cx="804462" cy="477713"/>
          </a:xfrm>
          <a:prstGeom prst="ellips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799" dirty="0">
                <a:solidFill>
                  <a:prstClr val="white"/>
                </a:solidFill>
                <a:effectLst>
                  <a:outerShdw blurRad="38100" dist="38100" dir="2700000" algn="tl">
                    <a:srgbClr val="000000">
                      <a:alpha val="43137"/>
                    </a:srgbClr>
                  </a:outerShdw>
                </a:effectLst>
                <a:latin typeface="Calibri" panose="020F0502020204030204"/>
              </a:rPr>
              <a:t>Dán</a:t>
            </a:r>
          </a:p>
        </p:txBody>
      </p:sp>
      <p:sp>
        <p:nvSpPr>
          <p:cNvPr id="11" name="Ellipszis 10">
            <a:extLst>
              <a:ext uri="{FF2B5EF4-FFF2-40B4-BE49-F238E27FC236}">
                <a16:creationId xmlns:a16="http://schemas.microsoft.com/office/drawing/2014/main" id="{863F9DC5-C8D4-C23B-B628-1EDD983FE9D7}"/>
              </a:ext>
            </a:extLst>
          </p:cNvPr>
          <p:cNvSpPr/>
          <p:nvPr/>
        </p:nvSpPr>
        <p:spPr>
          <a:xfrm rot="18733402">
            <a:off x="3761285" y="1536432"/>
            <a:ext cx="1397377" cy="477713"/>
          </a:xfrm>
          <a:prstGeom prst="ellipse">
            <a:avLst/>
          </a:prstGeom>
          <a:solidFill>
            <a:srgbClr val="FF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799" dirty="0" err="1">
                <a:solidFill>
                  <a:prstClr val="white"/>
                </a:solidFill>
                <a:effectLst>
                  <a:outerShdw blurRad="38100" dist="38100" dir="2700000" algn="tl">
                    <a:srgbClr val="000000">
                      <a:alpha val="43137"/>
                    </a:srgbClr>
                  </a:outerShdw>
                </a:effectLst>
                <a:latin typeface="Calibri" panose="020F0502020204030204"/>
              </a:rPr>
              <a:t>Naftáli</a:t>
            </a:r>
            <a:endParaRPr lang="hu-HU" sz="1799" dirty="0">
              <a:solidFill>
                <a:prstClr val="white"/>
              </a:solidFill>
              <a:effectLst>
                <a:outerShdw blurRad="38100" dist="38100" dir="2700000" algn="tl">
                  <a:srgbClr val="000000">
                    <a:alpha val="43137"/>
                  </a:srgbClr>
                </a:outerShdw>
              </a:effectLst>
              <a:latin typeface="Calibri" panose="020F0502020204030204"/>
            </a:endParaRPr>
          </a:p>
        </p:txBody>
      </p:sp>
      <p:sp>
        <p:nvSpPr>
          <p:cNvPr id="12" name="Ellipszis 11">
            <a:extLst>
              <a:ext uri="{FF2B5EF4-FFF2-40B4-BE49-F238E27FC236}">
                <a16:creationId xmlns:a16="http://schemas.microsoft.com/office/drawing/2014/main" id="{E969318B-FEF3-60E1-95E0-6396AF802802}"/>
              </a:ext>
            </a:extLst>
          </p:cNvPr>
          <p:cNvSpPr/>
          <p:nvPr/>
        </p:nvSpPr>
        <p:spPr>
          <a:xfrm rot="18733402">
            <a:off x="3376267" y="1532537"/>
            <a:ext cx="1150702" cy="477713"/>
          </a:xfrm>
          <a:prstGeom prst="ellipse">
            <a:avLst/>
          </a:prstGeom>
          <a:solidFill>
            <a:srgbClr val="00B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799" dirty="0" err="1">
                <a:solidFill>
                  <a:prstClr val="white"/>
                </a:solidFill>
                <a:effectLst>
                  <a:outerShdw blurRad="38100" dist="38100" dir="2700000" algn="tl">
                    <a:srgbClr val="000000">
                      <a:alpha val="43137"/>
                    </a:srgbClr>
                  </a:outerShdw>
                </a:effectLst>
                <a:latin typeface="Calibri" panose="020F0502020204030204"/>
              </a:rPr>
              <a:t>Áser</a:t>
            </a:r>
            <a:endParaRPr lang="hu-HU" sz="1799" dirty="0">
              <a:solidFill>
                <a:prstClr val="white"/>
              </a:solidFill>
              <a:effectLst>
                <a:outerShdw blurRad="38100" dist="38100" dir="2700000" algn="tl">
                  <a:srgbClr val="000000">
                    <a:alpha val="43137"/>
                  </a:srgbClr>
                </a:outerShdw>
              </a:effectLst>
              <a:latin typeface="Calibri" panose="020F0502020204030204"/>
            </a:endParaRPr>
          </a:p>
        </p:txBody>
      </p:sp>
      <p:sp>
        <p:nvSpPr>
          <p:cNvPr id="13" name="Ellipszis 12">
            <a:extLst>
              <a:ext uri="{FF2B5EF4-FFF2-40B4-BE49-F238E27FC236}">
                <a16:creationId xmlns:a16="http://schemas.microsoft.com/office/drawing/2014/main" id="{F4B5E8FC-4B46-BE7A-60CD-74CAC493D60F}"/>
              </a:ext>
            </a:extLst>
          </p:cNvPr>
          <p:cNvSpPr/>
          <p:nvPr/>
        </p:nvSpPr>
        <p:spPr>
          <a:xfrm>
            <a:off x="3342334" y="2176628"/>
            <a:ext cx="1096697" cy="477713"/>
          </a:xfrm>
          <a:prstGeom prst="ellipse">
            <a:avLst/>
          </a:prstGeom>
          <a:solidFill>
            <a:srgbClr val="00B0F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Zebulon</a:t>
            </a:r>
          </a:p>
        </p:txBody>
      </p:sp>
      <p:sp>
        <p:nvSpPr>
          <p:cNvPr id="14" name="Ellipszis 13">
            <a:extLst>
              <a:ext uri="{FF2B5EF4-FFF2-40B4-BE49-F238E27FC236}">
                <a16:creationId xmlns:a16="http://schemas.microsoft.com/office/drawing/2014/main" id="{26BBE145-6E12-D056-5895-4648175A5B64}"/>
              </a:ext>
            </a:extLst>
          </p:cNvPr>
          <p:cNvSpPr/>
          <p:nvPr/>
        </p:nvSpPr>
        <p:spPr>
          <a:xfrm>
            <a:off x="3957631" y="2500783"/>
            <a:ext cx="962799" cy="477713"/>
          </a:xfrm>
          <a:prstGeom prst="ellipse">
            <a:avLst/>
          </a:prstGeom>
          <a:solidFill>
            <a:schemeClr val="accent1">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err="1">
                <a:solidFill>
                  <a:prstClr val="white"/>
                </a:solidFill>
                <a:effectLst>
                  <a:outerShdw blurRad="38100" dist="38100" dir="2700000" algn="tl">
                    <a:srgbClr val="000000">
                      <a:alpha val="43137"/>
                    </a:srgbClr>
                  </a:outerShdw>
                </a:effectLst>
                <a:latin typeface="Calibri" panose="020F0502020204030204"/>
              </a:rPr>
              <a:t>Issakár</a:t>
            </a:r>
            <a:endParaRPr lang="hu-HU" sz="1400" dirty="0">
              <a:solidFill>
                <a:prstClr val="white"/>
              </a:solidFill>
              <a:effectLst>
                <a:outerShdw blurRad="38100" dist="38100" dir="2700000" algn="tl">
                  <a:srgbClr val="000000">
                    <a:alpha val="43137"/>
                  </a:srgbClr>
                </a:outerShdw>
              </a:effectLst>
              <a:latin typeface="Calibri" panose="020F0502020204030204"/>
            </a:endParaRPr>
          </a:p>
        </p:txBody>
      </p:sp>
      <p:sp>
        <p:nvSpPr>
          <p:cNvPr id="15" name="Ellipszis 14">
            <a:extLst>
              <a:ext uri="{FF2B5EF4-FFF2-40B4-BE49-F238E27FC236}">
                <a16:creationId xmlns:a16="http://schemas.microsoft.com/office/drawing/2014/main" id="{70BAD079-ADB3-A2F7-F9EA-CB00A5F7B1C5}"/>
              </a:ext>
            </a:extLst>
          </p:cNvPr>
          <p:cNvSpPr/>
          <p:nvPr/>
        </p:nvSpPr>
        <p:spPr>
          <a:xfrm>
            <a:off x="3363702" y="3190143"/>
            <a:ext cx="1240243" cy="477713"/>
          </a:xfrm>
          <a:prstGeom prst="ellipse">
            <a:avLst/>
          </a:prstGeom>
          <a:solidFill>
            <a:srgbClr val="7030A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err="1">
                <a:solidFill>
                  <a:prstClr val="white"/>
                </a:solidFill>
                <a:effectLst>
                  <a:outerShdw blurRad="38100" dist="38100" dir="2700000" algn="tl">
                    <a:srgbClr val="000000">
                      <a:alpha val="43137"/>
                    </a:srgbClr>
                  </a:outerShdw>
                </a:effectLst>
                <a:latin typeface="Calibri" panose="020F0502020204030204"/>
              </a:rPr>
              <a:t>Ny</a:t>
            </a:r>
            <a:r>
              <a:rPr lang="hu-HU" sz="1400" dirty="0">
                <a:solidFill>
                  <a:prstClr val="white"/>
                </a:solidFill>
                <a:effectLst>
                  <a:outerShdw blurRad="38100" dist="38100" dir="2700000" algn="tl">
                    <a:srgbClr val="000000">
                      <a:alpha val="43137"/>
                    </a:srgbClr>
                  </a:outerShdw>
                </a:effectLst>
                <a:latin typeface="Calibri" panose="020F0502020204030204"/>
              </a:rPr>
              <a:t>-i </a:t>
            </a:r>
            <a:r>
              <a:rPr lang="hu-HU" sz="1400" dirty="0" err="1">
                <a:solidFill>
                  <a:prstClr val="white"/>
                </a:solidFill>
                <a:effectLst>
                  <a:outerShdw blurRad="38100" dist="38100" dir="2700000" algn="tl">
                    <a:srgbClr val="000000">
                      <a:alpha val="43137"/>
                    </a:srgbClr>
                  </a:outerShdw>
                </a:effectLst>
                <a:latin typeface="Calibri" panose="020F0502020204030204"/>
              </a:rPr>
              <a:t>Manassé</a:t>
            </a:r>
            <a:endParaRPr lang="hu-HU" sz="1400" dirty="0">
              <a:solidFill>
                <a:prstClr val="white"/>
              </a:solidFill>
              <a:effectLst>
                <a:outerShdw blurRad="38100" dist="38100" dir="2700000" algn="tl">
                  <a:srgbClr val="000000">
                    <a:alpha val="43137"/>
                  </a:srgbClr>
                </a:outerShdw>
              </a:effectLst>
              <a:latin typeface="Calibri" panose="020F0502020204030204"/>
            </a:endParaRPr>
          </a:p>
        </p:txBody>
      </p:sp>
      <p:sp>
        <p:nvSpPr>
          <p:cNvPr id="16" name="Ellipszis 15">
            <a:extLst>
              <a:ext uri="{FF2B5EF4-FFF2-40B4-BE49-F238E27FC236}">
                <a16:creationId xmlns:a16="http://schemas.microsoft.com/office/drawing/2014/main" id="{AE56C172-8541-3E27-D345-5DB30DEB4429}"/>
              </a:ext>
            </a:extLst>
          </p:cNvPr>
          <p:cNvSpPr/>
          <p:nvPr/>
        </p:nvSpPr>
        <p:spPr>
          <a:xfrm>
            <a:off x="3481016" y="4148301"/>
            <a:ext cx="1240243" cy="477713"/>
          </a:xfrm>
          <a:prstGeom prst="ellipse">
            <a:avLst/>
          </a:prstGeom>
          <a:solidFill>
            <a:schemeClr val="accent4">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Benjámin</a:t>
            </a:r>
          </a:p>
        </p:txBody>
      </p:sp>
      <p:sp>
        <p:nvSpPr>
          <p:cNvPr id="17" name="Ellipszis 16">
            <a:extLst>
              <a:ext uri="{FF2B5EF4-FFF2-40B4-BE49-F238E27FC236}">
                <a16:creationId xmlns:a16="http://schemas.microsoft.com/office/drawing/2014/main" id="{FF1CB70A-F21F-5A6E-0DA8-FFF466A008A3}"/>
              </a:ext>
            </a:extLst>
          </p:cNvPr>
          <p:cNvSpPr/>
          <p:nvPr/>
        </p:nvSpPr>
        <p:spPr>
          <a:xfrm>
            <a:off x="3044002" y="5257324"/>
            <a:ext cx="1013985" cy="477713"/>
          </a:xfrm>
          <a:prstGeom prst="ellipse">
            <a:avLst/>
          </a:prstGeom>
          <a:solidFill>
            <a:schemeClr val="accent1">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Júda</a:t>
            </a:r>
          </a:p>
        </p:txBody>
      </p:sp>
      <p:sp>
        <p:nvSpPr>
          <p:cNvPr id="18" name="Ellipszis 17">
            <a:extLst>
              <a:ext uri="{FF2B5EF4-FFF2-40B4-BE49-F238E27FC236}">
                <a16:creationId xmlns:a16="http://schemas.microsoft.com/office/drawing/2014/main" id="{95E673A6-2566-6626-641B-794071BFB55F}"/>
              </a:ext>
            </a:extLst>
          </p:cNvPr>
          <p:cNvSpPr/>
          <p:nvPr/>
        </p:nvSpPr>
        <p:spPr>
          <a:xfrm>
            <a:off x="2878119" y="5888635"/>
            <a:ext cx="1105705" cy="477713"/>
          </a:xfrm>
          <a:prstGeom prst="ellipse">
            <a:avLst/>
          </a:prstGeom>
          <a:solidFill>
            <a:srgbClr val="C0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Simeon</a:t>
            </a:r>
          </a:p>
        </p:txBody>
      </p:sp>
      <p:sp>
        <p:nvSpPr>
          <p:cNvPr id="19" name="Ellipszis 18">
            <a:extLst>
              <a:ext uri="{FF2B5EF4-FFF2-40B4-BE49-F238E27FC236}">
                <a16:creationId xmlns:a16="http://schemas.microsoft.com/office/drawing/2014/main" id="{42779272-49E7-F777-06C6-16B6A8AA464E}"/>
              </a:ext>
            </a:extLst>
          </p:cNvPr>
          <p:cNvSpPr/>
          <p:nvPr/>
        </p:nvSpPr>
        <p:spPr>
          <a:xfrm>
            <a:off x="4485989" y="4882552"/>
            <a:ext cx="1105705" cy="477713"/>
          </a:xfrm>
          <a:prstGeom prst="ellipse">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err="1">
                <a:solidFill>
                  <a:prstClr val="white"/>
                </a:solidFill>
                <a:effectLst>
                  <a:outerShdw blurRad="38100" dist="38100" dir="2700000" algn="tl">
                    <a:srgbClr val="000000">
                      <a:alpha val="43137"/>
                    </a:srgbClr>
                  </a:outerShdw>
                </a:effectLst>
                <a:latin typeface="Calibri" panose="020F0502020204030204"/>
              </a:rPr>
              <a:t>Rúben</a:t>
            </a:r>
            <a:endParaRPr lang="hu-HU" sz="1400" dirty="0">
              <a:solidFill>
                <a:prstClr val="white"/>
              </a:solidFill>
              <a:effectLst>
                <a:outerShdw blurRad="38100" dist="38100" dir="2700000" algn="tl">
                  <a:srgbClr val="000000">
                    <a:alpha val="43137"/>
                  </a:srgbClr>
                </a:outerShdw>
              </a:effectLst>
              <a:latin typeface="Calibri" panose="020F0502020204030204"/>
            </a:endParaRPr>
          </a:p>
        </p:txBody>
      </p:sp>
      <p:sp>
        <p:nvSpPr>
          <p:cNvPr id="20" name="Ellipszis 19">
            <a:extLst>
              <a:ext uri="{FF2B5EF4-FFF2-40B4-BE49-F238E27FC236}">
                <a16:creationId xmlns:a16="http://schemas.microsoft.com/office/drawing/2014/main" id="{C6BC4F40-817B-15ED-3E70-3907FAE62D72}"/>
              </a:ext>
            </a:extLst>
          </p:cNvPr>
          <p:cNvSpPr/>
          <p:nvPr/>
        </p:nvSpPr>
        <p:spPr>
          <a:xfrm>
            <a:off x="4515148" y="4452382"/>
            <a:ext cx="1105705" cy="477713"/>
          </a:xfrm>
          <a:prstGeom prst="ellipse">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err="1">
                <a:solidFill>
                  <a:prstClr val="white"/>
                </a:solidFill>
                <a:effectLst>
                  <a:outerShdw blurRad="38100" dist="38100" dir="2700000" algn="tl">
                    <a:srgbClr val="000000">
                      <a:alpha val="43137"/>
                    </a:srgbClr>
                  </a:outerShdw>
                </a:effectLst>
                <a:latin typeface="Calibri" panose="020F0502020204030204"/>
              </a:rPr>
              <a:t>Gád</a:t>
            </a:r>
            <a:endParaRPr lang="hu-HU" sz="1400" dirty="0">
              <a:solidFill>
                <a:prstClr val="white"/>
              </a:solidFill>
              <a:effectLst>
                <a:outerShdw blurRad="38100" dist="38100" dir="2700000" algn="tl">
                  <a:srgbClr val="000000">
                    <a:alpha val="43137"/>
                  </a:srgbClr>
                </a:outerShdw>
              </a:effectLst>
              <a:latin typeface="Calibri" panose="020F0502020204030204"/>
            </a:endParaRPr>
          </a:p>
        </p:txBody>
      </p:sp>
      <p:sp>
        <p:nvSpPr>
          <p:cNvPr id="21" name="Ellipszis 20">
            <a:extLst>
              <a:ext uri="{FF2B5EF4-FFF2-40B4-BE49-F238E27FC236}">
                <a16:creationId xmlns:a16="http://schemas.microsoft.com/office/drawing/2014/main" id="{CAAA4763-8F44-AE3E-F786-6269B23972BB}"/>
              </a:ext>
            </a:extLst>
          </p:cNvPr>
          <p:cNvSpPr/>
          <p:nvPr/>
        </p:nvSpPr>
        <p:spPr>
          <a:xfrm>
            <a:off x="2993302" y="3677449"/>
            <a:ext cx="1361708" cy="397215"/>
          </a:xfrm>
          <a:prstGeom prst="ellipse">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Efraim</a:t>
            </a:r>
          </a:p>
        </p:txBody>
      </p:sp>
      <p:sp>
        <p:nvSpPr>
          <p:cNvPr id="22" name="Szövegdoboz 21">
            <a:extLst>
              <a:ext uri="{FF2B5EF4-FFF2-40B4-BE49-F238E27FC236}">
                <a16:creationId xmlns:a16="http://schemas.microsoft.com/office/drawing/2014/main" id="{7F675E01-879A-C596-918E-F42B931D18D2}"/>
              </a:ext>
            </a:extLst>
          </p:cNvPr>
          <p:cNvSpPr txBox="1"/>
          <p:nvPr/>
        </p:nvSpPr>
        <p:spPr>
          <a:xfrm>
            <a:off x="6474574" y="1953500"/>
            <a:ext cx="2928161" cy="4714230"/>
          </a:xfrm>
          <a:prstGeom prst="rect">
            <a:avLst/>
          </a:prstGeom>
          <a:noFill/>
        </p:spPr>
        <p:txBody>
          <a:bodyPr wrap="square">
            <a:spAutoFit/>
          </a:bodyPr>
          <a:lstStyle/>
          <a:p>
            <a:pPr marL="685594" indent="-685594" defTabSz="914126">
              <a:buFontTx/>
              <a:buChar char="-"/>
            </a:pPr>
            <a:r>
              <a:rPr lang="hu-HU" sz="3599" b="1" dirty="0">
                <a:solidFill>
                  <a:srgbClr val="8BA4B1"/>
                </a:solidFill>
                <a:effectLst>
                  <a:outerShdw blurRad="38100" dist="38100" dir="2700000" algn="tl">
                    <a:srgbClr val="000000">
                      <a:alpha val="43137"/>
                    </a:srgbClr>
                  </a:outerShdw>
                </a:effectLst>
                <a:latin typeface="Times New Roman" panose="02020603050405020304" pitchFamily="18" charset="0"/>
              </a:rPr>
              <a:t>Dán</a:t>
            </a:r>
          </a:p>
          <a:p>
            <a:pPr marL="685594" indent="-685594" defTabSz="914126">
              <a:buFontTx/>
              <a:buChar char="-"/>
            </a:pPr>
            <a:r>
              <a:rPr lang="hu-HU" sz="3599" b="1" dirty="0" err="1">
                <a:solidFill>
                  <a:srgbClr val="55A652"/>
                </a:solidFill>
                <a:effectLst>
                  <a:outerShdw blurRad="38100" dist="38100" dir="2700000" algn="tl">
                    <a:srgbClr val="000000">
                      <a:alpha val="43137"/>
                    </a:srgbClr>
                  </a:outerShdw>
                </a:effectLst>
                <a:latin typeface="Times New Roman" panose="02020603050405020304" pitchFamily="18" charset="0"/>
              </a:rPr>
              <a:t>Áser</a:t>
            </a:r>
            <a:endParaRPr lang="hu-HU" sz="3599" b="1" dirty="0">
              <a:solidFill>
                <a:srgbClr val="55A652"/>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r>
              <a:rPr lang="hu-HU" sz="3599" b="1" dirty="0" err="1">
                <a:solidFill>
                  <a:srgbClr val="D4555B"/>
                </a:solidFill>
                <a:effectLst>
                  <a:outerShdw blurRad="38100" dist="38100" dir="2700000" algn="tl">
                    <a:srgbClr val="000000">
                      <a:alpha val="43137"/>
                    </a:srgbClr>
                  </a:outerShdw>
                </a:effectLst>
                <a:latin typeface="Times New Roman" panose="02020603050405020304" pitchFamily="18" charset="0"/>
              </a:rPr>
              <a:t>Naftáli</a:t>
            </a:r>
            <a:endParaRPr lang="hu-HU" sz="3599" b="1" dirty="0">
              <a:solidFill>
                <a:srgbClr val="D4555B"/>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r>
              <a:rPr lang="hu-HU" sz="3599" b="1" dirty="0">
                <a:solidFill>
                  <a:srgbClr val="5DBCC3"/>
                </a:solidFill>
                <a:effectLst>
                  <a:outerShdw blurRad="38100" dist="38100" dir="2700000" algn="tl">
                    <a:srgbClr val="000000">
                      <a:alpha val="43137"/>
                    </a:srgbClr>
                  </a:outerShdw>
                </a:effectLst>
                <a:latin typeface="Times New Roman" panose="02020603050405020304" pitchFamily="18" charset="0"/>
              </a:rPr>
              <a:t>Zebulon</a:t>
            </a:r>
          </a:p>
          <a:p>
            <a:pPr marL="685594" indent="-685594" defTabSz="914126">
              <a:buFontTx/>
              <a:buChar char="-"/>
            </a:pPr>
            <a:r>
              <a:rPr lang="hu-HU" sz="3599" b="1" dirty="0" err="1">
                <a:solidFill>
                  <a:srgbClr val="6B7688"/>
                </a:solidFill>
                <a:effectLst>
                  <a:outerShdw blurRad="38100" dist="38100" dir="2700000" algn="tl">
                    <a:srgbClr val="000000">
                      <a:alpha val="43137"/>
                    </a:srgbClr>
                  </a:outerShdw>
                </a:effectLst>
                <a:latin typeface="Times New Roman" panose="02020603050405020304" pitchFamily="18" charset="0"/>
              </a:rPr>
              <a:t>Issakár</a:t>
            </a:r>
            <a:endParaRPr lang="hu-HU" sz="3599" b="1" dirty="0">
              <a:solidFill>
                <a:srgbClr val="6B7688"/>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r>
              <a:rPr lang="hu-HU" sz="3599" b="1" dirty="0" err="1">
                <a:solidFill>
                  <a:srgbClr val="98658C"/>
                </a:solidFill>
                <a:effectLst>
                  <a:outerShdw blurRad="38100" dist="38100" dir="2700000" algn="tl">
                    <a:srgbClr val="000000">
                      <a:alpha val="43137"/>
                    </a:srgbClr>
                  </a:outerShdw>
                </a:effectLst>
                <a:latin typeface="Times New Roman" panose="02020603050405020304" pitchFamily="18" charset="0"/>
              </a:rPr>
              <a:t>Manassé</a:t>
            </a:r>
            <a:endParaRPr lang="hu-HU" sz="3599" b="1" dirty="0">
              <a:solidFill>
                <a:srgbClr val="98658C"/>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endParaRPr lang="hu-HU" sz="3599" b="1" dirty="0">
              <a:solidFill>
                <a:srgbClr val="FFFF00"/>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lnSpc>
                <a:spcPct val="150000"/>
              </a:lnSpc>
              <a:buFontTx/>
              <a:buChar char="-"/>
            </a:pPr>
            <a:endParaRPr lang="hu-HU" sz="3599" dirty="0">
              <a:solidFill>
                <a:srgbClr val="FFFF00"/>
              </a:solidFill>
              <a:effectLst>
                <a:outerShdw blurRad="38100" dist="38100" dir="2700000" algn="tl">
                  <a:srgbClr val="000000">
                    <a:alpha val="43137"/>
                  </a:srgbClr>
                </a:outerShdw>
              </a:effectLst>
              <a:latin typeface="Calibri" panose="020F0502020204030204"/>
            </a:endParaRPr>
          </a:p>
        </p:txBody>
      </p:sp>
      <p:sp>
        <p:nvSpPr>
          <p:cNvPr id="23" name="Szövegdoboz 22">
            <a:extLst>
              <a:ext uri="{FF2B5EF4-FFF2-40B4-BE49-F238E27FC236}">
                <a16:creationId xmlns:a16="http://schemas.microsoft.com/office/drawing/2014/main" id="{79E2A6B0-1A92-950E-D604-7A07C85BE8B9}"/>
              </a:ext>
            </a:extLst>
          </p:cNvPr>
          <p:cNvSpPr txBox="1"/>
          <p:nvPr/>
        </p:nvSpPr>
        <p:spPr>
          <a:xfrm>
            <a:off x="9419805" y="2012132"/>
            <a:ext cx="3101954" cy="4714230"/>
          </a:xfrm>
          <a:prstGeom prst="rect">
            <a:avLst/>
          </a:prstGeom>
          <a:noFill/>
        </p:spPr>
        <p:txBody>
          <a:bodyPr wrap="square">
            <a:spAutoFit/>
          </a:bodyPr>
          <a:lstStyle/>
          <a:p>
            <a:pPr marL="685594" indent="-685594" defTabSz="914126">
              <a:buFontTx/>
              <a:buChar char="-"/>
            </a:pPr>
            <a:r>
              <a:rPr lang="hu-HU" sz="3599" b="1" dirty="0">
                <a:solidFill>
                  <a:srgbClr val="7B8032"/>
                </a:solidFill>
                <a:effectLst>
                  <a:outerShdw blurRad="38100" dist="38100" dir="2700000" algn="tl">
                    <a:srgbClr val="000000">
                      <a:alpha val="43137"/>
                    </a:srgbClr>
                  </a:outerShdw>
                </a:effectLst>
                <a:latin typeface="Times New Roman" panose="02020603050405020304" pitchFamily="18" charset="0"/>
              </a:rPr>
              <a:t>Efraim</a:t>
            </a:r>
          </a:p>
          <a:p>
            <a:pPr marL="685594" indent="-685594" defTabSz="914126">
              <a:buFontTx/>
              <a:buChar char="-"/>
            </a:pPr>
            <a:r>
              <a:rPr lang="hu-HU" sz="3599" b="1" dirty="0">
                <a:solidFill>
                  <a:srgbClr val="C59013"/>
                </a:solidFill>
                <a:effectLst>
                  <a:outerShdw blurRad="38100" dist="38100" dir="2700000" algn="tl">
                    <a:srgbClr val="000000">
                      <a:alpha val="43137"/>
                    </a:srgbClr>
                  </a:outerShdw>
                </a:effectLst>
                <a:latin typeface="Times New Roman" panose="02020603050405020304" pitchFamily="18" charset="0"/>
              </a:rPr>
              <a:t>Benjámin</a:t>
            </a:r>
          </a:p>
          <a:p>
            <a:pPr marL="685594" indent="-685594" defTabSz="914126">
              <a:buFontTx/>
              <a:buChar char="-"/>
            </a:pPr>
            <a:r>
              <a:rPr lang="hu-HU" sz="3599" b="1" dirty="0" err="1">
                <a:solidFill>
                  <a:srgbClr val="B4BE4D"/>
                </a:solidFill>
                <a:effectLst>
                  <a:outerShdw blurRad="38100" dist="38100" dir="2700000" algn="tl">
                    <a:srgbClr val="000000">
                      <a:alpha val="43137"/>
                    </a:srgbClr>
                  </a:outerShdw>
                </a:effectLst>
                <a:latin typeface="Times New Roman" panose="02020603050405020304" pitchFamily="18" charset="0"/>
              </a:rPr>
              <a:t>Rúben</a:t>
            </a:r>
            <a:endParaRPr lang="hu-HU" sz="3599" b="1" dirty="0">
              <a:solidFill>
                <a:srgbClr val="B4BE4D"/>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r>
              <a:rPr lang="hu-HU" sz="3599" b="1" dirty="0" err="1">
                <a:solidFill>
                  <a:srgbClr val="5B868E"/>
                </a:solidFill>
                <a:effectLst>
                  <a:outerShdw blurRad="38100" dist="38100" dir="2700000" algn="tl">
                    <a:srgbClr val="000000">
                      <a:alpha val="43137"/>
                    </a:srgbClr>
                  </a:outerShdw>
                </a:effectLst>
                <a:latin typeface="Times New Roman" panose="02020603050405020304" pitchFamily="18" charset="0"/>
              </a:rPr>
              <a:t>Gád</a:t>
            </a:r>
            <a:endParaRPr lang="hu-HU" sz="3599" b="1" dirty="0">
              <a:solidFill>
                <a:srgbClr val="5B868E"/>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buFontTx/>
              <a:buChar char="-"/>
            </a:pPr>
            <a:r>
              <a:rPr lang="hu-HU" sz="3599" b="1" dirty="0">
                <a:solidFill>
                  <a:srgbClr val="B5ACA1"/>
                </a:solidFill>
                <a:effectLst>
                  <a:outerShdw blurRad="38100" dist="38100" dir="2700000" algn="tl">
                    <a:srgbClr val="000000">
                      <a:alpha val="43137"/>
                    </a:srgbClr>
                  </a:outerShdw>
                </a:effectLst>
                <a:latin typeface="Times New Roman" panose="02020603050405020304" pitchFamily="18" charset="0"/>
              </a:rPr>
              <a:t>Júda</a:t>
            </a:r>
          </a:p>
          <a:p>
            <a:pPr marL="685594" indent="-685594" defTabSz="914126">
              <a:buFontTx/>
              <a:buChar char="-"/>
            </a:pPr>
            <a:r>
              <a:rPr lang="hu-HU" sz="3599" b="1" dirty="0">
                <a:solidFill>
                  <a:srgbClr val="D95937"/>
                </a:solidFill>
                <a:effectLst>
                  <a:outerShdw blurRad="38100" dist="38100" dir="2700000" algn="tl">
                    <a:srgbClr val="000000">
                      <a:alpha val="43137"/>
                    </a:srgbClr>
                  </a:outerShdw>
                </a:effectLst>
                <a:latin typeface="Times New Roman" panose="02020603050405020304" pitchFamily="18" charset="0"/>
              </a:rPr>
              <a:t>Simeon</a:t>
            </a:r>
          </a:p>
          <a:p>
            <a:pPr marL="685594" indent="-685594" defTabSz="914126">
              <a:buFontTx/>
              <a:buChar char="-"/>
            </a:pPr>
            <a:endParaRPr lang="hu-HU" sz="3599" b="1" dirty="0">
              <a:solidFill>
                <a:srgbClr val="FFFF00"/>
              </a:solidFill>
              <a:effectLst>
                <a:outerShdw blurRad="38100" dist="38100" dir="2700000" algn="tl">
                  <a:srgbClr val="000000">
                    <a:alpha val="43137"/>
                  </a:srgbClr>
                </a:outerShdw>
              </a:effectLst>
              <a:latin typeface="Times New Roman" panose="02020603050405020304" pitchFamily="18" charset="0"/>
            </a:endParaRPr>
          </a:p>
          <a:p>
            <a:pPr marL="685594" indent="-685594" defTabSz="914126">
              <a:lnSpc>
                <a:spcPct val="150000"/>
              </a:lnSpc>
              <a:buFontTx/>
              <a:buChar char="-"/>
            </a:pPr>
            <a:endParaRPr lang="hu-HU" sz="3599" dirty="0">
              <a:solidFill>
                <a:srgbClr val="FFFF00"/>
              </a:solidFill>
              <a:effectLst>
                <a:outerShdw blurRad="38100" dist="38100" dir="2700000" algn="tl">
                  <a:srgbClr val="000000">
                    <a:alpha val="43137"/>
                  </a:srgbClr>
                </a:outerShdw>
              </a:effectLst>
              <a:latin typeface="Calibri" panose="020F0502020204030204"/>
            </a:endParaRPr>
          </a:p>
        </p:txBody>
      </p:sp>
      <p:sp>
        <p:nvSpPr>
          <p:cNvPr id="24" name="Szövegdoboz 23">
            <a:extLst>
              <a:ext uri="{FF2B5EF4-FFF2-40B4-BE49-F238E27FC236}">
                <a16:creationId xmlns:a16="http://schemas.microsoft.com/office/drawing/2014/main" id="{1D2B69B2-D9E7-C3E1-4863-E69D7610263B}"/>
              </a:ext>
            </a:extLst>
          </p:cNvPr>
          <p:cNvSpPr txBox="1"/>
          <p:nvPr/>
        </p:nvSpPr>
        <p:spPr>
          <a:xfrm>
            <a:off x="8180861" y="975312"/>
            <a:ext cx="2477887" cy="834307"/>
          </a:xfrm>
          <a:prstGeom prst="rect">
            <a:avLst/>
          </a:prstGeom>
          <a:noFill/>
        </p:spPr>
        <p:txBody>
          <a:bodyPr wrap="square">
            <a:spAutoFit/>
          </a:bodyPr>
          <a:lstStyle/>
          <a:p>
            <a:pPr algn="ctr" defTabSz="914126">
              <a:lnSpc>
                <a:spcPct val="150000"/>
              </a:lnSpc>
            </a:pPr>
            <a:r>
              <a:rPr lang="hu-HU" sz="3599"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12 törzs</a:t>
            </a:r>
            <a:endParaRPr lang="hu-HU" sz="3599" dirty="0">
              <a:solidFill>
                <a:srgbClr val="FFFF00"/>
              </a:solidFill>
              <a:effectLst>
                <a:outerShdw blurRad="38100" dist="38100" dir="2700000" algn="tl">
                  <a:srgbClr val="000000">
                    <a:alpha val="43137"/>
                  </a:srgbClr>
                </a:outerShdw>
              </a:effectLst>
              <a:latin typeface="Calibri" panose="020F0502020204030204"/>
            </a:endParaRPr>
          </a:p>
        </p:txBody>
      </p:sp>
      <p:sp>
        <p:nvSpPr>
          <p:cNvPr id="25" name="Ellipszis 24">
            <a:extLst>
              <a:ext uri="{FF2B5EF4-FFF2-40B4-BE49-F238E27FC236}">
                <a16:creationId xmlns:a16="http://schemas.microsoft.com/office/drawing/2014/main" id="{DE472064-EAD3-5ACD-2EF3-FD2AEEE94858}"/>
              </a:ext>
            </a:extLst>
          </p:cNvPr>
          <p:cNvSpPr/>
          <p:nvPr/>
        </p:nvSpPr>
        <p:spPr>
          <a:xfrm>
            <a:off x="4508095" y="2970297"/>
            <a:ext cx="1240243" cy="477713"/>
          </a:xfrm>
          <a:prstGeom prst="ellipse">
            <a:avLst/>
          </a:prstGeom>
          <a:solidFill>
            <a:srgbClr val="7030A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hu-HU" sz="1400" dirty="0">
                <a:solidFill>
                  <a:prstClr val="white"/>
                </a:solidFill>
                <a:effectLst>
                  <a:outerShdw blurRad="38100" dist="38100" dir="2700000" algn="tl">
                    <a:srgbClr val="000000">
                      <a:alpha val="43137"/>
                    </a:srgbClr>
                  </a:outerShdw>
                </a:effectLst>
                <a:latin typeface="Calibri" panose="020F0502020204030204"/>
              </a:rPr>
              <a:t>K-i </a:t>
            </a:r>
            <a:r>
              <a:rPr lang="hu-HU" sz="1400" dirty="0" err="1">
                <a:solidFill>
                  <a:prstClr val="white"/>
                </a:solidFill>
                <a:effectLst>
                  <a:outerShdw blurRad="38100" dist="38100" dir="2700000" algn="tl">
                    <a:srgbClr val="000000">
                      <a:alpha val="43137"/>
                    </a:srgbClr>
                  </a:outerShdw>
                </a:effectLst>
                <a:latin typeface="Calibri" panose="020F0502020204030204"/>
              </a:rPr>
              <a:t>Manassé</a:t>
            </a:r>
            <a:endParaRPr lang="hu-HU" sz="1400"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250552323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2278E-9A24-0162-91A6-C675B5FA0C61}"/>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F5AB47A5-13BF-CC94-C21E-18C4F31E72BC}"/>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217B2672-59F4-9EFB-16D0-73799A76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3"/>
            <a:ext cx="12188825" cy="6856215"/>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86C22EB6-4277-D501-676D-3F83E8BF837A}"/>
              </a:ext>
            </a:extLst>
          </p:cNvPr>
          <p:cNvSpPr/>
          <p:nvPr/>
        </p:nvSpPr>
        <p:spPr>
          <a:xfrm>
            <a:off x="-1" y="893"/>
            <a:ext cx="12188825" cy="6856214"/>
          </a:xfrm>
          <a:prstGeom prst="rect">
            <a:avLst/>
          </a:prstGeom>
          <a:solidFill>
            <a:schemeClr val="tx1">
              <a:alpha val="63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hu-HU" sz="1799">
              <a:solidFill>
                <a:prstClr val="white"/>
              </a:solidFill>
              <a:latin typeface="Calibri" panose="020F0502020204030204"/>
            </a:endParaRPr>
          </a:p>
        </p:txBody>
      </p:sp>
      <p:sp>
        <p:nvSpPr>
          <p:cNvPr id="9" name="Szövegdoboz 8">
            <a:extLst>
              <a:ext uri="{FF2B5EF4-FFF2-40B4-BE49-F238E27FC236}">
                <a16:creationId xmlns:a16="http://schemas.microsoft.com/office/drawing/2014/main" id="{33BB6245-266C-0F83-9707-24D6EE94E011}"/>
              </a:ext>
            </a:extLst>
          </p:cNvPr>
          <p:cNvSpPr txBox="1"/>
          <p:nvPr/>
        </p:nvSpPr>
        <p:spPr>
          <a:xfrm>
            <a:off x="6791512" y="1768083"/>
            <a:ext cx="5267910" cy="4973849"/>
          </a:xfrm>
          <a:prstGeom prst="rect">
            <a:avLst/>
          </a:prstGeom>
          <a:solidFill>
            <a:srgbClr val="8BA4B1"/>
          </a:solidFill>
        </p:spPr>
        <p:txBody>
          <a:bodyPr wrap="square">
            <a:spAutoFit/>
          </a:bodyPr>
          <a:lstStyle/>
          <a:p>
            <a:pPr algn="ctr" defTabSz="914126">
              <a:lnSpc>
                <a:spcPct val="150000"/>
              </a:lnSpc>
            </a:pPr>
            <a:r>
              <a:rPr lang="hu-HU" sz="4399"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Józsué halálától a királyság felállításáig</a:t>
            </a:r>
          </a:p>
          <a:p>
            <a:pPr algn="ctr" defTabSz="914126">
              <a:lnSpc>
                <a:spcPct val="150000"/>
              </a:lnSpc>
            </a:pPr>
            <a:r>
              <a:rPr lang="hu-HU" sz="4399"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(Kr.e. 1358 - 1047)</a:t>
            </a:r>
          </a:p>
          <a:p>
            <a:pPr algn="ctr" defTabSz="914126">
              <a:lnSpc>
                <a:spcPct val="150000"/>
              </a:lnSpc>
            </a:pPr>
            <a:endParaRPr lang="hu-HU"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126">
              <a:lnSpc>
                <a:spcPct val="150000"/>
              </a:lnSpc>
            </a:pPr>
            <a:endParaRPr lang="hu-HU"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126">
              <a:lnSpc>
                <a:spcPct val="150000"/>
              </a:lnSpc>
            </a:pPr>
            <a:endParaRPr lang="hu-HU" sz="5398"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zövegdoboz 9">
            <a:extLst>
              <a:ext uri="{FF2B5EF4-FFF2-40B4-BE49-F238E27FC236}">
                <a16:creationId xmlns:a16="http://schemas.microsoft.com/office/drawing/2014/main" id="{3B9F7427-AFAE-59BC-5E72-3BBBC29B5D73}"/>
              </a:ext>
            </a:extLst>
          </p:cNvPr>
          <p:cNvSpPr txBox="1"/>
          <p:nvPr/>
        </p:nvSpPr>
        <p:spPr>
          <a:xfrm>
            <a:off x="6791512" y="123182"/>
            <a:ext cx="5267910" cy="999181"/>
          </a:xfrm>
          <a:prstGeom prst="rect">
            <a:avLst/>
          </a:prstGeom>
          <a:solidFill>
            <a:srgbClr val="8BA4B1"/>
          </a:solidFill>
        </p:spPr>
        <p:txBody>
          <a:bodyPr wrap="square">
            <a:spAutoFit/>
          </a:bodyPr>
          <a:lstStyle/>
          <a:p>
            <a:pPr algn="ctr" defTabSz="914126">
              <a:lnSpc>
                <a:spcPct val="150000"/>
              </a:lnSpc>
            </a:pPr>
            <a:r>
              <a:rPr lang="hu-HU" sz="4399" b="1" dirty="0" err="1">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Bírák</a:t>
            </a:r>
            <a:r>
              <a:rPr lang="hu-HU" sz="4399" b="1"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kora</a:t>
            </a:r>
            <a:endParaRPr lang="hu-HU" sz="4399" dirty="0">
              <a:solidFill>
                <a:prstClr val="white"/>
              </a:solidFill>
              <a:effectLst>
                <a:outerShdw blurRad="38100" dist="38100" dir="2700000" algn="tl">
                  <a:srgbClr val="000000">
                    <a:alpha val="43137"/>
                  </a:srgbClr>
                </a:outerShdw>
              </a:effectLst>
              <a:latin typeface="Calibri" panose="020F0502020204030204"/>
            </a:endParaRPr>
          </a:p>
        </p:txBody>
      </p:sp>
      <p:sp>
        <p:nvSpPr>
          <p:cNvPr id="13" name="Téglalap 12">
            <a:extLst>
              <a:ext uri="{FF2B5EF4-FFF2-40B4-BE49-F238E27FC236}">
                <a16:creationId xmlns:a16="http://schemas.microsoft.com/office/drawing/2014/main" id="{E6DD63A1-9703-B4E0-7B72-F6BBEB2874AC}"/>
              </a:ext>
            </a:extLst>
          </p:cNvPr>
          <p:cNvSpPr/>
          <p:nvPr/>
        </p:nvSpPr>
        <p:spPr>
          <a:xfrm>
            <a:off x="1413892" y="-9164"/>
            <a:ext cx="3741000" cy="6856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12" name="Kép 11">
            <a:extLst>
              <a:ext uri="{FF2B5EF4-FFF2-40B4-BE49-F238E27FC236}">
                <a16:creationId xmlns:a16="http://schemas.microsoft.com/office/drawing/2014/main" id="{13262679-0814-29D4-F169-9E49EB00F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892" y="12088"/>
            <a:ext cx="3741000" cy="6858000"/>
          </a:xfrm>
          <a:prstGeom prst="rect">
            <a:avLst/>
          </a:prstGeom>
        </p:spPr>
      </p:pic>
    </p:spTree>
    <p:extLst>
      <p:ext uri="{BB962C8B-B14F-4D97-AF65-F5344CB8AC3E}">
        <p14:creationId xmlns:p14="http://schemas.microsoft.com/office/powerpoint/2010/main" val="792035461"/>
      </p:ext>
    </p:extLst>
  </p:cSld>
  <p:clrMapOvr>
    <a:masterClrMapping/>
  </p:clrMapOvr>
  <p:transition spd="slow">
    <p:fade/>
  </p:transition>
</p:sld>
</file>

<file path=ppt/theme/theme1.xml><?xml version="1.0" encoding="utf-8"?>
<a:theme xmlns:a="http://schemas.openxmlformats.org/drawingml/2006/main" name="Famintázat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Famintázatú természeti bemutató (szélesvásznú)</Template>
  <TotalTime>341</TotalTime>
  <Words>1322</Words>
  <Application>Microsoft Office PowerPoint</Application>
  <PresentationFormat>Egyéni</PresentationFormat>
  <Paragraphs>98</Paragraphs>
  <Slides>29</Slides>
  <Notes>0</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29</vt:i4>
      </vt:variant>
    </vt:vector>
  </HeadingPairs>
  <TitlesOfParts>
    <vt:vector size="36" baseType="lpstr">
      <vt:lpstr>Arial</vt:lpstr>
      <vt:lpstr>Calibri</vt:lpstr>
      <vt:lpstr>Calibri Light</vt:lpstr>
      <vt:lpstr>Century</vt:lpstr>
      <vt:lpstr>Times New Roman</vt:lpstr>
      <vt:lpstr>Famintázat 16x9</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Krisztián Zsarnai</dc:creator>
  <cp:lastModifiedBy>Krisztián Zsarnai</cp:lastModifiedBy>
  <cp:revision>5</cp:revision>
  <dcterms:created xsi:type="dcterms:W3CDTF">2022-05-08T01:06:08Z</dcterms:created>
  <dcterms:modified xsi:type="dcterms:W3CDTF">2022-05-08T06:48:10Z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