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64" r:id="rId11"/>
    <p:sldId id="263" r:id="rId12"/>
    <p:sldId id="262" r:id="rId13"/>
    <p:sldId id="271" r:id="rId14"/>
    <p:sldId id="261" r:id="rId15"/>
    <p:sldId id="260" r:id="rId16"/>
    <p:sldId id="273" r:id="rId17"/>
    <p:sldId id="274" r:id="rId18"/>
    <p:sldId id="275" r:id="rId19"/>
    <p:sldId id="272" r:id="rId20"/>
    <p:sldId id="276" r:id="rId21"/>
    <p:sldId id="277" r:id="rId22"/>
    <p:sldId id="279" r:id="rId23"/>
    <p:sldId id="280" r:id="rId24"/>
    <p:sldId id="278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DD7754-F36C-4CAA-8190-0EC27192A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9AF8B0B-9D13-4BA5-8FD7-4F4A49FC4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68E121-FBB6-43F0-B0DC-62278A2A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D79-ADFE-45FB-BFCA-8A5C8E09F12B}" type="datetimeFigureOut">
              <a:rPr lang="hu-HU" smtClean="0"/>
              <a:t>2022. 04. 03.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F4AB8C2-D1D4-4826-9B10-66AEC330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6222E46-482E-492B-9C29-041B9ABF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D35-FA8B-40E3-8767-AFF0A22FA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710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A13C7C-EC63-4013-86DB-75F2835E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057DBE9-7F84-44A4-A7C8-A45A7888F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96A8750-3A62-44F2-B0E6-AAAE7C11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D79-ADFE-45FB-BFCA-8A5C8E09F12B}" type="datetimeFigureOut">
              <a:rPr lang="hu-HU" smtClean="0"/>
              <a:t>2022. 04. 03.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DBA7941-5178-491B-822D-4EC1D1BE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69B7BC7-008B-445E-A5B7-17471656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D35-FA8B-40E3-8767-AFF0A22FA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901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7CF6C59-DC63-4C9C-AA4C-09B3B65DB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FB946D2-49F1-4592-91CE-DD8B1B939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6CD364-5A91-4890-AB05-B5D1D1B8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D79-ADFE-45FB-BFCA-8A5C8E09F12B}" type="datetimeFigureOut">
              <a:rPr lang="hu-HU" smtClean="0"/>
              <a:t>2022. 04. 03.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BDC004A-E5BB-43D4-A4B6-3F7A45AA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64202EE-CC47-4346-814B-65333A82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D35-FA8B-40E3-8767-AFF0A22FA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525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F3B6DE-E444-45AA-9C83-064E5691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9921B2-CD20-4AA5-8E04-E1DBD2BF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394A7D-BC6D-414C-9C61-41F016E7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D79-ADFE-45FB-BFCA-8A5C8E09F12B}" type="datetimeFigureOut">
              <a:rPr lang="hu-HU" smtClean="0"/>
              <a:t>2022. 04. 03.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1EB51C-1439-4197-ABA0-BA31354D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BCAC8D9-FA83-4136-B9F3-6661DD3E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D35-FA8B-40E3-8767-AFF0A22FA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8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A477AA-73E8-4C3E-9E9B-BA70C3F7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C53CC4D-3D4E-4DE5-BC08-2311629C6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2CF6877-E9EC-4545-9F03-907DE8B8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D79-ADFE-45FB-BFCA-8A5C8E09F12B}" type="datetimeFigureOut">
              <a:rPr lang="hu-HU" smtClean="0"/>
              <a:t>2022. 04. 03.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3147E22-629C-4792-AC32-96F902F9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4A2EB2-9DB0-4539-970D-7B57E4A0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D35-FA8B-40E3-8767-AFF0A22FA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0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7F4C6F-A4A4-4ED1-8416-CEA1BE2E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15D814-63DC-4089-94D4-9FD2FAAF3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C2F4D73-9A8A-4F9C-91B9-6B40E7E92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4D5AE43-6BF7-4BB6-92BA-DFB9BA14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D79-ADFE-45FB-BFCA-8A5C8E09F12B}" type="datetimeFigureOut">
              <a:rPr lang="hu-HU" smtClean="0"/>
              <a:t>2022. 04. 03.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D8582D5-68DA-41ED-9938-B8248032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EC8BCA5-017E-4EEF-8C3F-FD6EDE01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D35-FA8B-40E3-8767-AFF0A22FA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12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7BA0DC-4446-44AF-AC7D-D42F6377A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5537138-CE7A-45CF-85F0-65AF47684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1CF4350-CEE7-49E3-9D3B-746E03952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3295F93-B0E0-48FC-8483-A64E44F18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98168B8-2F7F-4F0B-A4E2-FB3664380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8611F88-C78F-4DC3-B047-097C81D1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D79-ADFE-45FB-BFCA-8A5C8E09F12B}" type="datetimeFigureOut">
              <a:rPr lang="hu-HU" smtClean="0"/>
              <a:t>2022. 04. 03.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4365DC7-5AC2-4E74-9AC2-1464A7FB9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36DF9CA-F579-4459-9249-1E43FEB9A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D35-FA8B-40E3-8767-AFF0A22FA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189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2D451A-0807-4B54-A8BB-3660FAF1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048CC70-D37A-4DDF-AD9F-7A0EBA9E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D79-ADFE-45FB-BFCA-8A5C8E09F12B}" type="datetimeFigureOut">
              <a:rPr lang="hu-HU" smtClean="0"/>
              <a:t>2022. 04. 03.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3C98356-A027-4A26-AC1A-49A012EF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AEAA480-4842-42A0-B472-A434F113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D35-FA8B-40E3-8767-AFF0A22FA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069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797D0A5-B368-45F5-B867-68A1CF40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D79-ADFE-45FB-BFCA-8A5C8E09F12B}" type="datetimeFigureOut">
              <a:rPr lang="hu-HU" smtClean="0"/>
              <a:t>2022. 04. 03.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4AC82FE-E1FC-47CE-BFE2-5920BAF8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9683A8A-CE95-469E-9C47-3B28889C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D35-FA8B-40E3-8767-AFF0A22FA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22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58BCDB-A5C8-427B-81C3-93763270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F3EEF7-F76F-45C5-B1B2-62FD92E07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04807E2-66CE-418F-871C-753828ACF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0EE39CF-2B2C-4A27-BF4F-E8F2662F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D79-ADFE-45FB-BFCA-8A5C8E09F12B}" type="datetimeFigureOut">
              <a:rPr lang="hu-HU" smtClean="0"/>
              <a:t>2022. 04. 03.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9F2F555-9BD6-443C-A6D8-D0C956D00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35696C6-11E7-49C7-9E45-C32449D3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D35-FA8B-40E3-8767-AFF0A22FA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344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F4B03B-364A-4957-B37B-8546EA6F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B32235E-FD5D-4DCE-B394-4194565B1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D882EE7-0C7C-4B1A-86BA-56DA8639A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9213B5-C8C2-4E00-93E5-939C6EDD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9D79-ADFE-45FB-BFCA-8A5C8E09F12B}" type="datetimeFigureOut">
              <a:rPr lang="hu-HU" smtClean="0"/>
              <a:t>2022. 04. 03.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D7ADDBA-283E-4C9E-804F-13DAA35B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E593FCC-46FD-485F-965B-9027C5815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2D35-FA8B-40E3-8767-AFF0A22FA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981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AE667D5-79BC-4F72-AA82-E322A084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63A9F6-E91C-4AF4-8A19-EE5CA75E6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AE5A405-0D5E-4EAF-9637-CFEB65317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F9D79-ADFE-45FB-BFCA-8A5C8E09F12B}" type="datetimeFigureOut">
              <a:rPr lang="hu-HU" smtClean="0"/>
              <a:t>2022. 04. 03.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65AF541-6AFF-4CE0-A0C3-16329BE3B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1C6264-B6D4-4B4B-908E-632A23089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2D35-FA8B-40E3-8767-AFF0A22FA8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65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5175863-01C7-4768-A5ED-2124AB5EB683}"/>
              </a:ext>
            </a:extLst>
          </p:cNvPr>
          <p:cNvSpPr txBox="1"/>
          <p:nvPr/>
        </p:nvSpPr>
        <p:spPr>
          <a:xfrm>
            <a:off x="109728" y="97536"/>
            <a:ext cx="11935968" cy="6833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7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</a:t>
            </a: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Másnap így szólt Mózes a néphez: Igen nagy vétket követtetek el. Ezért fölmegyek most az </a:t>
            </a:r>
            <a:r>
              <a:rPr lang="hu-HU" sz="37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ÚRhoz</a:t>
            </a: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talán engesztelést tudok szerezni vétketekért. </a:t>
            </a:r>
            <a:r>
              <a:rPr lang="hu-HU" sz="37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31</a:t>
            </a: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Visszatért tehát Mózes az </a:t>
            </a:r>
            <a:r>
              <a:rPr lang="hu-HU" sz="37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ÚRhoz</a:t>
            </a: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és ezt mondta: Ó, jaj! Nagyon nagy vétket követett el ez a nép, mert aranyból istent csinált magának. </a:t>
            </a:r>
            <a:r>
              <a:rPr lang="hu-HU" sz="37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32</a:t>
            </a: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Mégis, </a:t>
            </a:r>
            <a:r>
              <a:rPr lang="hu-HU" sz="37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bocsásd</a:t>
            </a: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meg vétküket! Mert ha nem, akkor törölj ki engem könyvedből, amelyet írtál!”</a:t>
            </a:r>
            <a:r>
              <a:rPr lang="hu-HU" sz="3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hu-HU" sz="3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							</a:t>
            </a:r>
            <a:r>
              <a:rPr lang="hu-HU" sz="3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hu-HU" sz="37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Móz</a:t>
            </a:r>
            <a:r>
              <a:rPr lang="hu-HU" sz="3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32,30-32a</a:t>
            </a:r>
            <a:endParaRPr lang="hu-HU" sz="3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7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A4FCAA6-2233-4DBC-B3D0-D464A4482820}"/>
              </a:ext>
            </a:extLst>
          </p:cNvPr>
          <p:cNvSpPr txBox="1"/>
          <p:nvPr/>
        </p:nvSpPr>
        <p:spPr>
          <a:xfrm>
            <a:off x="475488" y="668148"/>
            <a:ext cx="5620512" cy="552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Invocabit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vasárnapja</a:t>
            </a:r>
          </a:p>
          <a:p>
            <a:pPr>
              <a:lnSpc>
                <a:spcPct val="150000"/>
              </a:lnSpc>
            </a:pPr>
            <a:r>
              <a:rPr lang="hu-H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Reminiscere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vasárnapja</a:t>
            </a:r>
          </a:p>
          <a:p>
            <a:pPr>
              <a:lnSpc>
                <a:spcPct val="150000"/>
              </a:lnSpc>
            </a:pPr>
            <a:r>
              <a:rPr lang="hu-H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Oculi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vasárnapja</a:t>
            </a:r>
          </a:p>
          <a:p>
            <a:pPr>
              <a:lnSpc>
                <a:spcPct val="150000"/>
              </a:lnSpc>
            </a:pPr>
            <a:r>
              <a:rPr lang="hu-H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Leatare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vasárnapja</a:t>
            </a:r>
          </a:p>
          <a:p>
            <a:pPr>
              <a:lnSpc>
                <a:spcPct val="150000"/>
              </a:lnSpc>
            </a:pPr>
            <a:r>
              <a:rPr lang="hu-HU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Judica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vasárnapja </a:t>
            </a:r>
          </a:p>
          <a:p>
            <a:pPr>
              <a:lnSpc>
                <a:spcPct val="150000"/>
              </a:lnSpc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Palmarum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vasárnapja </a:t>
            </a:r>
            <a:endParaRPr lang="hu-HU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B8D3BC4-472B-4EB4-A47F-5DB417BC9FD7}"/>
              </a:ext>
            </a:extLst>
          </p:cNvPr>
          <p:cNvSpPr txBox="1"/>
          <p:nvPr/>
        </p:nvSpPr>
        <p:spPr>
          <a:xfrm>
            <a:off x="7354824" y="2976472"/>
            <a:ext cx="4532376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Böjt 6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vasárnapja </a:t>
            </a:r>
          </a:p>
        </p:txBody>
      </p:sp>
      <p:sp>
        <p:nvSpPr>
          <p:cNvPr id="7" name="Jobb oldali kapcsos zárójel 6">
            <a:extLst>
              <a:ext uri="{FF2B5EF4-FFF2-40B4-BE49-F238E27FC236}">
                <a16:creationId xmlns:a16="http://schemas.microsoft.com/office/drawing/2014/main" id="{39CE1AD5-A2FC-43ED-91A8-8A6F89DCEC93}"/>
              </a:ext>
            </a:extLst>
          </p:cNvPr>
          <p:cNvSpPr/>
          <p:nvPr/>
        </p:nvSpPr>
        <p:spPr>
          <a:xfrm>
            <a:off x="6096000" y="963168"/>
            <a:ext cx="1109472" cy="5035296"/>
          </a:xfrm>
          <a:prstGeom prst="rightBrace">
            <a:avLst>
              <a:gd name="adj1" fmla="val 69871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84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5A70EC4-6941-4B0D-A31A-6F1E4E60B4BD}"/>
              </a:ext>
            </a:extLst>
          </p:cNvPr>
          <p:cNvSpPr txBox="1"/>
          <p:nvPr/>
        </p:nvSpPr>
        <p:spPr>
          <a:xfrm>
            <a:off x="3160776" y="197683"/>
            <a:ext cx="6102096" cy="1311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Passió -</a:t>
            </a:r>
            <a:r>
              <a:rPr lang="hu-HU" sz="6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3B921B0-0498-4B11-A98A-164D4C39906E}"/>
              </a:ext>
            </a:extLst>
          </p:cNvPr>
          <p:cNvSpPr txBox="1"/>
          <p:nvPr/>
        </p:nvSpPr>
        <p:spPr>
          <a:xfrm>
            <a:off x="207264" y="1810435"/>
            <a:ext cx="11777472" cy="2763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nnentől kezdve nagypéntekig  Krisztus szenvedése és megváltó halála áll minden istentisztelet középpontjában. 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4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uther Márton – Lighthouse">
            <a:extLst>
              <a:ext uri="{FF2B5EF4-FFF2-40B4-BE49-F238E27FC236}">
                <a16:creationId xmlns:a16="http://schemas.microsoft.com/office/drawing/2014/main" id="{75836863-5EEA-4F4B-8AE1-C4E705E6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5" y="603143"/>
            <a:ext cx="3875087" cy="5651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28D2BFE-76F6-401C-89BC-D9E1B52E1FE1}"/>
              </a:ext>
            </a:extLst>
          </p:cNvPr>
          <p:cNvSpPr txBox="1"/>
          <p:nvPr/>
        </p:nvSpPr>
        <p:spPr>
          <a:xfrm>
            <a:off x="4439856" y="-113454"/>
            <a:ext cx="7605839" cy="6934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Luther a feszületek eltakarását és a </a:t>
            </a:r>
            <a:r>
              <a:rPr lang="hu-HU" sz="3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Glória</a:t>
            </a:r>
            <a:r>
              <a:rPr lang="hu-HU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elhagyását annak idején elutasította, és rámutatott, hogy amikor a böjti időszak fináléjában Krisztus szenvedését és halálát ünnepeljük, akkor nem Krisztust kell gyászolnunk, hanem önmagunkat: hiszen, ha hittel hallgatjuk a passiót és hittel nézünk fel a Golgota keresztjére, akkor azt kell felismernünk, hogy Krisztus szenvedéséért és haláláért a mi bűneink a felelősek.</a:t>
            </a:r>
            <a:endParaRPr lang="hu-H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9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uther Márton – Lighthouse">
            <a:extLst>
              <a:ext uri="{FF2B5EF4-FFF2-40B4-BE49-F238E27FC236}">
                <a16:creationId xmlns:a16="http://schemas.microsoft.com/office/drawing/2014/main" id="{75836863-5EEA-4F4B-8AE1-C4E705E6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5" y="603143"/>
            <a:ext cx="3875087" cy="5651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528D2BFE-76F6-401C-89BC-D9E1B52E1FE1}"/>
              </a:ext>
            </a:extLst>
          </p:cNvPr>
          <p:cNvSpPr txBox="1"/>
          <p:nvPr/>
        </p:nvSpPr>
        <p:spPr>
          <a:xfrm>
            <a:off x="4439857" y="1770629"/>
            <a:ext cx="7605839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„amint bűneink Krisztust testében és lelkében iszonyúan meggyötörték, kell hogy ugyanúgy gyötörjenek bennünket is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lelkiismetünkben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hu-H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6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816E0BF-A282-478D-AC68-1A40D5E1B97E}"/>
              </a:ext>
            </a:extLst>
          </p:cNvPr>
          <p:cNvSpPr txBox="1"/>
          <p:nvPr/>
        </p:nvSpPr>
        <p:spPr>
          <a:xfrm>
            <a:off x="-121920" y="1352777"/>
            <a:ext cx="11996928" cy="2891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„Gyászukat örömre fordítom, megvigasztalom őket, örömet szerzek nekik a kiállott szenvedés után.”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Jer 31,13</a:t>
            </a:r>
            <a:endParaRPr lang="hu-H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6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sínai hegy egyiptom mózes">
            <a:extLst>
              <a:ext uri="{FF2B5EF4-FFF2-40B4-BE49-F238E27FC236}">
                <a16:creationId xmlns:a16="http://schemas.microsoft.com/office/drawing/2014/main" id="{6A5B5A80-C65F-4CD2-A255-AA9618C7E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86" y="1258824"/>
            <a:ext cx="7996428" cy="5330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43F97B3-3CF1-462B-B554-858ECF84E68A}"/>
              </a:ext>
            </a:extLst>
          </p:cNvPr>
          <p:cNvSpPr txBox="1"/>
          <p:nvPr/>
        </p:nvSpPr>
        <p:spPr>
          <a:xfrm>
            <a:off x="4358640" y="268224"/>
            <a:ext cx="3474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Sínai</a:t>
            </a:r>
            <a:r>
              <a:rPr lang="hu-H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hegy</a:t>
            </a:r>
            <a:endParaRPr lang="hu-H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42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E2A3F8D-0369-4209-9CBA-78E6F8601381}"/>
              </a:ext>
            </a:extLst>
          </p:cNvPr>
          <p:cNvSpPr txBox="1"/>
          <p:nvPr/>
        </p:nvSpPr>
        <p:spPr>
          <a:xfrm>
            <a:off x="4841825" y="870126"/>
            <a:ext cx="7228255" cy="5117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Másnap tehát korán fölkeltek, égőáldozatokat áldoztak, és békeáldozatokat mutattak be. </a:t>
            </a:r>
            <a:r>
              <a:rPr lang="hu-H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Azután leült a nép enni és inni, majd mulatozni kezdtek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Móz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32,6</a:t>
            </a:r>
            <a:endParaRPr lang="hu-HU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aranyborjú | Aranyosi Ervin versei">
            <a:extLst>
              <a:ext uri="{FF2B5EF4-FFF2-40B4-BE49-F238E27FC236}">
                <a16:creationId xmlns:a16="http://schemas.microsoft.com/office/drawing/2014/main" id="{CFA40BB0-D24F-4F70-89B1-F3477D9F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02" y="705850"/>
            <a:ext cx="4284423" cy="5446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1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E2A3F8D-0369-4209-9CBA-78E6F8601381}"/>
              </a:ext>
            </a:extLst>
          </p:cNvPr>
          <p:cNvSpPr txBox="1"/>
          <p:nvPr/>
        </p:nvSpPr>
        <p:spPr>
          <a:xfrm>
            <a:off x="5922554" y="1349743"/>
            <a:ext cx="6055796" cy="4147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„…látta Mózes, hogy </a:t>
            </a:r>
          </a:p>
          <a:p>
            <a:pPr indent="449580" algn="ctr">
              <a:lnSpc>
                <a:spcPct val="150000"/>
              </a:lnSpc>
            </a:pPr>
            <a:r>
              <a:rPr lang="hu-H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nép elvadult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indent="449580"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mert Áron hagyta őket elvadulni ellenségeik csúfjára…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Móz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32,25</a:t>
            </a:r>
          </a:p>
        </p:txBody>
      </p:sp>
      <p:pic>
        <p:nvPicPr>
          <p:cNvPr id="6146" name="Picture 2" descr="Kommentár: Izrael népének első bűne - BZSH">
            <a:extLst>
              <a:ext uri="{FF2B5EF4-FFF2-40B4-BE49-F238E27FC236}">
                <a16:creationId xmlns:a16="http://schemas.microsoft.com/office/drawing/2014/main" id="{338132C0-D836-4D9D-92F1-859CE7036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1427702"/>
            <a:ext cx="5657378" cy="4002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4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5175863-01C7-4768-A5ED-2124AB5EB683}"/>
              </a:ext>
            </a:extLst>
          </p:cNvPr>
          <p:cNvSpPr txBox="1"/>
          <p:nvPr/>
        </p:nvSpPr>
        <p:spPr>
          <a:xfrm>
            <a:off x="109728" y="97536"/>
            <a:ext cx="11935968" cy="6833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7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</a:t>
            </a: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Másnap így szólt Mózes a néphez: Igen nagy vétket követtetek el. Ezért fölmegyek most az </a:t>
            </a:r>
            <a:r>
              <a:rPr lang="hu-HU" sz="37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ÚRhoz</a:t>
            </a: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talán engesztelést tudok szerezni vétketekért. </a:t>
            </a:r>
            <a:r>
              <a:rPr lang="hu-HU" sz="37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31</a:t>
            </a: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Visszatért tehát Mózes az </a:t>
            </a:r>
            <a:r>
              <a:rPr lang="hu-HU" sz="37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ÚRhoz</a:t>
            </a: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és ezt mondta: Ó, jaj! Nagyon nagy vétket követett el ez a nép, mert aranyból istent csinált magának. </a:t>
            </a:r>
            <a:r>
              <a:rPr lang="hu-HU" sz="37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32</a:t>
            </a: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Mégis, </a:t>
            </a:r>
            <a:r>
              <a:rPr lang="hu-HU" sz="37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bocsásd</a:t>
            </a:r>
            <a:r>
              <a:rPr lang="hu-HU" sz="37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meg vétküket! Mert ha nem, akkor törölj ki engem könyvedből, amelyet írtál!”</a:t>
            </a:r>
            <a:r>
              <a:rPr lang="hu-HU" sz="3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hu-HU" sz="3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							</a:t>
            </a:r>
            <a:r>
              <a:rPr lang="hu-HU" sz="3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hu-HU" sz="37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Móz</a:t>
            </a:r>
            <a:r>
              <a:rPr lang="hu-HU" sz="37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32,30-32a</a:t>
            </a:r>
            <a:endParaRPr lang="hu-HU" sz="3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27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B59A46A-2C51-44CF-B8A5-30F2A4EE1D87}"/>
              </a:ext>
            </a:extLst>
          </p:cNvPr>
          <p:cNvSpPr txBox="1"/>
          <p:nvPr/>
        </p:nvSpPr>
        <p:spPr>
          <a:xfrm>
            <a:off x="201168" y="1765243"/>
            <a:ext cx="11789664" cy="4158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Amikor azt látta a nép, hogy Mózes késlekedik,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és nem jön le a hegyről, összegyülekezett a nép Áron köré,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és azt mondták neki: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Jöjj, és készíts nekünk istent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hogy előttünk járjon,”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II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Móz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32,1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9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F79E087-B86E-4C99-8C1C-30B5FE29278F}"/>
              </a:ext>
            </a:extLst>
          </p:cNvPr>
          <p:cNvSpPr txBox="1"/>
          <p:nvPr/>
        </p:nvSpPr>
        <p:spPr>
          <a:xfrm>
            <a:off x="158496" y="518873"/>
            <a:ext cx="1187500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  <a:ea typeface="Calibri" panose="020F0502020204030204" pitchFamily="34" charset="0"/>
              </a:rPr>
              <a:t>Böjt 5. vasárnapja,</a:t>
            </a:r>
          </a:p>
          <a:p>
            <a:pPr algn="ctr"/>
            <a:r>
              <a:rPr lang="hu-HU" sz="16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</a:rPr>
              <a:t>Judica</a:t>
            </a:r>
            <a:r>
              <a:rPr lang="hu-HU" sz="1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anose="030303020206070C0B05" pitchFamily="66" charset="0"/>
              </a:rPr>
              <a:t> vasárnapja</a:t>
            </a:r>
            <a:endParaRPr lang="hu-HU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91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ranyborjú | Aranyosi Ervin versei">
            <a:extLst>
              <a:ext uri="{FF2B5EF4-FFF2-40B4-BE49-F238E27FC236}">
                <a16:creationId xmlns:a16="http://schemas.microsoft.com/office/drawing/2014/main" id="{5D19B26A-6E8F-45FE-8D7D-53CE4A27D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54" y="96250"/>
            <a:ext cx="2485091" cy="3159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ép ló patkó és négylevelű lóhere | Dovido.hu">
            <a:extLst>
              <a:ext uri="{FF2B5EF4-FFF2-40B4-BE49-F238E27FC236}">
                <a16:creationId xmlns:a16="http://schemas.microsoft.com/office/drawing/2014/main" id="{49C082E7-3E88-417C-8CE7-FFD7BF96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3" y="582096"/>
            <a:ext cx="4438650" cy="2962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otalcar - Belsőség - Öt gang az állólámpában!">
            <a:extLst>
              <a:ext uri="{FF2B5EF4-FFF2-40B4-BE49-F238E27FC236}">
                <a16:creationId xmlns:a16="http://schemas.microsoft.com/office/drawing/2014/main" id="{C0257784-8156-487F-B03F-9A5958DF4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48" y="582096"/>
            <a:ext cx="4438650" cy="2961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iért hoz szerencsét a kabala az érettségin? | Középsuli.hu">
            <a:extLst>
              <a:ext uri="{FF2B5EF4-FFF2-40B4-BE49-F238E27FC236}">
                <a16:creationId xmlns:a16="http://schemas.microsoft.com/office/drawing/2014/main" id="{048536A9-4A76-459B-8175-D4DD38C7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833" y="3445900"/>
            <a:ext cx="4950334" cy="3304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6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83E4617-CE18-42A8-A6F6-371A31806693}"/>
              </a:ext>
            </a:extLst>
          </p:cNvPr>
          <p:cNvSpPr txBox="1"/>
          <p:nvPr/>
        </p:nvSpPr>
        <p:spPr>
          <a:xfrm>
            <a:off x="0" y="2047179"/>
            <a:ext cx="12192000" cy="2763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mivel nem a láthatókra nézünk, hanem a láthatatlanokra, mert a láthatók ideig valók, a láthatatlanok pedig örökkévalók.”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II Kor 4,18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1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B555874-68C8-4DC7-B00C-C6CC597970DD}"/>
              </a:ext>
            </a:extLst>
          </p:cNvPr>
          <p:cNvSpPr txBox="1"/>
          <p:nvPr/>
        </p:nvSpPr>
        <p:spPr>
          <a:xfrm>
            <a:off x="158496" y="2047179"/>
            <a:ext cx="11875008" cy="2763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Én vagyok az ÚR, ez a nevem, nem adom dicsőségemet másnak, sem dicséretemet a bálványoknak.”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Ézs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42,8</a:t>
            </a:r>
            <a:endParaRPr lang="hu-H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55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361C2F0-9EA7-4B2A-B94A-9D270CC67895}"/>
              </a:ext>
            </a:extLst>
          </p:cNvPr>
          <p:cNvSpPr txBox="1"/>
          <p:nvPr/>
        </p:nvSpPr>
        <p:spPr>
          <a:xfrm>
            <a:off x="146304" y="1585514"/>
            <a:ext cx="11899392" cy="3686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Isten ugyanis haragját nyilatkoztatja ki a mennyből az emberek minden hitetlensége és gonoszsága ellen, azok ellen, akik gonoszságukkal feltartóztatják az igazságot. ” 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Róm 1,18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2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26CD55F-2F80-4656-B8BE-99E55272F89E}"/>
              </a:ext>
            </a:extLst>
          </p:cNvPr>
          <p:cNvSpPr txBox="1"/>
          <p:nvPr/>
        </p:nvSpPr>
        <p:spPr>
          <a:xfrm>
            <a:off x="103632" y="2035529"/>
            <a:ext cx="11984736" cy="1840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„Ezért fölmegyek most az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ÚRhoz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talán </a:t>
            </a:r>
            <a:r>
              <a:rPr lang="hu-HU" sz="40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engesztelést tudok szerezni vétketekért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 </a:t>
            </a:r>
            <a:r>
              <a:rPr lang="hu-HU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Móz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32,30b</a:t>
            </a:r>
            <a:endParaRPr lang="hu-H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0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6DCD2E1-9A12-4380-8A79-9FD1B0151C38}"/>
              </a:ext>
            </a:extLst>
          </p:cNvPr>
          <p:cNvSpPr txBox="1"/>
          <p:nvPr/>
        </p:nvSpPr>
        <p:spPr>
          <a:xfrm>
            <a:off x="121920" y="1492472"/>
            <a:ext cx="11948160" cy="4158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Gyermekeim, ezt azért írom nektek, hogy ne vétkezzetek; ha pedig vétkezik valaki, van pártfogónk az Atyánál: az igaz Jézus Krisztus, 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mert </a:t>
            </a:r>
            <a:r>
              <a:rPr lang="hu-HU" sz="36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ő engesztelő áldozat a mi bűneinkért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de nemcsak a mienkért, hanem az egész világ bűnéért is.”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2,1-2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6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E6C1750-1179-4EF8-A445-830BB8ADFBEE}"/>
              </a:ext>
            </a:extLst>
          </p:cNvPr>
          <p:cNvSpPr txBox="1"/>
          <p:nvPr/>
        </p:nvSpPr>
        <p:spPr>
          <a:xfrm>
            <a:off x="164592" y="0"/>
            <a:ext cx="11862816" cy="6661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Ezért ha valaki Krisztusban van, új teremtés az: a régi elmúlt, és íme: új jött létre.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Mindez pedig Istentől van, aki </a:t>
            </a:r>
            <a:r>
              <a:rPr lang="hu-HU" sz="32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megbékéltetett minket önmagával Krisztus által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és nekünk adta a békéltetés szolgálatát. </a:t>
            </a:r>
            <a:r>
              <a:rPr lang="hu-HU" sz="3200" b="1" baseline="300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19</a:t>
            </a:r>
            <a:r>
              <a:rPr lang="hu-HU" sz="32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Isten ugyanis Krisztusban megbékéltette a világot önmagával, úgyhogy nem tulajdonította nekik vétkeiket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és reánk bízta a békéltetés igéjét. </a:t>
            </a:r>
            <a:r>
              <a:rPr lang="hu-HU" sz="32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Tehát Krisztusért járva követségben, mintha Isten kérne általunk: Krisztusért kérünk, béküljetek meg az Istennel! </a:t>
            </a:r>
            <a:r>
              <a:rPr lang="hu-HU" sz="3200" b="1" baseline="300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21</a:t>
            </a:r>
            <a:r>
              <a:rPr lang="hu-HU" sz="32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Mert azt, aki nem ismert bűnt, bűnné tette értünk, hogy mi Isten igazsága legyünk őbenne.”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 Kor 5,17-21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9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B555874-68C8-4DC7-B00C-C6CC597970DD}"/>
              </a:ext>
            </a:extLst>
          </p:cNvPr>
          <p:cNvSpPr txBox="1"/>
          <p:nvPr/>
        </p:nvSpPr>
        <p:spPr>
          <a:xfrm>
            <a:off x="6986016" y="103249"/>
            <a:ext cx="5036058" cy="6651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Isten igazságtalanul szolgáltatott igazságot, mert azt, </a:t>
            </a:r>
            <a:r>
              <a:rPr lang="hu-H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 engem terhelt volna, azt, ami nekem járt volna, </a:t>
            </a:r>
            <a:r>
              <a:rPr lang="hu-H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amiért nekem kellett volna bűnhődnöm, azért Jézus Krisztust büntette. </a:t>
            </a:r>
            <a:endParaRPr lang="hu-H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igazságszolgáltatás | Új Szó">
            <a:extLst>
              <a:ext uri="{FF2B5EF4-FFF2-40B4-BE49-F238E27FC236}">
                <a16:creationId xmlns:a16="http://schemas.microsoft.com/office/drawing/2014/main" id="{444556FA-B9D4-4018-8A80-9B7B924F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6772"/>
            <a:ext cx="7090410" cy="425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0C490ED-C1D6-4CD5-A7FF-12D6B7B02371}"/>
              </a:ext>
            </a:extLst>
          </p:cNvPr>
          <p:cNvSpPr txBox="1"/>
          <p:nvPr/>
        </p:nvSpPr>
        <p:spPr>
          <a:xfrm>
            <a:off x="783717" y="384895"/>
            <a:ext cx="5839968" cy="9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Judica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vasárnapja</a:t>
            </a:r>
            <a:endParaRPr lang="hu-H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7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B555874-68C8-4DC7-B00C-C6CC597970DD}"/>
              </a:ext>
            </a:extLst>
          </p:cNvPr>
          <p:cNvSpPr txBox="1"/>
          <p:nvPr/>
        </p:nvSpPr>
        <p:spPr>
          <a:xfrm>
            <a:off x="5303521" y="384895"/>
            <a:ext cx="6632448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8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ÍTÉLETVÉGREHAJTÁS</a:t>
            </a:r>
          </a:p>
        </p:txBody>
      </p:sp>
      <p:pic>
        <p:nvPicPr>
          <p:cNvPr id="8196" name="Picture 4" descr="igazságszolgáltatás | Új Szó">
            <a:extLst>
              <a:ext uri="{FF2B5EF4-FFF2-40B4-BE49-F238E27FC236}">
                <a16:creationId xmlns:a16="http://schemas.microsoft.com/office/drawing/2014/main" id="{444556FA-B9D4-4018-8A80-9B7B924F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95" y="2218859"/>
            <a:ext cx="7090410" cy="425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0C490ED-C1D6-4CD5-A7FF-12D6B7B02371}"/>
              </a:ext>
            </a:extLst>
          </p:cNvPr>
          <p:cNvSpPr txBox="1"/>
          <p:nvPr/>
        </p:nvSpPr>
        <p:spPr>
          <a:xfrm>
            <a:off x="-1" y="449545"/>
            <a:ext cx="4669537" cy="9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Judica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vasárnapja</a:t>
            </a:r>
            <a:endParaRPr lang="hu-HU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gyenlőségjel 1">
            <a:extLst>
              <a:ext uri="{FF2B5EF4-FFF2-40B4-BE49-F238E27FC236}">
                <a16:creationId xmlns:a16="http://schemas.microsoft.com/office/drawing/2014/main" id="{E55D0424-F4F3-44E5-9EDD-45BBDAA26DA6}"/>
              </a:ext>
            </a:extLst>
          </p:cNvPr>
          <p:cNvSpPr/>
          <p:nvPr/>
        </p:nvSpPr>
        <p:spPr>
          <a:xfrm>
            <a:off x="4614674" y="721188"/>
            <a:ext cx="1353312" cy="645339"/>
          </a:xfrm>
          <a:prstGeom prst="mathEqual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55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CAFFB24-4F78-47C1-9AE3-6DAF0102E5D5}"/>
              </a:ext>
            </a:extLst>
          </p:cNvPr>
          <p:cNvSpPr txBox="1"/>
          <p:nvPr/>
        </p:nvSpPr>
        <p:spPr>
          <a:xfrm>
            <a:off x="128016" y="1124014"/>
            <a:ext cx="11935968" cy="3610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„Ítélj meg engem </a:t>
            </a:r>
            <a:r>
              <a:rPr lang="hu-HU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oh</a:t>
            </a:r>
            <a:r>
              <a:rPr lang="hu-HU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Isten! és oltalmazd meg ügyemet az irgalmatlan nemzetség ellen; az álnok és hamis embertől szabadíts meg engem.”  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Zsolt 43,1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10B7AE5-21C5-45A9-BFDB-C8E9FDD89248}"/>
              </a:ext>
            </a:extLst>
          </p:cNvPr>
          <p:cNvSpPr txBox="1"/>
          <p:nvPr/>
        </p:nvSpPr>
        <p:spPr>
          <a:xfrm>
            <a:off x="225552" y="221087"/>
            <a:ext cx="11740896" cy="387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Invocabit</a:t>
            </a:r>
            <a:r>
              <a:rPr lang="hu-HU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vasárnapja </a:t>
            </a:r>
          </a:p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 </a:t>
            </a: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kiált hozzám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meghallgatom, vele leszek a nyomorúságban, kiragadom onnan, és megdicsőítem őt.” 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Zsolt 91,15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7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10B7AE5-21C5-45A9-BFDB-C8E9FDD89248}"/>
              </a:ext>
            </a:extLst>
          </p:cNvPr>
          <p:cNvSpPr txBox="1"/>
          <p:nvPr/>
        </p:nvSpPr>
        <p:spPr>
          <a:xfrm>
            <a:off x="225552" y="221087"/>
            <a:ext cx="11740896" cy="4128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Reminiscere</a:t>
            </a:r>
            <a:r>
              <a:rPr lang="hu-HU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vasárnapja </a:t>
            </a:r>
          </a:p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hu-HU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Emlékezzél meg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Uram, irgalmasságodról és kegyelmedről, mert azok öröktől fogva vannak.” </a:t>
            </a:r>
          </a:p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Zsolt 25,6</a:t>
            </a:r>
            <a:endParaRPr lang="hu-H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10B7AE5-21C5-45A9-BFDB-C8E9FDD89248}"/>
              </a:ext>
            </a:extLst>
          </p:cNvPr>
          <p:cNvSpPr txBox="1"/>
          <p:nvPr/>
        </p:nvSpPr>
        <p:spPr>
          <a:xfrm>
            <a:off x="225552" y="501503"/>
            <a:ext cx="11740896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Oculi</a:t>
            </a:r>
            <a:r>
              <a:rPr lang="hu-HU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vasárnapja </a:t>
            </a:r>
          </a:p>
          <a:p>
            <a:pPr indent="449580" algn="ctr">
              <a:lnSpc>
                <a:spcPct val="150000"/>
              </a:lnSpc>
              <a:spcAft>
                <a:spcPts val="1000"/>
              </a:spcAft>
              <a:tabLst>
                <a:tab pos="3048000" algn="l"/>
              </a:tabLst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 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Szemem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állandóan az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ÚRra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néz, mert ő szabadítja ki lábamat a csapdából.” 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Zsolt 25,15</a:t>
            </a:r>
            <a:endParaRPr lang="hu-H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0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10B7AE5-21C5-45A9-BFDB-C8E9FDD89248}"/>
              </a:ext>
            </a:extLst>
          </p:cNvPr>
          <p:cNvSpPr txBox="1"/>
          <p:nvPr/>
        </p:nvSpPr>
        <p:spPr>
          <a:xfrm>
            <a:off x="225552" y="501503"/>
            <a:ext cx="11740896" cy="3999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Leatare</a:t>
            </a:r>
            <a:r>
              <a:rPr lang="hu-HU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vasárnapja </a:t>
            </a:r>
          </a:p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hu-HU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Örüljetek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Jeruzsálemmel! Vigadjatok vele mindnyájan, akik szeretitek! Szívből örüljetek vele mind, akik gyászoltátok!”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Ézs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66,10</a:t>
            </a:r>
            <a:endParaRPr lang="hu-H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6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10B7AE5-21C5-45A9-BFDB-C8E9FDD89248}"/>
              </a:ext>
            </a:extLst>
          </p:cNvPr>
          <p:cNvSpPr txBox="1"/>
          <p:nvPr/>
        </p:nvSpPr>
        <p:spPr>
          <a:xfrm>
            <a:off x="225552" y="501503"/>
            <a:ext cx="11740896" cy="5051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Judica</a:t>
            </a:r>
            <a:r>
              <a:rPr lang="hu-HU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vasárnapja </a:t>
            </a:r>
          </a:p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40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Judica</a:t>
            </a:r>
            <a:r>
              <a:rPr lang="hu-HU" sz="4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hu-HU" sz="4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Deus, </a:t>
            </a:r>
            <a:r>
              <a:rPr lang="hu-HU" sz="40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u-HU" sz="4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discerne</a:t>
            </a:r>
            <a:r>
              <a:rPr lang="hu-HU" sz="4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causam</a:t>
            </a:r>
            <a:r>
              <a:rPr lang="hu-HU" sz="4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40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meam</a:t>
            </a:r>
            <a:r>
              <a:rPr lang="hu-HU" sz="40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...”</a:t>
            </a:r>
            <a:r>
              <a:rPr lang="hu-HU" sz="4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40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hu-HU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Ítélj meg engem </a:t>
            </a:r>
            <a:r>
              <a:rPr lang="hu-HU" sz="4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</a:t>
            </a: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Isten! és oltalmazd meg ügyemet az irgalmatlan nemzetség ellen; az álnok és hamis embertől szabadíts meg engem.” 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Zsolt 43,1</a:t>
            </a:r>
            <a:endParaRPr lang="hu-H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4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B8BE8A01-06A6-4707-93E5-BBF05A0E1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10B7AE5-21C5-45A9-BFDB-C8E9FDD89248}"/>
              </a:ext>
            </a:extLst>
          </p:cNvPr>
          <p:cNvSpPr txBox="1"/>
          <p:nvPr/>
        </p:nvSpPr>
        <p:spPr>
          <a:xfrm>
            <a:off x="225552" y="501503"/>
            <a:ext cx="11740896" cy="3208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Palmarum</a:t>
            </a:r>
            <a:r>
              <a:rPr lang="hu-HU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vasárnapja </a:t>
            </a:r>
          </a:p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Virágvasárnap</a:t>
            </a:r>
            <a:r>
              <a:rPr lang="hu-HU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Jézus bevonulása Jeruzsálembe</a:t>
            </a:r>
          </a:p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hu-HU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</a:t>
            </a:r>
            <a:r>
              <a:rPr lang="hu-HU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21,1-9</a:t>
            </a:r>
            <a:endParaRPr lang="hu-H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6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847</Words>
  <Application>Microsoft Office PowerPoint</Application>
  <PresentationFormat>Szélesvásznú</PresentationFormat>
  <Paragraphs>56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Palace Script MT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Krisztián Zsarnai</dc:creator>
  <cp:lastModifiedBy>Krisztián Zsarnai</cp:lastModifiedBy>
  <cp:revision>5</cp:revision>
  <dcterms:created xsi:type="dcterms:W3CDTF">2022-04-03T01:51:03Z</dcterms:created>
  <dcterms:modified xsi:type="dcterms:W3CDTF">2022-04-03T05:49:24Z</dcterms:modified>
</cp:coreProperties>
</file>