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6" r:id="rId4"/>
    <p:sldId id="267" r:id="rId5"/>
    <p:sldId id="268" r:id="rId6"/>
    <p:sldId id="269" r:id="rId7"/>
    <p:sldId id="273" r:id="rId8"/>
    <p:sldId id="274" r:id="rId9"/>
    <p:sldId id="272" r:id="rId10"/>
    <p:sldId id="271" r:id="rId11"/>
    <p:sldId id="270" r:id="rId12"/>
    <p:sldId id="275" r:id="rId13"/>
    <p:sldId id="276" r:id="rId14"/>
    <p:sldId id="277" r:id="rId15"/>
    <p:sldId id="279" r:id="rId16"/>
    <p:sldId id="280" r:id="rId17"/>
    <p:sldId id="278" r:id="rId18"/>
    <p:sldId id="281" r:id="rId19"/>
    <p:sldId id="290" r:id="rId20"/>
    <p:sldId id="283" r:id="rId21"/>
    <p:sldId id="282" r:id="rId22"/>
    <p:sldId id="284" r:id="rId23"/>
    <p:sldId id="285" r:id="rId24"/>
    <p:sldId id="286" r:id="rId25"/>
    <p:sldId id="287" r:id="rId26"/>
    <p:sldId id="288" r:id="rId27"/>
    <p:sldId id="292" r:id="rId28"/>
    <p:sldId id="291" r:id="rId29"/>
    <p:sldId id="293" r:id="rId30"/>
    <p:sldId id="294" r:id="rId31"/>
    <p:sldId id="295" r:id="rId3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8ABBA6-62A1-4D24-B072-9C3625FB2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2283B09-2A56-4637-A4B4-6385A85CF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D6F9131-4838-4511-94F8-30875857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E131-1506-4CE5-B0D0-265EEB61DA05}" type="datetimeFigureOut">
              <a:rPr lang="hu-HU" smtClean="0"/>
              <a:t>2022. 03. 27.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A6BEBF1-A059-4870-9E20-2EA16AF15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8ABB77B-5DF1-4626-A72D-D658A86C2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AFA8-E890-4B1C-8F44-A3D6B6A42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525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4A864F-2DFD-4F30-A953-EE2A21D10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940944D-922D-4CA5-975E-185867F5D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EF7D862-EFF9-4566-BB03-2AD391D0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E131-1506-4CE5-B0D0-265EEB61DA05}" type="datetimeFigureOut">
              <a:rPr lang="hu-HU" smtClean="0"/>
              <a:t>2022. 03. 27.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CEFB13B-C624-41E8-A8F9-2283430C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1F1818F-032F-4D8D-AE50-8CD448908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AFA8-E890-4B1C-8F44-A3D6B6A42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690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390F798-69AB-4FAB-A953-EE291BF093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F356033-1789-40E9-93B4-BE9D718BA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7E0B4FF-CED0-4885-AF43-A2BEEEE9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E131-1506-4CE5-B0D0-265EEB61DA05}" type="datetimeFigureOut">
              <a:rPr lang="hu-HU" smtClean="0"/>
              <a:t>2022. 03. 27.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EF872DC-858A-4FF0-88CE-FC4A512E9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E87CF1-DB2B-42F4-A039-6810ABEC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AFA8-E890-4B1C-8F44-A3D6B6A42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97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4A870E-B80D-499B-829E-ED63A5AEC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6687933-2C8E-44D0-88F8-D17A84ADE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7390AB8-CEEA-4070-9091-E15E1DB19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E131-1506-4CE5-B0D0-265EEB61DA05}" type="datetimeFigureOut">
              <a:rPr lang="hu-HU" smtClean="0"/>
              <a:t>2022. 03. 27.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CB73AEA-68CE-4909-B008-024D5C11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DF1EF9E-258D-4077-B944-3794A36D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AFA8-E890-4B1C-8F44-A3D6B6A42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681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66A11D-FC82-4FC2-A68D-2252C6EC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A3D9425-CC47-4FA1-96D2-86FDF4725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35F944-5255-491A-A27E-62508490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E131-1506-4CE5-B0D0-265EEB61DA05}" type="datetimeFigureOut">
              <a:rPr lang="hu-HU" smtClean="0"/>
              <a:t>2022. 03. 27.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E3D3EB6-0BBD-4716-BD25-172D25CF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A5BABB-036E-4D4C-8CFF-453D8EF3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AFA8-E890-4B1C-8F44-A3D6B6A42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155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72A920-407A-4D61-8080-7CA2F647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647C950-9C86-46F7-87FF-2333495E0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61EA420-4A3B-4E10-9625-A423A5E95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689F8D8-E72A-49CC-A140-255AF090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E131-1506-4CE5-B0D0-265EEB61DA05}" type="datetimeFigureOut">
              <a:rPr lang="hu-HU" smtClean="0"/>
              <a:t>2022. 03. 27.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57084B5-A84A-4AE2-8DCB-D4B305B8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C0B41EF-4EF9-41B7-A775-54C8B6A8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AFA8-E890-4B1C-8F44-A3D6B6A42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659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B56165-D985-4855-BD7F-03A29E96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EBBAE07-F276-478B-AF2C-51093E6AC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ED1BBAF-C2D8-4257-A4CF-87A0E1F17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B0EB99A-0340-49B6-A36C-1EA65D580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D0897B5-F414-4C1A-9C73-E4637E0C5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DDA3527-1202-40F2-A798-85C65D5E6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E131-1506-4CE5-B0D0-265EEB61DA05}" type="datetimeFigureOut">
              <a:rPr lang="hu-HU" smtClean="0"/>
              <a:t>2022. 03. 27.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F5DFA1D-21BE-4634-822E-0E297810E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60BABEE-DD1B-4E8B-9580-D0115D44C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AFA8-E890-4B1C-8F44-A3D6B6A42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346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C467FC-427F-4C6B-9678-FCF7A6C4D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B74F918-0188-4C58-B283-55286E36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E131-1506-4CE5-B0D0-265EEB61DA05}" type="datetimeFigureOut">
              <a:rPr lang="hu-HU" smtClean="0"/>
              <a:t>2022. 03. 27.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6DCDA7F-5003-4298-82A6-5520B734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625CE49-EC9A-4495-818A-B7A29276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AFA8-E890-4B1C-8F44-A3D6B6A42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78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3D1D347-7C04-4177-9C07-9AAE6DBB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E131-1506-4CE5-B0D0-265EEB61DA05}" type="datetimeFigureOut">
              <a:rPr lang="hu-HU" smtClean="0"/>
              <a:t>2022. 03. 27.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5A17864-ECB6-4F84-83AA-688DC0E8C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61F1808-6095-4CBC-81B3-098E793F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AFA8-E890-4B1C-8F44-A3D6B6A42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3242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4FA230-7A6E-440D-BE42-44861AE7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10F1650-E204-4503-80C9-6F0BE8711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5E521AF-E29F-4022-AAD7-F16E05DD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07977B2-786D-4B35-A224-35BCF968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E131-1506-4CE5-B0D0-265EEB61DA05}" type="datetimeFigureOut">
              <a:rPr lang="hu-HU" smtClean="0"/>
              <a:t>2022. 03. 27.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0D79589-00B7-4D9E-9E1D-49F2DBE90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F9A27DF-36AC-4F8A-AFFF-7961CB74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AFA8-E890-4B1C-8F44-A3D6B6A42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707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FB652E-B152-49E8-8086-1EBA8DFCF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7EF320F-C971-4694-988E-FE6392C7D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73C4650-CA17-4FB3-ABA0-6C973E3A8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EA56643-D466-4F05-987C-9DFFBAB3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E131-1506-4CE5-B0D0-265EEB61DA05}" type="datetimeFigureOut">
              <a:rPr lang="hu-HU" smtClean="0"/>
              <a:t>2022. 03. 27.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02B027F-145B-443C-BDC6-631C23304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4246A11-441F-4AB9-9B61-F73FB1A4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AFA8-E890-4B1C-8F44-A3D6B6A42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011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AA0B183-C0BC-459F-8C3C-363C6FA5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248D51D-9EA2-4F04-8FD3-7F0A785FA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6724626-5C95-4A9D-A0E2-178A523F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4E131-1506-4CE5-B0D0-265EEB61DA05}" type="datetimeFigureOut">
              <a:rPr lang="hu-HU" smtClean="0"/>
              <a:t>2022. 03. 27.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758FE18-F1AA-4A47-B02A-478ECD6D6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F6BEC3D-4565-4A91-A9D0-B3E11C4DF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3AFA8-E890-4B1C-8F44-A3D6B6A42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930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1156F3A-4ADE-4526-B450-8654E605F885}"/>
              </a:ext>
            </a:extLst>
          </p:cNvPr>
          <p:cNvSpPr txBox="1"/>
          <p:nvPr/>
        </p:nvSpPr>
        <p:spPr>
          <a:xfrm>
            <a:off x="170688" y="518747"/>
            <a:ext cx="11850624" cy="5820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21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Mondjátok meg nekem ti, akik a törvény uralma alatt akartok lenni, nem halljátok a törvényt? 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22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Mert meg van írva, hogy Ábrahámnak két fia volt: az egyik a rabszolganőtől, a másik a szabadtól. 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23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 a rabszolganőtől való csak test szerint született, a szabadtól való viszont az ígéret által. 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24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Ezeket átvitt értelemben kell venni, mert ezek az asszonyok két szövetséget jelentenek. 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8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 descr="Galatia - World History Encyclopedia">
            <a:extLst>
              <a:ext uri="{FF2B5EF4-FFF2-40B4-BE49-F238E27FC236}">
                <a16:creationId xmlns:a16="http://schemas.microsoft.com/office/drawing/2014/main" id="{F11EACE6-1C23-4E39-96E2-42E11EF41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01" y="234695"/>
            <a:ext cx="12227001" cy="638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93770B3-787B-4AF5-BD5E-6468C62E8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0"/>
            <a:ext cx="8493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78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0" name="Picture 2" descr="galatians-map-1200x959x300 – PottyPadre">
            <a:extLst>
              <a:ext uri="{FF2B5EF4-FFF2-40B4-BE49-F238E27FC236}">
                <a16:creationId xmlns:a16="http://schemas.microsoft.com/office/drawing/2014/main" id="{0ED9F715-0357-40C5-9452-17C9EA22E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0"/>
            <a:ext cx="8582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16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1B3E9F1-B790-48D5-90A6-2EBF25BBBF86}"/>
              </a:ext>
            </a:extLst>
          </p:cNvPr>
          <p:cNvSpPr txBox="1"/>
          <p:nvPr/>
        </p:nvSpPr>
        <p:spPr>
          <a:xfrm>
            <a:off x="3044952" y="196909"/>
            <a:ext cx="61020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5400" b="1" spc="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hu-HU" sz="5400" b="1" spc="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llentétpárok</a:t>
            </a:r>
            <a:endParaRPr lang="hu-HU" sz="5400" spc="6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4538255-7844-4883-9DC9-D3E3E5152276}"/>
              </a:ext>
            </a:extLst>
          </p:cNvPr>
          <p:cNvSpPr txBox="1"/>
          <p:nvPr/>
        </p:nvSpPr>
        <p:spPr>
          <a:xfrm>
            <a:off x="201168" y="1317149"/>
            <a:ext cx="11789664" cy="92333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4800" b="1" spc="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Törvény </a:t>
            </a:r>
            <a:r>
              <a:rPr lang="hu-HU" sz="5400" b="1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vagy</a:t>
            </a:r>
            <a:r>
              <a:rPr lang="hu-HU" sz="4800" b="1" spc="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evangélium</a:t>
            </a:r>
            <a:endParaRPr lang="hu-HU" sz="4800" spc="6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ED28158-7BDF-476E-A48C-49B1426DB8DC}"/>
              </a:ext>
            </a:extLst>
          </p:cNvPr>
          <p:cNvSpPr txBox="1"/>
          <p:nvPr/>
        </p:nvSpPr>
        <p:spPr>
          <a:xfrm>
            <a:off x="201168" y="2427664"/>
            <a:ext cx="11789664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4400" b="1" spc="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Érdem </a:t>
            </a:r>
            <a:r>
              <a:rPr lang="hu-HU" sz="4800" b="1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vagy</a:t>
            </a:r>
            <a:r>
              <a:rPr lang="hu-HU" sz="4400" b="1" spc="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kegyelem</a:t>
            </a:r>
            <a:endParaRPr lang="hu-HU" sz="4400" spc="6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C02BA040-72A8-4C61-82D9-41C9F16F7C6A}"/>
              </a:ext>
            </a:extLst>
          </p:cNvPr>
          <p:cNvSpPr txBox="1"/>
          <p:nvPr/>
        </p:nvSpPr>
        <p:spPr>
          <a:xfrm>
            <a:off x="201168" y="3369297"/>
            <a:ext cx="11789664" cy="150810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4400" b="1" spc="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hu-HU" sz="4400" b="1" spc="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örvény alapján való cselekedet </a:t>
            </a:r>
            <a:r>
              <a:rPr lang="hu-HU" sz="4800" b="1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vagy</a:t>
            </a:r>
            <a:r>
              <a:rPr lang="hu-HU" sz="4400" b="1" spc="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Krisztusra hagyatkozás</a:t>
            </a:r>
            <a:endParaRPr lang="hu-HU" sz="4400" b="1" spc="600" dirty="0">
              <a:solidFill>
                <a:schemeClr val="bg1"/>
              </a:solidFill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1961AEB-984A-40B0-B999-D6C26C2D8522}"/>
              </a:ext>
            </a:extLst>
          </p:cNvPr>
          <p:cNvSpPr txBox="1"/>
          <p:nvPr/>
        </p:nvSpPr>
        <p:spPr>
          <a:xfrm>
            <a:off x="201168" y="5046325"/>
            <a:ext cx="11789664" cy="150810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4400" b="1" spc="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hu-HU" sz="4400" b="1" spc="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egigazulás a magunk erejéből </a:t>
            </a:r>
            <a:r>
              <a:rPr lang="hu-HU" sz="4800" b="1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vagy</a:t>
            </a:r>
            <a:r>
              <a:rPr lang="hu-HU" sz="4400" b="1" spc="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hit által kegyelemből</a:t>
            </a:r>
            <a:endParaRPr lang="hu-HU" sz="4400" b="1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2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074" name="Picture 2" descr="Szent Sára, Ábrahám felesége: életrajz, történelem és istentisztelet | 1x  egyezés">
            <a:extLst>
              <a:ext uri="{FF2B5EF4-FFF2-40B4-BE49-F238E27FC236}">
                <a16:creationId xmlns:a16="http://schemas.microsoft.com/office/drawing/2014/main" id="{EFA0C7B1-427D-4400-82A5-2B3DD37CF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154" y="1910151"/>
            <a:ext cx="8025692" cy="4437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DD046EEF-E9D9-425A-B17B-E0E425CFD954}"/>
              </a:ext>
            </a:extLst>
          </p:cNvPr>
          <p:cNvSpPr txBox="1"/>
          <p:nvPr/>
        </p:nvSpPr>
        <p:spPr>
          <a:xfrm>
            <a:off x="838200" y="658574"/>
            <a:ext cx="108661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Abrám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(Ábrahám) és </a:t>
            </a:r>
            <a:r>
              <a:rPr lang="hu-HU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Száraj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(Sára)</a:t>
            </a:r>
          </a:p>
          <a:p>
            <a:pPr algn="ctr"/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95456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6BB6AC2-E866-4AD9-BF37-1800B91816F9}"/>
              </a:ext>
            </a:extLst>
          </p:cNvPr>
          <p:cNvSpPr txBox="1"/>
          <p:nvPr/>
        </p:nvSpPr>
        <p:spPr>
          <a:xfrm>
            <a:off x="170688" y="98311"/>
            <a:ext cx="12021312" cy="6661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„Ó, Uram, </a:t>
            </a:r>
            <a:r>
              <a:rPr lang="hu-H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URam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Mit adhatsz nekem, hiszen gyermektelen vagyok,”</a:t>
            </a: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</a:t>
            </a:r>
            <a:r>
              <a:rPr lang="hu-H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Móz</a:t>
            </a: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15,2, </a:t>
            </a:r>
          </a:p>
          <a:p>
            <a:pPr algn="ctr"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Ekkor így szólt hozzá az ÚR: Nem ő lesz az örökösöd </a:t>
            </a: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(Izmael)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hanem az lesz az örökösöd, aki tőled fog származni. </a:t>
            </a: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Azután kivezette az ÚR, és azt mondta: Tekints föl az égre, és számold meg a csillagokat, ha meg tudod számolni! Azt mondta neki: Ennyi utódod lesz! </a:t>
            </a: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Abrám hitt az </a:t>
            </a:r>
            <a:r>
              <a:rPr lang="hu-H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ÚRnak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aki ezért igaznak fogadta el őt.”</a:t>
            </a: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</a:t>
            </a:r>
            <a:r>
              <a:rPr lang="hu-H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Móz</a:t>
            </a: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15,4-6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70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6BB6AC2-E866-4AD9-BF37-1800B91816F9}"/>
              </a:ext>
            </a:extLst>
          </p:cNvPr>
          <p:cNvSpPr txBox="1"/>
          <p:nvPr/>
        </p:nvSpPr>
        <p:spPr>
          <a:xfrm>
            <a:off x="85344" y="1348269"/>
            <a:ext cx="12021312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3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Száraj, </a:t>
            </a:r>
            <a:r>
              <a:rPr lang="hu-H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Abrám</a:t>
            </a:r>
            <a:r>
              <a:rPr lang="hu-H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felesége nem szült neki. De volt </a:t>
            </a:r>
            <a:r>
              <a:rPr lang="hu-H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Szárajnak</a:t>
            </a:r>
            <a:r>
              <a:rPr lang="hu-H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egy egyiptomi szolgálója, akinek Hágár volt a neve. </a:t>
            </a:r>
            <a:r>
              <a:rPr lang="hu-HU" sz="3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Száraj ezt mondta </a:t>
            </a:r>
            <a:r>
              <a:rPr lang="hu-H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Abrámnak</a:t>
            </a:r>
            <a:r>
              <a:rPr lang="hu-H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Íme, az ÚR nem engedett szülnöm, menj be a szolgálómhoz, talán az ő révén lesz fiam. És hallgatott </a:t>
            </a:r>
            <a:r>
              <a:rPr lang="hu-H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Abrám</a:t>
            </a:r>
            <a:r>
              <a:rPr lang="hu-H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Száraj</a:t>
            </a:r>
            <a:r>
              <a:rPr lang="hu-H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szavára.”</a:t>
            </a:r>
            <a:r>
              <a:rPr 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u-H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Móz</a:t>
            </a:r>
            <a:r>
              <a:rPr 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16,1-2</a:t>
            </a:r>
          </a:p>
        </p:txBody>
      </p:sp>
    </p:spTree>
    <p:extLst>
      <p:ext uri="{BB962C8B-B14F-4D97-AF65-F5344CB8AC3E}">
        <p14:creationId xmlns:p14="http://schemas.microsoft.com/office/powerpoint/2010/main" val="272153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6BB6AC2-E866-4AD9-BF37-1800B91816F9}"/>
              </a:ext>
            </a:extLst>
          </p:cNvPr>
          <p:cNvSpPr txBox="1"/>
          <p:nvPr/>
        </p:nvSpPr>
        <p:spPr>
          <a:xfrm>
            <a:off x="85344" y="1348269"/>
            <a:ext cx="12021312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3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Száraj, </a:t>
            </a:r>
            <a:r>
              <a:rPr lang="hu-H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Abrám</a:t>
            </a:r>
            <a:r>
              <a:rPr lang="hu-H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felesége nem szült neki. De volt </a:t>
            </a:r>
            <a:r>
              <a:rPr lang="hu-H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Szárajnak</a:t>
            </a:r>
            <a:r>
              <a:rPr lang="hu-H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egy egyiptomi szolgálója, akinek Hágár volt a neve. </a:t>
            </a:r>
            <a:r>
              <a:rPr lang="hu-HU" sz="3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Száraj ezt mondta </a:t>
            </a:r>
            <a:r>
              <a:rPr lang="hu-H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Abrámnak</a:t>
            </a:r>
            <a:r>
              <a:rPr lang="hu-H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Íme, az ÚR nem engedett szülnöm, menj be a szolgálómhoz, talán az ő révén lesz fiam. </a:t>
            </a:r>
            <a:r>
              <a:rPr lang="hu-HU" sz="3600" b="1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3600" b="1" u="sng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hallgatott</a:t>
            </a:r>
            <a:r>
              <a:rPr lang="hu-HU" sz="3600" b="1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b="1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Abrám</a:t>
            </a:r>
            <a:r>
              <a:rPr lang="hu-HU" sz="3600" b="1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b="1" u="sng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Száraj</a:t>
            </a:r>
            <a:r>
              <a:rPr lang="hu-HU" sz="3600" b="1" u="sng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szavára</a:t>
            </a:r>
            <a:r>
              <a:rPr lang="hu-HU" sz="3600" b="1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hu-HU" sz="36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u-H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Móz</a:t>
            </a:r>
            <a:r>
              <a:rPr 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16,1-2</a:t>
            </a:r>
          </a:p>
        </p:txBody>
      </p:sp>
    </p:spTree>
    <p:extLst>
      <p:ext uri="{BB962C8B-B14F-4D97-AF65-F5344CB8AC3E}">
        <p14:creationId xmlns:p14="http://schemas.microsoft.com/office/powerpoint/2010/main" val="13395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2C98F64-BD84-47CB-82D5-0EC1CAAD72EC}"/>
              </a:ext>
            </a:extLst>
          </p:cNvPr>
          <p:cNvSpPr txBox="1"/>
          <p:nvPr/>
        </p:nvSpPr>
        <p:spPr>
          <a:xfrm>
            <a:off x="0" y="1349743"/>
            <a:ext cx="12192000" cy="4158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„Áldott az a férfi, aki az </a:t>
            </a:r>
            <a:r>
              <a:rPr lang="hu-HU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ÚRban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bízik, akinek az ÚR a bizodalma. 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Mert olyan lesz, mint a víz mellé ültetett fa, amely a folyóig ereszti gyökereit, és nem fél, ha eljön a hőség, lombja üde zöld marad. Száraz esztendőben sincs gondja, szüntelenül termi gyümölcsét.”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Jer 17,7-8.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9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5E21AEF-0424-400C-9A44-58FD01EB58BC}"/>
              </a:ext>
            </a:extLst>
          </p:cNvPr>
          <p:cNvSpPr txBox="1"/>
          <p:nvPr/>
        </p:nvSpPr>
        <p:spPr>
          <a:xfrm>
            <a:off x="0" y="202406"/>
            <a:ext cx="5047488" cy="1840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„Segíts magadon, </a:t>
            </a:r>
          </a:p>
          <a:p>
            <a:pPr algn="ctr">
              <a:lnSpc>
                <a:spcPct val="150000"/>
              </a:lnSpc>
            </a:pPr>
            <a:r>
              <a:rPr lang="hu-HU" sz="4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Isten is megsegít!”</a:t>
            </a:r>
            <a:endParaRPr lang="hu-HU" sz="4000" dirty="0">
              <a:solidFill>
                <a:schemeClr val="bg1"/>
              </a:solidFill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CCC51B0B-E8C5-45E8-AC73-ECEFD4BDC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" y="1893094"/>
            <a:ext cx="3810000" cy="4762500"/>
          </a:xfrm>
          <a:prstGeom prst="rect">
            <a:avLst/>
          </a:prstGeom>
        </p:spPr>
      </p:pic>
      <p:pic>
        <p:nvPicPr>
          <p:cNvPr id="4098" name="Picture 2" descr="Tisztességtelen ajánlat - Nobody Expects the Spanish Inquisition">
            <a:extLst>
              <a:ext uri="{FF2B5EF4-FFF2-40B4-BE49-F238E27FC236}">
                <a16:creationId xmlns:a16="http://schemas.microsoft.com/office/drawing/2014/main" id="{0EA1F0E5-3274-465A-A9F3-6DB24BD7B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88" y="1265801"/>
            <a:ext cx="6696901" cy="4326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4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F9E9B2F-0CF2-42C9-9B41-B18E509C090B}"/>
              </a:ext>
            </a:extLst>
          </p:cNvPr>
          <p:cNvSpPr txBox="1"/>
          <p:nvPr/>
        </p:nvSpPr>
        <p:spPr>
          <a:xfrm>
            <a:off x="182879" y="181913"/>
            <a:ext cx="11826240" cy="2015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„ragaszkodik feleségéhez: és lesznek egy testté.”</a:t>
            </a: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</a:t>
            </a:r>
            <a:r>
              <a:rPr lang="hu-HU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Móz</a:t>
            </a: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2,24</a:t>
            </a:r>
            <a:endParaRPr lang="hu-HU" sz="8800" dirty="0">
              <a:solidFill>
                <a:schemeClr val="bg1"/>
              </a:solidFill>
            </a:endParaRPr>
          </a:p>
        </p:txBody>
      </p:sp>
      <p:pic>
        <p:nvPicPr>
          <p:cNvPr id="7" name="Picture 2" descr="Tisztességtelen ajánlat - Nobody Expects the Spanish Inquisition">
            <a:extLst>
              <a:ext uri="{FF2B5EF4-FFF2-40B4-BE49-F238E27FC236}">
                <a16:creationId xmlns:a16="http://schemas.microsoft.com/office/drawing/2014/main" id="{960191ED-CACA-461E-A1E3-696DE4CC3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48" y="2349691"/>
            <a:ext cx="6696901" cy="4326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0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EC5649D-0795-461F-A0B5-53898B0A9700}"/>
              </a:ext>
            </a:extLst>
          </p:cNvPr>
          <p:cNvSpPr txBox="1"/>
          <p:nvPr/>
        </p:nvSpPr>
        <p:spPr>
          <a:xfrm>
            <a:off x="140208" y="518747"/>
            <a:ext cx="11911584" cy="5820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 egyik a </a:t>
            </a:r>
            <a:r>
              <a:rPr lang="hu-HU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sínai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-hegyi szövetség, amely szolgaságra szül: ez Hágár. 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25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Mert Hágár a Sínai-hegy Arábiában - megfelel a mostani Jeruzsálemnek -, amely szolgaságban van fiaival együtt. 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26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 a mennyei Jeruzsálem szabad: ez a mi anyánk. 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27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Mert meg van írva: „Ujjongj, te meddő, aki nem szültél, vigadj és örvendj, aki nem vajúdtál, mert több a gyermeke az elhagyottnak, mint a férjes asszonynak.”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7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5E21AEF-0424-400C-9A44-58FD01EB58BC}"/>
              </a:ext>
            </a:extLst>
          </p:cNvPr>
          <p:cNvSpPr txBox="1"/>
          <p:nvPr/>
        </p:nvSpPr>
        <p:spPr>
          <a:xfrm>
            <a:off x="5415470" y="133347"/>
            <a:ext cx="6729984" cy="665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Izmael nem ígéretből született, hanem az emberi bűn következményeként. 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Izmael szolgaságba született, hiszen szolga volt az ő anyja. Izmael születésének a története a szolgaság, az Isten felé való engedetlenség képe.</a:t>
            </a:r>
            <a:endParaRPr lang="hu-HU" sz="3600" dirty="0">
              <a:solidFill>
                <a:schemeClr val="bg1"/>
              </a:solidFill>
            </a:endParaRPr>
          </a:p>
        </p:txBody>
      </p:sp>
      <p:pic>
        <p:nvPicPr>
          <p:cNvPr id="5122" name="Picture 2" descr="Izmael (Ábrahám fia) – Wikipédia">
            <a:extLst>
              <a:ext uri="{FF2B5EF4-FFF2-40B4-BE49-F238E27FC236}">
                <a16:creationId xmlns:a16="http://schemas.microsoft.com/office/drawing/2014/main" id="{55B35A2A-B7F5-4CF1-A1BD-F3F71A795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3" y="-1"/>
            <a:ext cx="453072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0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146" name="Picture 2" descr="Ishmael - Ábrahám első fia, az Arab nemzet atyja">
            <a:extLst>
              <a:ext uri="{FF2B5EF4-FFF2-40B4-BE49-F238E27FC236}">
                <a16:creationId xmlns:a16="http://schemas.microsoft.com/office/drawing/2014/main" id="{1B30D7C9-565A-4836-A6D2-7E4BB4C22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256" y="2141052"/>
            <a:ext cx="5047488" cy="3361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AD9361E-0EAE-4561-B016-38C40DB5380E}"/>
              </a:ext>
            </a:extLst>
          </p:cNvPr>
          <p:cNvSpPr/>
          <p:nvPr/>
        </p:nvSpPr>
        <p:spPr>
          <a:xfrm>
            <a:off x="134112" y="268224"/>
            <a:ext cx="3304032" cy="3456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Izsák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az ígéret beteljesülése, az engedelmesség és a szabadság képe.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6F6597FB-BA4C-4948-BF37-8E94D9B02DA6}"/>
              </a:ext>
            </a:extLst>
          </p:cNvPr>
          <p:cNvSpPr/>
          <p:nvPr/>
        </p:nvSpPr>
        <p:spPr>
          <a:xfrm>
            <a:off x="8753856" y="268224"/>
            <a:ext cx="3304032" cy="3456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Izmael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a szolganőtől született, tehát a szolgaság képe, a test szerinti képe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4C39874C-61BA-4DC9-BA94-E1B17D69785B}"/>
              </a:ext>
            </a:extLst>
          </p:cNvPr>
          <p:cNvSpPr/>
          <p:nvPr/>
        </p:nvSpPr>
        <p:spPr>
          <a:xfrm>
            <a:off x="134112" y="3821906"/>
            <a:ext cx="3304032" cy="2874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Izsák</a:t>
            </a:r>
            <a:r>
              <a:rPr lang="hu-H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szabad asszonytól született, tehát a szabadság képe, a Lélek szerinti képe.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289AF226-F1BF-410B-B491-A33AD8C70FBD}"/>
              </a:ext>
            </a:extLst>
          </p:cNvPr>
          <p:cNvSpPr/>
          <p:nvPr/>
        </p:nvSpPr>
        <p:spPr>
          <a:xfrm>
            <a:off x="8753856" y="3821905"/>
            <a:ext cx="3304032" cy="2874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Izmael</a:t>
            </a:r>
            <a:r>
              <a:rPr lang="hu-H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az engedetlenségből született</a:t>
            </a:r>
            <a:endParaRPr lang="hu-H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386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F9E9B2F-0CF2-42C9-9B41-B18E509C090B}"/>
              </a:ext>
            </a:extLst>
          </p:cNvPr>
          <p:cNvSpPr txBox="1"/>
          <p:nvPr/>
        </p:nvSpPr>
        <p:spPr>
          <a:xfrm>
            <a:off x="182880" y="1225219"/>
            <a:ext cx="11826240" cy="3030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Jézus mondja:</a:t>
            </a:r>
          </a:p>
          <a:p>
            <a:pPr algn="ctr">
              <a:lnSpc>
                <a:spcPct val="150000"/>
              </a:lnSpc>
            </a:pP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„Embernek ez lehetetlen, de Istennek minden lehetséges.”</a:t>
            </a: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Mt</a:t>
            </a: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19,26</a:t>
            </a:r>
            <a:endParaRPr lang="hu-H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8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170" name="Picture 2" descr="Mária előképei az Ószövetségben – SÁRA – Metropolita">
            <a:extLst>
              <a:ext uri="{FF2B5EF4-FFF2-40B4-BE49-F238E27FC236}">
                <a16:creationId xmlns:a16="http://schemas.microsoft.com/office/drawing/2014/main" id="{2F4520B8-A9C1-4067-9F5C-322AA12A4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52037"/>
            <a:ext cx="3772620" cy="2756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Átlátható Ószövetség I. - Ábrahám és Izsák barokk festményeken | Imrik  Zsófia festő-restaurátor művész">
            <a:extLst>
              <a:ext uri="{FF2B5EF4-FFF2-40B4-BE49-F238E27FC236}">
                <a16:creationId xmlns:a16="http://schemas.microsoft.com/office/drawing/2014/main" id="{CD03C439-FA4E-45A6-B606-B69493D7A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5955"/>
            <a:ext cx="3772620" cy="2829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1660A642-B91D-4B7F-8464-0D4B631A24D7}"/>
              </a:ext>
            </a:extLst>
          </p:cNvPr>
          <p:cNvSpPr txBox="1"/>
          <p:nvPr/>
        </p:nvSpPr>
        <p:spPr>
          <a:xfrm>
            <a:off x="5251704" y="857926"/>
            <a:ext cx="6102096" cy="1665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Ami testtől született, test az…”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Jn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3,6a 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16F1147-B7A4-4DA5-89BB-BD429963E3BF}"/>
              </a:ext>
            </a:extLst>
          </p:cNvPr>
          <p:cNvSpPr txBox="1"/>
          <p:nvPr/>
        </p:nvSpPr>
        <p:spPr>
          <a:xfrm>
            <a:off x="5251704" y="4397638"/>
            <a:ext cx="6102096" cy="1665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„…ami Lélektől született, lélek az.”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Jn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3,6b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4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810718E-C102-410C-98DE-A7FF70DD1073}"/>
              </a:ext>
            </a:extLst>
          </p:cNvPr>
          <p:cNvSpPr txBox="1"/>
          <p:nvPr/>
        </p:nvSpPr>
        <p:spPr>
          <a:xfrm>
            <a:off x="134112" y="1765242"/>
            <a:ext cx="11923776" cy="3455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gondoljátok, hogy hivatkozhattok arra: Ábrahám a mi atyánk! – mert mondom nektek: tud az Isten ezekből a kövekből is </a:t>
            </a:r>
            <a:r>
              <a:rPr lang="hu-HU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fiakat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támasztani Ábrahámnak.”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3,9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mondja Keresztelő János.</a:t>
            </a:r>
            <a:endParaRPr lang="hu-HU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4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BA19A3A-8789-4004-8914-26DEAB2476F6}"/>
              </a:ext>
            </a:extLst>
          </p:cNvPr>
          <p:cNvSpPr txBox="1"/>
          <p:nvPr/>
        </p:nvSpPr>
        <p:spPr>
          <a:xfrm>
            <a:off x="0" y="114020"/>
            <a:ext cx="12192000" cy="6629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„Ha ti megtartjátok az én igémet, valóban tanítványaim vagytok; </a:t>
            </a:r>
            <a:r>
              <a:rPr lang="hu-HU" sz="2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32</a:t>
            </a:r>
            <a:r>
              <a:rPr lang="hu-HU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megismeritek az igazságot, és az igazság megszabadít titeket.” </a:t>
            </a:r>
            <a:r>
              <a:rPr lang="hu-HU" sz="2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33</a:t>
            </a:r>
            <a:r>
              <a:rPr lang="hu-HU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Ők ezt kérdezték tőle: „Ábrahám utódai vagyunk, és soha nem voltunk szolgái senkinek: hogyan mondhatod hát, hogy szabadokká lesztek?” </a:t>
            </a:r>
            <a:r>
              <a:rPr lang="hu-HU" sz="2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34</a:t>
            </a:r>
            <a:r>
              <a:rPr lang="hu-HU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Jézus így válaszolt nekik: „Bizony, bizony, mondom néktek, hogy aki bűnt cselekszik, a bűn szolgája. </a:t>
            </a:r>
            <a:r>
              <a:rPr lang="hu-HU" sz="2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35</a:t>
            </a:r>
            <a:r>
              <a:rPr lang="hu-HU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szolga pedig nem marad a házban örökre: a fiú marad ott örökre. </a:t>
            </a:r>
            <a:r>
              <a:rPr lang="hu-HU" sz="2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36</a:t>
            </a:r>
            <a:r>
              <a:rPr lang="hu-HU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 tehát a Fiú megszabadít titeket, valóban szabadok lesztek. […]</a:t>
            </a:r>
            <a:r>
              <a:rPr lang="hu-HU" sz="2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37</a:t>
            </a:r>
            <a:r>
              <a:rPr lang="hu-HU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„Tudom, hogy Ábrahám utódai vagytok, de ti meg akartok ölni, mert az én igémnek nincs helye bennetek. […]</a:t>
            </a:r>
            <a:r>
              <a:rPr lang="hu-HU" sz="2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40</a:t>
            </a:r>
            <a:r>
              <a:rPr lang="hu-HU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 ti meg akartok engem ölni, olyan valakit, aki azt az igazságot hirdettem nektek, amelyet az Istentől hallottam: Ábrahám ezt nem tette volna. […]</a:t>
            </a:r>
            <a:r>
              <a:rPr lang="hu-HU" sz="2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44</a:t>
            </a:r>
            <a:r>
              <a:rPr lang="hu-HU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 atyátoktól, az ördögtől származtok, és atyátok kívánságait akarjátok teljesíteni.”</a:t>
            </a:r>
            <a:r>
              <a:rPr lang="hu-HU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Jn</a:t>
            </a:r>
            <a:r>
              <a:rPr lang="hu-HU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8,31-44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2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447949A-3C6E-45CD-9CE0-0F1FFAA145CB}"/>
              </a:ext>
            </a:extLst>
          </p:cNvPr>
          <p:cNvSpPr txBox="1"/>
          <p:nvPr/>
        </p:nvSpPr>
        <p:spPr>
          <a:xfrm>
            <a:off x="170688" y="1913616"/>
            <a:ext cx="11850624" cy="3030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29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 pedig Krisztuséi vagytok, akkor Ábrahám utódai vagytok, és ígéret szerint örökösök.”</a:t>
            </a: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hu-HU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Gal</a:t>
            </a: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3,19</a:t>
            </a:r>
            <a:endParaRPr lang="hu-H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0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447949A-3C6E-45CD-9CE0-0F1FFAA145CB}"/>
              </a:ext>
            </a:extLst>
          </p:cNvPr>
          <p:cNvSpPr txBox="1"/>
          <p:nvPr/>
        </p:nvSpPr>
        <p:spPr>
          <a:xfrm>
            <a:off x="170688" y="897953"/>
            <a:ext cx="11850624" cy="5062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Azért adatott tehát az ígéret a hit alapján, hogy kegyelemből legyen, és így bizonyos legyen az ígéret Ábrahám minden utóda számára: nem csak a törvény alatt élőknek, hanem az Ábrahám hitét követőknek is.”</a:t>
            </a: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Róm 4,16</a:t>
            </a:r>
            <a:endParaRPr lang="hu-H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1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447949A-3C6E-45CD-9CE0-0F1FFAA145CB}"/>
              </a:ext>
            </a:extLst>
          </p:cNvPr>
          <p:cNvSpPr txBox="1"/>
          <p:nvPr/>
        </p:nvSpPr>
        <p:spPr>
          <a:xfrm>
            <a:off x="170687" y="365125"/>
            <a:ext cx="11850624" cy="2015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Kegyelemből van üdvösségetek a hit által, és ez nem tőletek van: Isten ajándéka ez.”</a:t>
            </a: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</a:t>
            </a: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2,8</a:t>
            </a:r>
            <a:endParaRPr lang="hu-HU" sz="4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Ajándék családon belül: már az ilyen értékű ajándék is illetékköteles -  alon.hu">
            <a:extLst>
              <a:ext uri="{FF2B5EF4-FFF2-40B4-BE49-F238E27FC236}">
                <a16:creationId xmlns:a16="http://schemas.microsoft.com/office/drawing/2014/main" id="{403FDBFC-E993-4A71-B5BA-E23C94D1E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2654808"/>
            <a:ext cx="9286875" cy="396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18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447949A-3C6E-45CD-9CE0-0F1FFAA145CB}"/>
              </a:ext>
            </a:extLst>
          </p:cNvPr>
          <p:cNvSpPr txBox="1"/>
          <p:nvPr/>
        </p:nvSpPr>
        <p:spPr>
          <a:xfrm>
            <a:off x="170688" y="173736"/>
            <a:ext cx="11850624" cy="2015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 Isten ama kegyelméért, mely néktek a Krisztus Jézusban adatott,”</a:t>
            </a: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Kor 1,4</a:t>
            </a:r>
            <a:endParaRPr lang="hu-HU" sz="8800" dirty="0">
              <a:solidFill>
                <a:schemeClr val="bg1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7AFCAAB-7567-4DFB-A263-766944E7E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2417064"/>
            <a:ext cx="706755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762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5545A68-C428-48BC-8F8F-F04B623163D2}"/>
              </a:ext>
            </a:extLst>
          </p:cNvPr>
          <p:cNvSpPr txBox="1"/>
          <p:nvPr/>
        </p:nvSpPr>
        <p:spPr>
          <a:xfrm>
            <a:off x="170688" y="518747"/>
            <a:ext cx="11850624" cy="5820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 pedig, testvéreim, Izsák módjára az ígéret gyermekei vagytok. 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amint akkor a test szerint született üldözte a Lélek szerintit, úgy van ez most is. 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mit mond az Írás? „Űzd el a rabszolganőt és a fiát, mert nem örökölhet együtt a rabszolganő fia a szabad asszony fiával.” 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Ezért tehát testvéreim: mi nem a rabszolganő, hanem a szabad asszony gyermekei vagyunk.”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4,21-31</a:t>
            </a:r>
            <a:endParaRPr lang="hu-HU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44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447949A-3C6E-45CD-9CE0-0F1FFAA145CB}"/>
              </a:ext>
            </a:extLst>
          </p:cNvPr>
          <p:cNvSpPr txBox="1"/>
          <p:nvPr/>
        </p:nvSpPr>
        <p:spPr>
          <a:xfrm>
            <a:off x="170688" y="425258"/>
            <a:ext cx="11850624" cy="2015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36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 a Fiú megszabadít titeket, </a:t>
            </a:r>
          </a:p>
          <a:p>
            <a:pPr algn="ctr">
              <a:lnSpc>
                <a:spcPct val="150000"/>
              </a:lnSpc>
            </a:pP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valósággal szabadok lesztek.”</a:t>
            </a: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Jn</a:t>
            </a: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8,36</a:t>
            </a:r>
            <a:endParaRPr lang="hu-HU" sz="28700" dirty="0">
              <a:solidFill>
                <a:schemeClr val="bg1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5D929C9-70A8-4F9E-A0DA-23CCAF14A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04" y="2805486"/>
            <a:ext cx="5193792" cy="36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9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447949A-3C6E-45CD-9CE0-0F1FFAA145CB}"/>
              </a:ext>
            </a:extLst>
          </p:cNvPr>
          <p:cNvSpPr txBox="1"/>
          <p:nvPr/>
        </p:nvSpPr>
        <p:spPr>
          <a:xfrm>
            <a:off x="170688" y="185739"/>
            <a:ext cx="11850624" cy="6486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28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hu-H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Nincs tehát most már semmiféle kárhoztató ítélet azok ellen, akik a Krisztus Jézusban vannak, </a:t>
            </a:r>
            <a:r>
              <a:rPr lang="hu-HU" sz="28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hu-H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mivel az élet Lelkének törvénye megszabadított téged Krisztus Jézusban a bűn és a halál törvényétől. </a:t>
            </a:r>
            <a:r>
              <a:rPr lang="hu-HU" sz="28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hu-H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Amire ugyanis képtelen volt a törvény, mert erőtlen volt a test miatt, azt tette meg Isten, amikor a bűn miatt tulajdon Fiát küldte el a bűnös testhez hasonló formában, és kárhozatra ítélte a bűnt a testben, </a:t>
            </a:r>
            <a:r>
              <a:rPr lang="hu-HU" sz="28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hu-H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hogy a törvény követelése teljesüljön bennünk, akik nem test szerint járunk, hanem Lélek szerint. </a:t>
            </a:r>
            <a:r>
              <a:rPr lang="hu-HU" sz="28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hu-H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Mert akik test szerint élnek, a test dolgaival törődnek, akik pedig Lélek szerint, a Lélek dolgaival. </a:t>
            </a:r>
            <a:r>
              <a:rPr lang="hu-HU" sz="28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hu-H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test törekvése halál, a Lélek törekvése pedig élet és békesség,” </a:t>
            </a:r>
            <a:r>
              <a:rPr lang="hu-H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Róm 8,1-6</a:t>
            </a:r>
            <a:endParaRPr lang="hu-HU" sz="4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1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D9DCAC15-6835-4AA6-8E48-BDA98E2EE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F13D33C-7F74-406A-B499-DEFA2F38B752}"/>
              </a:ext>
            </a:extLst>
          </p:cNvPr>
          <p:cNvSpPr txBox="1"/>
          <p:nvPr/>
        </p:nvSpPr>
        <p:spPr>
          <a:xfrm>
            <a:off x="2287524" y="2497975"/>
            <a:ext cx="761695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500" dirty="0">
                <a:solidFill>
                  <a:schemeClr val="bg1"/>
                </a:solidFill>
                <a:effectLst/>
                <a:latin typeface="Palace Script MT" panose="030303020206070C0B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Böjt 4. vasárnapja</a:t>
            </a:r>
            <a:endParaRPr lang="hu-HU" sz="115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49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CA71C2C-534D-4A4E-BAC5-6260E15FEE28}"/>
              </a:ext>
            </a:extLst>
          </p:cNvPr>
          <p:cNvSpPr txBox="1"/>
          <p:nvPr/>
        </p:nvSpPr>
        <p:spPr>
          <a:xfrm>
            <a:off x="3044952" y="320020"/>
            <a:ext cx="6102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Ige üzenetének értelmezése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D52350B5-D875-4184-811F-15A0E1138C38}"/>
              </a:ext>
            </a:extLst>
          </p:cNvPr>
          <p:cNvCxnSpPr/>
          <p:nvPr/>
        </p:nvCxnSpPr>
        <p:spPr>
          <a:xfrm flipH="1">
            <a:off x="1548384" y="1027906"/>
            <a:ext cx="4547616" cy="114227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03A96AC5-F472-47BC-9758-3EFD48E66FDF}"/>
              </a:ext>
            </a:extLst>
          </p:cNvPr>
          <p:cNvCxnSpPr>
            <a:stCxn id="6" idx="2"/>
          </p:cNvCxnSpPr>
          <p:nvPr/>
        </p:nvCxnSpPr>
        <p:spPr>
          <a:xfrm>
            <a:off x="6096000" y="1027906"/>
            <a:ext cx="0" cy="111788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EF4E05DF-841F-44A8-AE5C-7816A051D801}"/>
              </a:ext>
            </a:extLst>
          </p:cNvPr>
          <p:cNvCxnSpPr>
            <a:cxnSpLocks/>
          </p:cNvCxnSpPr>
          <p:nvPr/>
        </p:nvCxnSpPr>
        <p:spPr>
          <a:xfrm>
            <a:off x="6096000" y="1027906"/>
            <a:ext cx="4411980" cy="102790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 13">
            <a:extLst>
              <a:ext uri="{FF2B5EF4-FFF2-40B4-BE49-F238E27FC236}">
                <a16:creationId xmlns:a16="http://schemas.microsoft.com/office/drawing/2014/main" id="{17AB0295-B1D8-40A5-9D82-AB9958257BEB}"/>
              </a:ext>
            </a:extLst>
          </p:cNvPr>
          <p:cNvSpPr/>
          <p:nvPr/>
        </p:nvSpPr>
        <p:spPr>
          <a:xfrm>
            <a:off x="268224" y="2474976"/>
            <a:ext cx="3218688" cy="3877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Kell a múlt, azaz a történeti háttér ismerete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E78974AD-64C7-4912-B5DC-E52FA1E34A62}"/>
              </a:ext>
            </a:extLst>
          </p:cNvPr>
          <p:cNvSpPr/>
          <p:nvPr/>
        </p:nvSpPr>
        <p:spPr>
          <a:xfrm>
            <a:off x="4486656" y="2474976"/>
            <a:ext cx="3218688" cy="3877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kell a jelenben való aktualizálása, az Ige jelenbéli üzenete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5FE033C2-45CF-4CB0-88D4-C64646138E2C}"/>
              </a:ext>
            </a:extLst>
          </p:cNvPr>
          <p:cNvSpPr/>
          <p:nvPr/>
        </p:nvSpPr>
        <p:spPr>
          <a:xfrm>
            <a:off x="8705088" y="2474976"/>
            <a:ext cx="3218688" cy="3877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szükség van a jövőbeni értelmezésre, hogy milyen kihatással van ez az én életemre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327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7593F2C-5509-428A-B54F-C0D532EDE837}"/>
              </a:ext>
            </a:extLst>
          </p:cNvPr>
          <p:cNvSpPr txBox="1"/>
          <p:nvPr/>
        </p:nvSpPr>
        <p:spPr>
          <a:xfrm>
            <a:off x="368808" y="365125"/>
            <a:ext cx="10896600" cy="75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Gyülekezetbe való járáshoz fűződő ígérete:</a:t>
            </a:r>
            <a:endParaRPr lang="hu-H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8C4B21C-2F00-4F4C-9650-FB6198E9D923}"/>
              </a:ext>
            </a:extLst>
          </p:cNvPr>
          <p:cNvSpPr txBox="1"/>
          <p:nvPr/>
        </p:nvSpPr>
        <p:spPr>
          <a:xfrm>
            <a:off x="0" y="1174952"/>
            <a:ext cx="12192000" cy="2015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„Ahol ugyanis ketten vagy hárman összegyűlnek az én nevemben, ott vagyok közöttük.”</a:t>
            </a: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Mt</a:t>
            </a: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18,20</a:t>
            </a:r>
            <a:endParaRPr lang="hu-HU" sz="4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Az ima hatalma - Napfényes Élet Alapítvány">
            <a:extLst>
              <a:ext uri="{FF2B5EF4-FFF2-40B4-BE49-F238E27FC236}">
                <a16:creationId xmlns:a16="http://schemas.microsoft.com/office/drawing/2014/main" id="{7D23AD41-06D2-4241-AB86-FC93D9DDB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38" y="3256344"/>
            <a:ext cx="8688324" cy="3475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4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7593F2C-5509-428A-B54F-C0D532EDE837}"/>
              </a:ext>
            </a:extLst>
          </p:cNvPr>
          <p:cNvSpPr txBox="1"/>
          <p:nvPr/>
        </p:nvSpPr>
        <p:spPr>
          <a:xfrm>
            <a:off x="368808" y="365125"/>
            <a:ext cx="10896600" cy="75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igehirdetés hallgatásához fűződő ígérete:</a:t>
            </a:r>
            <a:endParaRPr lang="hu-H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8C4B21C-2F00-4F4C-9650-FB6198E9D923}"/>
              </a:ext>
            </a:extLst>
          </p:cNvPr>
          <p:cNvSpPr txBox="1"/>
          <p:nvPr/>
        </p:nvSpPr>
        <p:spPr>
          <a:xfrm>
            <a:off x="88392" y="1848550"/>
            <a:ext cx="5448300" cy="4033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4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hu-H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Azért a hit hallásból van, a hallás pedig Isten Igéje által.”</a:t>
            </a:r>
            <a:r>
              <a:rPr lang="hu-H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Róm 10,17</a:t>
            </a:r>
          </a:p>
        </p:txBody>
      </p:sp>
      <p:pic>
        <p:nvPicPr>
          <p:cNvPr id="11266" name="Picture 2" descr="85 Common Bible Sayings | The Ultimate List | City Life">
            <a:extLst>
              <a:ext uri="{FF2B5EF4-FFF2-40B4-BE49-F238E27FC236}">
                <a16:creationId xmlns:a16="http://schemas.microsoft.com/office/drawing/2014/main" id="{CA338F24-98AB-4DED-A9CE-C27D358E3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29" y="1915085"/>
            <a:ext cx="5852223" cy="3900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7593F2C-5509-428A-B54F-C0D532EDE837}"/>
              </a:ext>
            </a:extLst>
          </p:cNvPr>
          <p:cNvSpPr txBox="1"/>
          <p:nvPr/>
        </p:nvSpPr>
        <p:spPr>
          <a:xfrm>
            <a:off x="368808" y="365125"/>
            <a:ext cx="10896600" cy="75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otthoni csendességhez fűződő ígérete:</a:t>
            </a:r>
            <a:endParaRPr lang="hu-H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8C4B21C-2F00-4F4C-9650-FB6198E9D923}"/>
              </a:ext>
            </a:extLst>
          </p:cNvPr>
          <p:cNvSpPr txBox="1"/>
          <p:nvPr/>
        </p:nvSpPr>
        <p:spPr>
          <a:xfrm>
            <a:off x="220980" y="1333758"/>
            <a:ext cx="11750040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4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hu-H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pedig a mikor imádkozol, menj be a te belső szobádba, és ajtódat bezárva, imádkozzál a te</a:t>
            </a:r>
            <a:endParaRPr lang="hu-H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Megelőzhető-e a depresszió?">
            <a:extLst>
              <a:ext uri="{FF2B5EF4-FFF2-40B4-BE49-F238E27FC236}">
                <a16:creationId xmlns:a16="http://schemas.microsoft.com/office/drawing/2014/main" id="{0ABE1CD7-F42A-49DA-A870-2D7E2D644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60" y="3552963"/>
            <a:ext cx="6193536" cy="3096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A8DE9E3B-284D-447F-93CA-84465A09125C}"/>
              </a:ext>
            </a:extLst>
          </p:cNvPr>
          <p:cNvSpPr txBox="1"/>
          <p:nvPr/>
        </p:nvSpPr>
        <p:spPr>
          <a:xfrm>
            <a:off x="220980" y="3162144"/>
            <a:ext cx="5669280" cy="3675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Atyádhoz, a ki titkon van; és a te Atyád, a ki titkon néz, megfizet </a:t>
            </a:r>
            <a:r>
              <a:rPr lang="hu-H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néked</a:t>
            </a:r>
            <a:r>
              <a:rPr lang="hu-H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nyilván.”</a:t>
            </a:r>
            <a:r>
              <a:rPr lang="hu-H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hu-H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6,6</a:t>
            </a:r>
          </a:p>
        </p:txBody>
      </p:sp>
    </p:spTree>
    <p:extLst>
      <p:ext uri="{BB962C8B-B14F-4D97-AF65-F5344CB8AC3E}">
        <p14:creationId xmlns:p14="http://schemas.microsoft.com/office/powerpoint/2010/main" val="425709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0D411F26-DC11-4ACF-B37B-AE18F1AF242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2A35333-6F03-4C27-B87A-608DA15BA898}"/>
              </a:ext>
            </a:extLst>
          </p:cNvPr>
          <p:cNvSpPr txBox="1"/>
          <p:nvPr/>
        </p:nvSpPr>
        <p:spPr>
          <a:xfrm>
            <a:off x="158713" y="193911"/>
            <a:ext cx="5474208" cy="404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…élő és ható, és élesebb minden kétélű fegyvernél, és elhat a szívnek és léleknek, </a:t>
            </a:r>
            <a:endParaRPr lang="hu-HU" sz="44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A lélek és a szellem szétválasztása | Isten terve">
            <a:extLst>
              <a:ext uri="{FF2B5EF4-FFF2-40B4-BE49-F238E27FC236}">
                <a16:creationId xmlns:a16="http://schemas.microsoft.com/office/drawing/2014/main" id="{C69CF398-75E5-44F4-BD55-A5424B79C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20" y="193912"/>
            <a:ext cx="5945124" cy="3965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9EDCE33F-1263-41FB-9D15-09C673ED02B7}"/>
              </a:ext>
            </a:extLst>
          </p:cNvPr>
          <p:cNvSpPr txBox="1"/>
          <p:nvPr/>
        </p:nvSpPr>
        <p:spPr>
          <a:xfrm>
            <a:off x="158713" y="3998448"/>
            <a:ext cx="11874574" cy="3030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 ízeknek és a velőknek megoszlásáig, és megítéli a gondolatokat és a szívnek indulatait.”</a:t>
            </a: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Zsid</a:t>
            </a: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4,12</a:t>
            </a:r>
            <a:endParaRPr lang="hu-H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0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1261</Words>
  <Application>Microsoft Office PowerPoint</Application>
  <PresentationFormat>Szélesvásznú</PresentationFormat>
  <Paragraphs>52</Paragraphs>
  <Slides>31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Palace Script MT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Krisztián Zsarnai</dc:creator>
  <cp:lastModifiedBy>Krisztián Zsarnai</cp:lastModifiedBy>
  <cp:revision>3</cp:revision>
  <dcterms:created xsi:type="dcterms:W3CDTF">2022-03-27T04:22:03Z</dcterms:created>
  <dcterms:modified xsi:type="dcterms:W3CDTF">2022-03-27T06:26:31Z</dcterms:modified>
</cp:coreProperties>
</file>