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2" r:id="rId6"/>
    <p:sldId id="263" r:id="rId7"/>
    <p:sldId id="258" r:id="rId8"/>
    <p:sldId id="260" r:id="rId9"/>
    <p:sldId id="275" r:id="rId10"/>
    <p:sldId id="264" r:id="rId11"/>
    <p:sldId id="265" r:id="rId12"/>
    <p:sldId id="267" r:id="rId13"/>
    <p:sldId id="266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300" r:id="rId34"/>
    <p:sldId id="285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5" r:id="rId43"/>
    <p:sldId id="298" r:id="rId44"/>
    <p:sldId id="297" r:id="rId45"/>
    <p:sldId id="299" r:id="rId46"/>
  </p:sldIdLst>
  <p:sldSz cx="12192000" cy="6858000"/>
  <p:notesSz cx="6888163" cy="100187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0A5147-568A-4EA8-919D-CA2BE15E8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905355E-5D2E-49F5-91F6-8C214F511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D58BD3-D6CB-4E2C-9750-B8CCE66B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0F2-6174-42F7-A218-6136E27C0731}" type="datetimeFigureOut">
              <a:rPr lang="hu-HU" smtClean="0"/>
              <a:t>2022. 02. 06.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ED0A8A-5DC8-49A8-9AAE-08B9801B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A0310FE-8C93-4DAF-B4E7-6C4D9F04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648-0FEB-46EF-AE21-4B986E4A06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56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23F58C-EBF1-475B-93CA-10EA2755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ADAA793-A050-4F0F-83C4-55F6E33A1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F1AE69D-0AE9-4089-A138-4E85D18F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0F2-6174-42F7-A218-6136E27C0731}" type="datetimeFigureOut">
              <a:rPr lang="hu-HU" smtClean="0"/>
              <a:t>2022. 02. 06.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F8B818E-C325-413F-8A2A-561D5A8B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B4F3B0B-10B6-46DE-B611-9053644C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648-0FEB-46EF-AE21-4B986E4A06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472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3A27211-464B-4586-BEE7-609A175A7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9E4B9DC-C896-49E7-BAAF-74BFE5EEB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531995A-0123-4B51-B751-84863E53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0F2-6174-42F7-A218-6136E27C0731}" type="datetimeFigureOut">
              <a:rPr lang="hu-HU" smtClean="0"/>
              <a:t>2022. 02. 06.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25F28D-B317-41E1-BDDA-5B5F0E949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46C269-5839-4935-B4B7-9744786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648-0FEB-46EF-AE21-4B986E4A06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962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0A1175-05E2-4E59-A5BF-0AF53B5D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EB325B-B2E0-47C3-BE45-92F761ED9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6425D3-EC2C-43DB-9DCA-7E0E67018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0F2-6174-42F7-A218-6136E27C0731}" type="datetimeFigureOut">
              <a:rPr lang="hu-HU" smtClean="0"/>
              <a:t>2022. 02. 06.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71657E7-47E7-4F58-AA1A-F4F5C4BD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F8026E-7275-45BF-B224-CC132BC8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648-0FEB-46EF-AE21-4B986E4A06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6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9DBAC4-15F2-4430-872A-CD1242B92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ABF5563-E6A5-4E40-8B63-50985D4D5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739AEC9-5880-41AA-BF70-534B7D00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0F2-6174-42F7-A218-6136E27C0731}" type="datetimeFigureOut">
              <a:rPr lang="hu-HU" smtClean="0"/>
              <a:t>2022. 02. 06.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96E5CFF-7C66-46F7-8481-F6B61CF78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BC28D18-9696-458E-A63C-06623D14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648-0FEB-46EF-AE21-4B986E4A06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48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52C035-7D79-498A-8A6C-C2D0B4E4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5DF37C-325D-456C-90F7-0561B2F3A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B665E27-427F-43EF-8373-F7F975B4F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87B8294-68B7-4BDC-8661-AD04DDC3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0F2-6174-42F7-A218-6136E27C0731}" type="datetimeFigureOut">
              <a:rPr lang="hu-HU" smtClean="0"/>
              <a:t>2022. 02. 06.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E6704B3-2047-4A3E-8007-1CD9F3D5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E1F1150-A028-4E03-97B8-ECB2722C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648-0FEB-46EF-AE21-4B986E4A06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656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B681A1-9144-471A-B2B0-BD8109B0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26FE9D8-1B70-4FB2-B5BD-9CA0B0F69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E392F34-9036-48DF-9E33-91DC70808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CC1CE90-5852-40A0-8BFF-6D381417B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F27A0E3-C3D5-4BF2-B14F-1DC0C6616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5B4520D-5451-4374-A2C2-52AC5D714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0F2-6174-42F7-A218-6136E27C0731}" type="datetimeFigureOut">
              <a:rPr lang="hu-HU" smtClean="0"/>
              <a:t>2022. 02. 06.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EB3E424-5726-40EE-A8A8-CBAB4113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EDBC59B-BED0-43BC-AC2F-DABFF469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648-0FEB-46EF-AE21-4B986E4A06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815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793096-34C5-4C0A-A236-7CCE6776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F390B3B-73F1-4675-A247-2A169742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0F2-6174-42F7-A218-6136E27C0731}" type="datetimeFigureOut">
              <a:rPr lang="hu-HU" smtClean="0"/>
              <a:t>2022. 02. 06.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DCC72CF-204A-43F4-9A73-7DD0645E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D960083-DBA7-4F8F-84EE-258E16C7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648-0FEB-46EF-AE21-4B986E4A06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87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50E7507-9E70-4FF1-AFE0-B8EA2693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0F2-6174-42F7-A218-6136E27C0731}" type="datetimeFigureOut">
              <a:rPr lang="hu-HU" smtClean="0"/>
              <a:t>2022. 02. 06.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545CA4D-9B5B-4A44-8D72-4BD151D2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DA80C4A-3BFC-4659-B6E3-9AB5E81E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648-0FEB-46EF-AE21-4B986E4A06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8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911B08-D7F8-4B3E-8400-8EA2C4662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BAEC5C7-C3AF-4239-BA05-64C6F2C17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C6001CB-1E11-4045-B912-2CE3AC11B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A097B0E-2F1A-4FFD-861B-399D3758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0F2-6174-42F7-A218-6136E27C0731}" type="datetimeFigureOut">
              <a:rPr lang="hu-HU" smtClean="0"/>
              <a:t>2022. 02. 06.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AD1215D-FCCA-4892-BCE9-FF8C08EA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E2EE5E2-C3B7-415E-86F8-C1D12AAF4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648-0FEB-46EF-AE21-4B986E4A06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82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A31C09-5AC5-40FC-AD35-4AF71F8E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5EBBD85-6EF5-465C-B392-732B5CD9A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A8A5F94-920A-4013-B557-B10BD4300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F55A7B3-1F0D-45CE-9AAD-827D1460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0F2-6174-42F7-A218-6136E27C0731}" type="datetimeFigureOut">
              <a:rPr lang="hu-HU" smtClean="0"/>
              <a:t>2022. 02. 06.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D11D76A-6812-4A18-877D-3652ED341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343FE80-A82C-4F88-88D4-A06DB5B0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648-0FEB-46EF-AE21-4B986E4A06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116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4C73748-CE54-4375-8D72-856C6BAC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95B1B48-91BA-4277-BF7E-96BC98914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5910F20-E0CF-42A3-858F-352A8E8B0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970F2-6174-42F7-A218-6136E27C0731}" type="datetimeFigureOut">
              <a:rPr lang="hu-HU" smtClean="0"/>
              <a:t>2022. 02. 06.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178DF1B-B665-415B-8609-11BA0D66C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22B570-C585-44FF-8ED8-5A5994C19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5A648-0FEB-46EF-AE21-4B986E4A06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098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3AB0338C-BDCB-4399-878F-948AF6334F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8D06630-EA06-4E76-8E4D-7F0F9023876E}"/>
              </a:ext>
            </a:extLst>
          </p:cNvPr>
          <p:cNvSpPr txBox="1"/>
          <p:nvPr/>
        </p:nvSpPr>
        <p:spPr>
          <a:xfrm>
            <a:off x="164591" y="-1"/>
            <a:ext cx="11862816" cy="6762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4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4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hu-HU" sz="4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Isten ugyanis, aki ezt mondta: „Sötétségből világosság ragyogjon fel”, ő gyújtott világosságot szívünkben, hogy felragyogjon előttünk Isten dicsőségének ismerete Krisztus arcán. </a:t>
            </a:r>
            <a:r>
              <a:rPr lang="hu-HU" sz="4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hu-HU" sz="4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Ez a kincsünk pedig cserépedényekben van, hogy ezt a rendkívüli erőt Istennek tulajdonítsuk, és ne magunknak: </a:t>
            </a:r>
            <a:endParaRPr lang="hu-HU" sz="4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2FC70246-A035-47D7-8472-02D5A52B1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9079890-D919-4AA2-9395-17C704436F15}"/>
              </a:ext>
            </a:extLst>
          </p:cNvPr>
          <p:cNvSpPr txBox="1"/>
          <p:nvPr/>
        </p:nvSpPr>
        <p:spPr>
          <a:xfrm>
            <a:off x="213359" y="-157895"/>
            <a:ext cx="11765280" cy="7015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3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hu-HU" sz="3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 az indulat legyen bennetek, ami Krisztus Jézusban is megvolt: </a:t>
            </a:r>
            <a:r>
              <a:rPr lang="hu-HU" sz="3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hu-HU" sz="3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mert ő Isten formájában lévén nem tekintette zsákmánynak, hogy egyenlő Istennel, </a:t>
            </a:r>
            <a:r>
              <a:rPr lang="hu-HU" sz="3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hu-HU" sz="3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hanem megüresítette önmagát, szolgai formát vett fel, emberekhez hasonlóvá lett, és magatartásában is embernek bizonyult; </a:t>
            </a:r>
            <a:r>
              <a:rPr lang="hu-HU" sz="3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hu-HU" sz="3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megalázta magát, és engedelmeskedett mindhalálig, mégpedig a kereszthalálig.” </a:t>
            </a:r>
            <a:r>
              <a:rPr lang="hu-HU" sz="3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Fil</a:t>
            </a:r>
            <a:r>
              <a:rPr lang="hu-HU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2,5-8</a:t>
            </a:r>
            <a:endParaRPr lang="hu-HU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2FC70246-A035-47D7-8472-02D5A52B1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022EAAD-4320-4F6B-826E-E3155CE6B1E1}"/>
              </a:ext>
            </a:extLst>
          </p:cNvPr>
          <p:cNvSpPr txBox="1"/>
          <p:nvPr/>
        </p:nvSpPr>
        <p:spPr>
          <a:xfrm>
            <a:off x="207263" y="1405785"/>
            <a:ext cx="11777472" cy="3686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Mert nem olyan főpapunk van, aki ne tudna megindulni erőtlenségeinken, hanem olyan, aki hozzánk hasonlóan kísértést szenvedett mindenben, kivéve a bűnt.”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Zsid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4,15</a:t>
            </a:r>
            <a:endParaRPr lang="hu-HU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3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2FC70246-A035-47D7-8472-02D5A52B1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40D765D-E29D-4CBD-9724-C6AF0E4C7499}"/>
              </a:ext>
            </a:extLst>
          </p:cNvPr>
          <p:cNvSpPr txBox="1"/>
          <p:nvPr/>
        </p:nvSpPr>
        <p:spPr>
          <a:xfrm>
            <a:off x="213359" y="2001838"/>
            <a:ext cx="11765280" cy="1840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Mivel maga is kísértést szenvedett, segíteni tud azokon, akik kísértésbe esnek.”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Zsid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2,18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5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2FC70246-A035-47D7-8472-02D5A52B1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68ADC71-AC7F-4EC3-86A2-A0E585C22C23}"/>
              </a:ext>
            </a:extLst>
          </p:cNvPr>
          <p:cNvSpPr txBox="1"/>
          <p:nvPr/>
        </p:nvSpPr>
        <p:spPr>
          <a:xfrm>
            <a:off x="207263" y="1712515"/>
            <a:ext cx="11777472" cy="3686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Ez most nyilvánvalóvá lett a mi Üdvözítőnk, Krisztus Jézus megjelenése által, aki megtörte a halál erejét, és az evangélium által világosságra hozta az elmúlhatatlan életet.”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II Tim 1,10 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2FC70246-A035-47D7-8472-02D5A52B1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EA0E21D-0E52-4E37-8331-AB6DC0B761A5}"/>
              </a:ext>
            </a:extLst>
          </p:cNvPr>
          <p:cNvSpPr txBox="1"/>
          <p:nvPr/>
        </p:nvSpPr>
        <p:spPr>
          <a:xfrm>
            <a:off x="188975" y="1585514"/>
            <a:ext cx="11814048" cy="3686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[Jézus] 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halála által megsemmisítse azt, akinek hatalma van a halálon, vagyis az ördögöt; 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megszabadítsa azokat, akik a haláltól való félelem miatt egész életükben rabok voltak.”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Zsid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2,14b-15</a:t>
            </a:r>
          </a:p>
        </p:txBody>
      </p:sp>
    </p:spTree>
    <p:extLst>
      <p:ext uri="{BB962C8B-B14F-4D97-AF65-F5344CB8AC3E}">
        <p14:creationId xmlns:p14="http://schemas.microsoft.com/office/powerpoint/2010/main" val="13122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26" name="Picture 2" descr="Napkelte napnyugta 2017 naptár - Mosthallottam.hu">
            <a:extLst>
              <a:ext uri="{FF2B5EF4-FFF2-40B4-BE49-F238E27FC236}">
                <a16:creationId xmlns:a16="http://schemas.microsoft.com/office/drawing/2014/main" id="{DEADBC55-2825-434B-BB74-F687DD3AE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23" y="524256"/>
            <a:ext cx="12289537" cy="5803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1988730" y="619603"/>
            <a:ext cx="8214538" cy="2452082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marL="342900" lvl="0" indent="-342900" algn="ctr" rtl="0">
              <a:lnSpc>
                <a:spcPct val="150000"/>
              </a:lnSpc>
              <a:buFont typeface="+mj-lt"/>
              <a:buAutoNum type="arabicPeriod"/>
            </a:pPr>
            <a:r>
              <a:rPr lang="hu-H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Hogyan ragyoghat fel </a:t>
            </a:r>
          </a:p>
          <a:p>
            <a:pPr lvl="0" algn="ctr" rtl="0">
              <a:lnSpc>
                <a:spcPct val="150000"/>
              </a:lnSpc>
            </a:pPr>
            <a:r>
              <a:rPr lang="hu-H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sötétségből világosság?</a:t>
            </a:r>
            <a:endParaRPr lang="hu-H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2FC70246-A035-47D7-8472-02D5A52B1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6146" name="Picture 2" descr="Waouh terra earth GIF - Find on GIFER">
            <a:extLst>
              <a:ext uri="{FF2B5EF4-FFF2-40B4-BE49-F238E27FC236}">
                <a16:creationId xmlns:a16="http://schemas.microsoft.com/office/drawing/2014/main" id="{2E4E58D8-CF4F-4588-BD2D-B8D35F5BA5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6797" cy="38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yorsított napkelte gif,Esőben gif,Erdei tündértánc gif,Cinkék gif,Háttértörténet:-)  gif,Éjkirálylány gif,Lézershow gif,Különös ketyere úszáshoz gif,Biciklis és  a vizes kátyú gif,Tetőtáncos :-) gif, - pacsakute Blogja -  Betegségekről,Ajándék tippek ...">
            <a:extLst>
              <a:ext uri="{FF2B5EF4-FFF2-40B4-BE49-F238E27FC236}">
                <a16:creationId xmlns:a16="http://schemas.microsoft.com/office/drawing/2014/main" id="{6D0E8541-BE80-4589-BD70-13B6A2B716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85" y="3245320"/>
            <a:ext cx="6376416" cy="35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2FC70246-A035-47D7-8472-02D5A52B1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82A886A-E46A-4A45-B30C-D9D2929F4999}"/>
              </a:ext>
            </a:extLst>
          </p:cNvPr>
          <p:cNvSpPr txBox="1"/>
          <p:nvPr/>
        </p:nvSpPr>
        <p:spPr>
          <a:xfrm>
            <a:off x="152398" y="118322"/>
            <a:ext cx="11887200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Jézus mondja: 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„Én vagyok a világ világossága: aki engem követ, nem jár sötétségben, hanem övé lesz az élet világossága.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8,12</a:t>
            </a:r>
            <a:endParaRPr lang="hu-H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750+ Jesus Cross Pictures | Download Free Images on Unsplash">
            <a:extLst>
              <a:ext uri="{FF2B5EF4-FFF2-40B4-BE49-F238E27FC236}">
                <a16:creationId xmlns:a16="http://schemas.microsoft.com/office/drawing/2014/main" id="{865F9A64-5297-47D4-9B78-012990F2B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54" y="1610514"/>
            <a:ext cx="8507287" cy="5155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72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2FC70246-A035-47D7-8472-02D5A52B1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050" name="Picture 2" descr="Mozaikcsalád-mítoszok - Pszicholiget">
            <a:extLst>
              <a:ext uri="{FF2B5EF4-FFF2-40B4-BE49-F238E27FC236}">
                <a16:creationId xmlns:a16="http://schemas.microsoft.com/office/drawing/2014/main" id="{8B44E775-EAC2-43E1-B6CC-0920067A2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771"/>
            <a:ext cx="12417030" cy="444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1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2FC70246-A035-47D7-8472-02D5A52B1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074" name="Picture 2" descr="mozaikcsalád témakör | Cosmopolitan.hu">
            <a:extLst>
              <a:ext uri="{FF2B5EF4-FFF2-40B4-BE49-F238E27FC236}">
                <a16:creationId xmlns:a16="http://schemas.microsoft.com/office/drawing/2014/main" id="{F121F0A8-CEF1-4527-84D4-9C3C278D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9" y="1974057"/>
            <a:ext cx="6511924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Így támadják a családot az ájtatoskodó liberálisok - PestiSrácok">
            <a:extLst>
              <a:ext uri="{FF2B5EF4-FFF2-40B4-BE49-F238E27FC236}">
                <a16:creationId xmlns:a16="http://schemas.microsoft.com/office/drawing/2014/main" id="{1EEE3598-A974-406B-A761-CAA1CB2E4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842" y="212644"/>
            <a:ext cx="4912388" cy="64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5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C22383AB-5654-4CC0-B17C-FD39AD8BAE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8D06630-EA06-4E76-8E4D-7F0F9023876E}"/>
              </a:ext>
            </a:extLst>
          </p:cNvPr>
          <p:cNvSpPr txBox="1"/>
          <p:nvPr/>
        </p:nvSpPr>
        <p:spPr>
          <a:xfrm>
            <a:off x="164591" y="-1"/>
            <a:ext cx="11862816" cy="6762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4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hu-HU" sz="4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Mindenütt szorongatnak minket, de nem szorítanak be, kétségeskedünk, de nem esünk kétségbe; </a:t>
            </a:r>
            <a:r>
              <a:rPr lang="hu-HU" sz="4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hu-HU" sz="4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üldözöttek vagyunk, de nem </a:t>
            </a:r>
            <a:r>
              <a:rPr lang="hu-HU" sz="4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elhagyottak</a:t>
            </a:r>
            <a:r>
              <a:rPr lang="hu-HU" sz="4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letipornak, de el nem veszünk; </a:t>
            </a:r>
            <a:r>
              <a:rPr lang="hu-HU" sz="4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hu-HU" sz="4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Jézus halálát mindenkor testünkben hordozzuk, hogy Jézus élete is láthatóvá legyen testünkben.” </a:t>
            </a:r>
          </a:p>
          <a:p>
            <a:pPr algn="just">
              <a:lnSpc>
                <a:spcPct val="150000"/>
              </a:lnSpc>
            </a:pPr>
            <a:r>
              <a:rPr lang="hu-HU" sz="4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    </a:t>
            </a:r>
            <a:r>
              <a:rPr lang="hu-HU" sz="4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Kor 4,6-10 </a:t>
            </a:r>
            <a:endParaRPr lang="hu-HU" sz="4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8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2FC70246-A035-47D7-8472-02D5A52B1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82A886A-E46A-4A45-B30C-D9D2929F4999}"/>
              </a:ext>
            </a:extLst>
          </p:cNvPr>
          <p:cNvSpPr txBox="1"/>
          <p:nvPr/>
        </p:nvSpPr>
        <p:spPr>
          <a:xfrm>
            <a:off x="152399" y="1847537"/>
            <a:ext cx="11887200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Jézus mondja: </a:t>
            </a:r>
          </a:p>
          <a:p>
            <a:pPr algn="ctr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bűn az, hogy nem hisznek énbennem;”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Jn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16,9</a:t>
            </a:r>
            <a:endParaRPr lang="hu-H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2FC70246-A035-47D7-8472-02D5A52B1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82A886A-E46A-4A45-B30C-D9D2929F4999}"/>
              </a:ext>
            </a:extLst>
          </p:cNvPr>
          <p:cNvSpPr txBox="1"/>
          <p:nvPr/>
        </p:nvSpPr>
        <p:spPr>
          <a:xfrm>
            <a:off x="-1" y="472421"/>
            <a:ext cx="11887200" cy="5913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 azt mondjuk, hogy közösségünk van vele, és a sötétségben járunk, akkor hazudunk, és nem </a:t>
            </a:r>
            <a:r>
              <a:rPr lang="hu-H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cselekesszük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az igazságot. 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 pedig a világosságban járunk, ahogyan ő maga a világosságban van, akkor közösségünk van egymással, és Jézusnak, az ő Fiának vére megtisztít minket minden bűntől. 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 azt mondjuk, hogy nincsen bűnünk, önmagunkat csaljuk meg, és nincs meg bennünk az igazság. 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 megvalljuk bűneinket, hű és igaz ő: megbocsátja bűneinket, és megtisztít minket minden gonoszságtól.” 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hu-H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Jn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1,6-9</a:t>
            </a:r>
            <a:endParaRPr lang="hu-H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8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26" name="Picture 2" descr="Napkelte napnyugta 2017 naptár - Mosthallottam.hu">
            <a:extLst>
              <a:ext uri="{FF2B5EF4-FFF2-40B4-BE49-F238E27FC236}">
                <a16:creationId xmlns:a16="http://schemas.microsoft.com/office/drawing/2014/main" id="{DEADBC55-2825-434B-BB74-F687DD3AE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23" y="524256"/>
            <a:ext cx="12289537" cy="5803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65071" y="922001"/>
            <a:ext cx="12061855" cy="1356397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marL="342900" lvl="0" indent="-342900" algn="ctr" rtl="0">
              <a:lnSpc>
                <a:spcPct val="150000"/>
              </a:lnSpc>
              <a:buFont typeface="+mj-lt"/>
              <a:buAutoNum type="arabicPeriod"/>
            </a:pPr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Hogyan ragyoghat fel a sötétségből világosság?</a:t>
            </a:r>
          </a:p>
          <a:p>
            <a:pPr lvl="0" algn="ctr" rtl="0">
              <a:lnSpc>
                <a:spcPct val="150000"/>
              </a:lnSpc>
            </a:pPr>
            <a:endParaRPr lang="hu-H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74E93E2-D276-4FC5-A0C1-818F2C01ED2E}"/>
              </a:ext>
            </a:extLst>
          </p:cNvPr>
          <p:cNvSpPr txBox="1"/>
          <p:nvPr/>
        </p:nvSpPr>
        <p:spPr>
          <a:xfrm>
            <a:off x="101647" y="2490927"/>
            <a:ext cx="11964318" cy="1938992"/>
          </a:xfrm>
          <a:prstGeom prst="rect">
            <a:avLst/>
          </a:prstGeom>
          <a:solidFill>
            <a:schemeClr val="tx1">
              <a:alpha val="38000"/>
            </a:schemeClr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Jézussal való közösségbe lépéssel </a:t>
            </a:r>
          </a:p>
          <a:p>
            <a:pPr algn="ctr"/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ragyoghat fel az ember életébe </a:t>
            </a:r>
          </a:p>
          <a:p>
            <a:pPr algn="ctr"/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 bűnbocsánat, a kegyelem és az üdvösség. 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50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074" name="Picture 2" descr="Правила ввоза/вывоза драгоценных камней в Россию, прохождение таможенного  контроля">
            <a:extLst>
              <a:ext uri="{FF2B5EF4-FFF2-40B4-BE49-F238E27FC236}">
                <a16:creationId xmlns:a16="http://schemas.microsoft.com/office/drawing/2014/main" id="{1F8E94A7-B177-42FE-BE51-D70F58153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4" b="11233"/>
          <a:stretch/>
        </p:blipFill>
        <p:spPr bwMode="auto">
          <a:xfrm>
            <a:off x="0" y="-222363"/>
            <a:ext cx="12192002" cy="6727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2045565" y="553287"/>
            <a:ext cx="8100867" cy="2452082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</a:pPr>
            <a:r>
              <a:rPr lang="hu-H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Mi az a kincs, </a:t>
            </a:r>
          </a:p>
          <a:p>
            <a:pPr lvl="0" algn="ctr" rtl="0">
              <a:lnSpc>
                <a:spcPct val="150000"/>
              </a:lnSpc>
            </a:pPr>
            <a:r>
              <a:rPr lang="hu-H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 cserépedényben van?</a:t>
            </a:r>
            <a:endParaRPr lang="hu-H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6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074" name="Picture 2" descr="Правила ввоза/вывоза драгоценных камней в Россию, прохождение таможенного  контроля">
            <a:extLst>
              <a:ext uri="{FF2B5EF4-FFF2-40B4-BE49-F238E27FC236}">
                <a16:creationId xmlns:a16="http://schemas.microsoft.com/office/drawing/2014/main" id="{1F8E94A7-B177-42FE-BE51-D70F58153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4" b="11233"/>
          <a:stretch/>
        </p:blipFill>
        <p:spPr bwMode="auto">
          <a:xfrm>
            <a:off x="0" y="-222363"/>
            <a:ext cx="12192002" cy="6727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3052749" y="718356"/>
            <a:ext cx="6086499" cy="3703001"/>
          </a:xfrm>
          <a:prstGeom prst="rect">
            <a:avLst/>
          </a:prstGeom>
          <a:solidFill>
            <a:schemeClr val="tx1">
              <a:alpha val="53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</a:pPr>
            <a:r>
              <a:rPr lang="hu-HU" sz="54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Értékes</a:t>
            </a:r>
          </a:p>
          <a:p>
            <a:pPr lvl="0" algn="ctr" rtl="0">
              <a:lnSpc>
                <a:spcPct val="150000"/>
              </a:lnSpc>
            </a:pPr>
            <a:r>
              <a:rPr lang="hu-HU" sz="54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Értékes</a:t>
            </a:r>
            <a:r>
              <a:rPr lang="hu-HU" sz="54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ebb</a:t>
            </a:r>
          </a:p>
          <a:p>
            <a:pPr lvl="0" algn="ctr" rtl="0">
              <a:lnSpc>
                <a:spcPct val="150000"/>
              </a:lnSpc>
            </a:pPr>
            <a:r>
              <a:rPr lang="hu-HU" sz="54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</a:t>
            </a:r>
            <a:r>
              <a:rPr lang="hu-HU" sz="54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értékes</a:t>
            </a:r>
            <a:r>
              <a:rPr lang="hu-HU" sz="54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ebb</a:t>
            </a:r>
            <a:endParaRPr lang="hu-HU" sz="54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260781" y="-26417"/>
            <a:ext cx="4591635" cy="5983818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>
            <a:spAutoFit/>
          </a:bodyPr>
          <a:lstStyle/>
          <a:p>
            <a:pPr lvl="0" rtl="0">
              <a:lnSpc>
                <a:spcPct val="250000"/>
              </a:lnSpc>
            </a:pPr>
            <a:r>
              <a:rPr lang="hu-H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Értékes</a:t>
            </a:r>
          </a:p>
          <a:p>
            <a:pPr lvl="0" rtl="0">
              <a:lnSpc>
                <a:spcPct val="250000"/>
              </a:lnSpc>
            </a:pPr>
            <a:r>
              <a:rPr lang="hu-H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Értékes</a:t>
            </a:r>
            <a:r>
              <a:rPr lang="hu-H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ebb</a:t>
            </a:r>
          </a:p>
          <a:p>
            <a:pPr lvl="0" rtl="0">
              <a:lnSpc>
                <a:spcPct val="250000"/>
              </a:lnSpc>
            </a:pPr>
            <a:r>
              <a:rPr lang="hu-H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</a:t>
            </a:r>
            <a:r>
              <a:rPr lang="hu-H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értékes</a:t>
            </a:r>
            <a:r>
              <a:rPr lang="hu-H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ebb</a:t>
            </a:r>
            <a:endParaRPr lang="hu-H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342B612-F0F2-4BE0-B6F4-AD79B5822D18}"/>
              </a:ext>
            </a:extLst>
          </p:cNvPr>
          <p:cNvSpPr txBox="1"/>
          <p:nvPr/>
        </p:nvSpPr>
        <p:spPr>
          <a:xfrm>
            <a:off x="5991020" y="1204812"/>
            <a:ext cx="5965609" cy="4610301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>
            <a:spAutoFit/>
          </a:bodyPr>
          <a:lstStyle/>
          <a:p>
            <a:pPr lvl="0" rtl="0">
              <a:lnSpc>
                <a:spcPct val="150000"/>
              </a:lnSpc>
            </a:pPr>
            <a:r>
              <a:rPr lang="hu-HU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megélhetés, az egzisztencia, a munka, a karrier, </a:t>
            </a:r>
          </a:p>
          <a:p>
            <a:pPr lvl="0" rtl="0">
              <a:lnSpc>
                <a:spcPct val="150000"/>
              </a:lnSpc>
            </a:pPr>
            <a:r>
              <a:rPr lang="hu-HU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kapcsolatok, a szerelem, </a:t>
            </a:r>
          </a:p>
          <a:p>
            <a:pPr lvl="0" rtl="0">
              <a:lnSpc>
                <a:spcPct val="150000"/>
              </a:lnSpc>
            </a:pPr>
            <a:r>
              <a:rPr lang="hu-HU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barátság, a szórakozás, egészség </a:t>
            </a:r>
            <a:endParaRPr lang="hu-H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Jobb oldali kapcsos zárójel 4">
            <a:extLst>
              <a:ext uri="{FF2B5EF4-FFF2-40B4-BE49-F238E27FC236}">
                <a16:creationId xmlns:a16="http://schemas.microsoft.com/office/drawing/2014/main" id="{00ED1DD8-0A56-4E1E-8883-C81973859BE4}"/>
              </a:ext>
            </a:extLst>
          </p:cNvPr>
          <p:cNvSpPr/>
          <p:nvPr/>
        </p:nvSpPr>
        <p:spPr>
          <a:xfrm>
            <a:off x="4702391" y="900599"/>
            <a:ext cx="1053260" cy="5018617"/>
          </a:xfrm>
          <a:prstGeom prst="rightBrace">
            <a:avLst>
              <a:gd name="adj1" fmla="val 71998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44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260781" y="2738404"/>
            <a:ext cx="3543123" cy="1812740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>
            <a:spAutoFit/>
          </a:bodyPr>
          <a:lstStyle/>
          <a:p>
            <a:pPr lvl="0">
              <a:lnSpc>
                <a:spcPct val="250000"/>
              </a:lnSpc>
            </a:pPr>
            <a:r>
              <a:rPr lang="hu-H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Értékes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342B612-F0F2-4BE0-B6F4-AD79B5822D18}"/>
              </a:ext>
            </a:extLst>
          </p:cNvPr>
          <p:cNvSpPr txBox="1"/>
          <p:nvPr/>
        </p:nvSpPr>
        <p:spPr>
          <a:xfrm>
            <a:off x="374232" y="229365"/>
            <a:ext cx="11556987" cy="2580322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 az, ami igazán nagy érték,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kincs az életedben?</a:t>
            </a:r>
            <a:endParaRPr lang="hu-H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A00BFC3-A00A-4D8C-AFD2-C186A4E04B98}"/>
              </a:ext>
            </a:extLst>
          </p:cNvPr>
          <p:cNvSpPr txBox="1"/>
          <p:nvPr/>
        </p:nvSpPr>
        <p:spPr>
          <a:xfrm>
            <a:off x="3359924" y="2738403"/>
            <a:ext cx="3543123" cy="1812740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>
            <a:spAutoFit/>
          </a:bodyPr>
          <a:lstStyle/>
          <a:p>
            <a:pPr lvl="0">
              <a:lnSpc>
                <a:spcPct val="250000"/>
              </a:lnSpc>
            </a:pPr>
            <a:r>
              <a:rPr lang="hu-H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Értékes</a:t>
            </a:r>
            <a:r>
              <a:rPr lang="hu-H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ebb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8A0156-CF45-4A01-AE14-674B794B9FE1}"/>
              </a:ext>
            </a:extLst>
          </p:cNvPr>
          <p:cNvSpPr txBox="1"/>
          <p:nvPr/>
        </p:nvSpPr>
        <p:spPr>
          <a:xfrm>
            <a:off x="7453548" y="2738403"/>
            <a:ext cx="4551336" cy="1828834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hu-H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</a:t>
            </a:r>
            <a:r>
              <a:rPr lang="hu-H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értékes</a:t>
            </a:r>
            <a:r>
              <a:rPr lang="hu-H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ebb</a:t>
            </a:r>
            <a:endParaRPr lang="hu-H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565581" y="556036"/>
            <a:ext cx="3543123" cy="1812740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>
            <a:spAutoFit/>
          </a:bodyPr>
          <a:lstStyle/>
          <a:p>
            <a:pPr lvl="0">
              <a:lnSpc>
                <a:spcPct val="250000"/>
              </a:lnSpc>
            </a:pPr>
            <a:r>
              <a:rPr lang="hu-H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Kincs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A00BFC3-A00A-4D8C-AFD2-C186A4E04B98}"/>
              </a:ext>
            </a:extLst>
          </p:cNvPr>
          <p:cNvSpPr txBox="1"/>
          <p:nvPr/>
        </p:nvSpPr>
        <p:spPr>
          <a:xfrm>
            <a:off x="3664724" y="556035"/>
            <a:ext cx="3543123" cy="1812740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>
            <a:spAutoFit/>
          </a:bodyPr>
          <a:lstStyle/>
          <a:p>
            <a:pPr lvl="0">
              <a:lnSpc>
                <a:spcPct val="250000"/>
              </a:lnSpc>
            </a:pPr>
            <a:r>
              <a:rPr lang="hu-HU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Kincs</a:t>
            </a:r>
            <a:r>
              <a:rPr lang="hu-HU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ebb</a:t>
            </a:r>
            <a:endParaRPr lang="hu-H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8A0156-CF45-4A01-AE14-674B794B9FE1}"/>
              </a:ext>
            </a:extLst>
          </p:cNvPr>
          <p:cNvSpPr txBox="1"/>
          <p:nvPr/>
        </p:nvSpPr>
        <p:spPr>
          <a:xfrm>
            <a:off x="7758348" y="556035"/>
            <a:ext cx="4551336" cy="1828834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hu-HU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</a:t>
            </a:r>
            <a:r>
              <a:rPr lang="hu-HU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kincs</a:t>
            </a:r>
            <a:r>
              <a:rPr lang="hu-HU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ebb</a:t>
            </a:r>
            <a:endParaRPr lang="hu-H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11DC7AF9-A801-4394-8170-85BC6C8B9314}"/>
              </a:ext>
            </a:extLst>
          </p:cNvPr>
          <p:cNvCxnSpPr>
            <a:cxnSpLocks/>
          </p:cNvCxnSpPr>
          <p:nvPr/>
        </p:nvCxnSpPr>
        <p:spPr>
          <a:xfrm>
            <a:off x="3535680" y="1030288"/>
            <a:ext cx="8385401" cy="180568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4868B783-989E-440B-B4F8-58DBBFCFFEA9}"/>
              </a:ext>
            </a:extLst>
          </p:cNvPr>
          <p:cNvCxnSpPr>
            <a:cxnSpLocks/>
          </p:cNvCxnSpPr>
          <p:nvPr/>
        </p:nvCxnSpPr>
        <p:spPr>
          <a:xfrm flipV="1">
            <a:off x="3420884" y="1110735"/>
            <a:ext cx="8500197" cy="1455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1597BEE0-A217-462C-9321-28F8DA8D152A}"/>
              </a:ext>
            </a:extLst>
          </p:cNvPr>
          <p:cNvSpPr txBox="1"/>
          <p:nvPr/>
        </p:nvSpPr>
        <p:spPr>
          <a:xfrm>
            <a:off x="321741" y="3707018"/>
            <a:ext cx="3543123" cy="1812740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>
            <a:spAutoFit/>
          </a:bodyPr>
          <a:lstStyle/>
          <a:p>
            <a:pPr lvl="0">
              <a:lnSpc>
                <a:spcPct val="250000"/>
              </a:lnSpc>
            </a:pPr>
            <a:r>
              <a:rPr lang="hu-H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Értékes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4DC8151F-0C80-4489-B437-EB077D84B698}"/>
              </a:ext>
            </a:extLst>
          </p:cNvPr>
          <p:cNvSpPr txBox="1"/>
          <p:nvPr/>
        </p:nvSpPr>
        <p:spPr>
          <a:xfrm>
            <a:off x="3420884" y="3707017"/>
            <a:ext cx="3543123" cy="1812740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>
            <a:spAutoFit/>
          </a:bodyPr>
          <a:lstStyle/>
          <a:p>
            <a:pPr lvl="0">
              <a:lnSpc>
                <a:spcPct val="250000"/>
              </a:lnSpc>
            </a:pPr>
            <a:r>
              <a:rPr lang="hu-H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Értékes</a:t>
            </a:r>
            <a:r>
              <a:rPr lang="hu-H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ebb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55491AC1-9A13-4BE1-ABE5-13ACC3C7B793}"/>
              </a:ext>
            </a:extLst>
          </p:cNvPr>
          <p:cNvSpPr txBox="1"/>
          <p:nvPr/>
        </p:nvSpPr>
        <p:spPr>
          <a:xfrm>
            <a:off x="7514508" y="3707017"/>
            <a:ext cx="4551336" cy="1828834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hu-H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</a:t>
            </a:r>
            <a:r>
              <a:rPr lang="hu-H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értékes</a:t>
            </a:r>
            <a:r>
              <a:rPr lang="hu-H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ebb</a:t>
            </a:r>
            <a:endParaRPr lang="hu-H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E8341F23-51FA-47B0-9CA3-C60E555491E3}"/>
              </a:ext>
            </a:extLst>
          </p:cNvPr>
          <p:cNvCxnSpPr>
            <a:cxnSpLocks/>
          </p:cNvCxnSpPr>
          <p:nvPr/>
        </p:nvCxnSpPr>
        <p:spPr>
          <a:xfrm>
            <a:off x="1549572" y="2263795"/>
            <a:ext cx="7899228" cy="256831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2045565" y="553287"/>
            <a:ext cx="8100867" cy="3944221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</a:pPr>
            <a:r>
              <a:rPr lang="hu-HU" sz="4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Jézus mondja:</a:t>
            </a:r>
          </a:p>
          <a:p>
            <a:pPr lvl="0" algn="ctr" rtl="0">
              <a:lnSpc>
                <a:spcPct val="200000"/>
              </a:lnSpc>
            </a:pPr>
            <a:r>
              <a:rPr lang="hu-HU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21</a:t>
            </a:r>
            <a:r>
              <a:rPr lang="hu-HU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Mert ahol a kincsed van, ott lesz a szíved is.” </a:t>
            </a:r>
            <a:r>
              <a:rPr lang="hu-HU" sz="4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Mt</a:t>
            </a:r>
            <a:r>
              <a:rPr lang="hu-HU" sz="4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6,21 </a:t>
            </a:r>
            <a:endParaRPr lang="hu-HU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5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188975" y="254978"/>
            <a:ext cx="11814047" cy="3030766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Ez a kincs </a:t>
            </a:r>
            <a:r>
              <a:rPr lang="hu-H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Jézus Krisztus </a:t>
            </a:r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és maga az </a:t>
            </a:r>
            <a:r>
              <a:rPr lang="hu-H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evangélium</a:t>
            </a:r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amely által meg lehet ismerni Őt. </a:t>
            </a:r>
          </a:p>
          <a:p>
            <a:pPr lvl="0" algn="ctr" rtl="0">
              <a:lnSpc>
                <a:spcPct val="150000"/>
              </a:lnSpc>
            </a:pPr>
            <a:r>
              <a:rPr lang="hu-H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Ő pótolhatatlan és Ő a legdrágább kincs!</a:t>
            </a:r>
            <a:endParaRPr lang="hu-HU" sz="4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G3 Ministries">
            <a:extLst>
              <a:ext uri="{FF2B5EF4-FFF2-40B4-BE49-F238E27FC236}">
                <a16:creationId xmlns:a16="http://schemas.microsoft.com/office/drawing/2014/main" id="{B15809CE-3233-4D49-86C3-2D44C4D67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35" y="3744468"/>
            <a:ext cx="5821387" cy="2654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 on ibu">
            <a:extLst>
              <a:ext uri="{FF2B5EF4-FFF2-40B4-BE49-F238E27FC236}">
                <a16:creationId xmlns:a16="http://schemas.microsoft.com/office/drawing/2014/main" id="{C8757EE5-F011-42BE-8A6D-D0BB905D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2" y="3744468"/>
            <a:ext cx="5872224" cy="2654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7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2FC70246-A035-47D7-8472-02D5A52B1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E47F86E-BD4E-487C-BA7C-FC7CE0ABC476}"/>
              </a:ext>
            </a:extLst>
          </p:cNvPr>
          <p:cNvSpPr txBox="1"/>
          <p:nvPr/>
        </p:nvSpPr>
        <p:spPr>
          <a:xfrm>
            <a:off x="5838939" y="1257185"/>
            <a:ext cx="61033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3 „húsbavágó” kérdés</a:t>
            </a:r>
            <a:endParaRPr lang="hu-H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8C492C7B-8084-4401-9969-6B03548E8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242" y="17303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5AFDF2B-3582-4B59-AF5F-2CEA55696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00" t="19911" r="17400" b="37244"/>
          <a:stretch/>
        </p:blipFill>
        <p:spPr>
          <a:xfrm>
            <a:off x="1061740" y="627189"/>
            <a:ext cx="10068518" cy="510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4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E97FEF-7D07-476E-B9FE-10595482D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" y="205931"/>
            <a:ext cx="5684138" cy="28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EC914E0E-58AE-4E9F-9B44-9DC65B764057}"/>
              </a:ext>
            </a:extLst>
          </p:cNvPr>
          <p:cNvSpPr txBox="1"/>
          <p:nvPr/>
        </p:nvSpPr>
        <p:spPr>
          <a:xfrm>
            <a:off x="109728" y="3102115"/>
            <a:ext cx="57694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Nigériában 4 650 haláleset</a:t>
            </a:r>
            <a:endParaRPr lang="hu-HU" sz="3200" dirty="0"/>
          </a:p>
        </p:txBody>
      </p:sp>
      <p:pic>
        <p:nvPicPr>
          <p:cNvPr id="2054" name="Picture 6" descr="Kína ma már megkerülhetetlen">
            <a:extLst>
              <a:ext uri="{FF2B5EF4-FFF2-40B4-BE49-F238E27FC236}">
                <a16:creationId xmlns:a16="http://schemas.microsoft.com/office/drawing/2014/main" id="{36548FF8-0223-4E95-A787-8BE6F45C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39" y="258762"/>
            <a:ext cx="4088130" cy="28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931FB418-B414-445D-A39C-909C99720FDF}"/>
              </a:ext>
            </a:extLst>
          </p:cNvPr>
          <p:cNvSpPr txBox="1"/>
          <p:nvPr/>
        </p:nvSpPr>
        <p:spPr>
          <a:xfrm>
            <a:off x="6095999" y="3128629"/>
            <a:ext cx="57694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Kínában 3 000 templombezárás</a:t>
            </a:r>
            <a:endParaRPr lang="hu-HU" sz="3200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D7DFC3EE-8600-4D7F-941A-B8B9AEEFA956}"/>
              </a:ext>
            </a:extLst>
          </p:cNvPr>
          <p:cNvSpPr txBox="1"/>
          <p:nvPr/>
        </p:nvSpPr>
        <p:spPr>
          <a:xfrm>
            <a:off x="195072" y="4327364"/>
            <a:ext cx="11765280" cy="2229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 fogvatartott keresztyének száma 69 %-</a:t>
            </a:r>
            <a:r>
              <a:rPr lang="hu-H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növekedett. A lista élén India, Kína és Pakisztán áll. </a:t>
            </a:r>
          </a:p>
          <a:p>
            <a:pPr>
              <a:lnSpc>
                <a:spcPct val="150000"/>
              </a:lnSpc>
            </a:pP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Az eltűnt keresztének száma duplájára, 1 710-ről 3 829-re nőtt. </a:t>
            </a:r>
            <a:endParaRPr lang="hu-H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89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929F81A-3D41-4989-854E-D9C61B5FA5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19022" r="24100" b="8089"/>
          <a:stretch/>
        </p:blipFill>
        <p:spPr>
          <a:xfrm>
            <a:off x="2859023" y="0"/>
            <a:ext cx="6473952" cy="68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0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26" name="Picture 2" descr="Zimányi József lelkipásztor prédikációi; Készülj Istened elé! Mit mondanak  a halottak? Különös megtapasztalásaink; Sátán gyásza; Tűzoszlopoddal  jéghegyek között HITELES TÖRTÉNETEK Varga István &amp;amp; Makai Rozália weblapján">
            <a:extLst>
              <a:ext uri="{FF2B5EF4-FFF2-40B4-BE49-F238E27FC236}">
                <a16:creationId xmlns:a16="http://schemas.microsoft.com/office/drawing/2014/main" id="{536C29AC-332C-41A4-A03F-CA8B2595B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483" y="423864"/>
            <a:ext cx="3904180" cy="36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CDE6D98-E0D3-49E4-88FB-628B9583F468}"/>
              </a:ext>
            </a:extLst>
          </p:cNvPr>
          <p:cNvSpPr txBox="1"/>
          <p:nvPr/>
        </p:nvSpPr>
        <p:spPr>
          <a:xfrm>
            <a:off x="414337" y="345710"/>
            <a:ext cx="7546554" cy="5820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u-HU" sz="36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Zimányi</a:t>
            </a:r>
            <a:r>
              <a:rPr lang="hu-HU" sz="3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Ha maga már </a:t>
            </a:r>
            <a:r>
              <a:rPr lang="hu-HU" sz="36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jónéhányszor</a:t>
            </a:r>
            <a:r>
              <a:rPr lang="hu-HU" sz="36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berúgott volna, ha nagy kártyás lenne, ha szeretői lettek volna, és élte volna azt az életet, amit nagyon sok pap – akkor könnyebb lenne magával. De maguk fanatikusak. Magát csak Szibéria javítja meg.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9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050" name="Picture 2" descr="Erre a 7 nehézségre kevés kezdő író számít – Könyv Guru">
            <a:extLst>
              <a:ext uri="{FF2B5EF4-FFF2-40B4-BE49-F238E27FC236}">
                <a16:creationId xmlns:a16="http://schemas.microsoft.com/office/drawing/2014/main" id="{53255BCC-F3DD-4549-8933-B9997FC16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3" b="2552"/>
          <a:stretch/>
        </p:blipFill>
        <p:spPr bwMode="auto">
          <a:xfrm>
            <a:off x="0" y="557848"/>
            <a:ext cx="12192001" cy="6088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1756364" y="726507"/>
            <a:ext cx="8679269" cy="2452082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</a:pPr>
            <a:r>
              <a:rPr lang="hu-H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Hogyan tartja meg Isten az övéit a nehézségekben?</a:t>
            </a:r>
            <a:endParaRPr lang="hu-H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3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329184" y="553287"/>
            <a:ext cx="11484863" cy="4046429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Mindenütt szorongatnak minket, de nem szorítanak be, kétségeskedünk, de nem esünk kétségbe; </a:t>
            </a:r>
            <a:r>
              <a:rPr lang="hu-HU" sz="4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üldözöttek vagyunk, de nem </a:t>
            </a:r>
            <a:r>
              <a:rPr lang="hu-HU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elhagyottak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letipornak, de el nem veszünk”</a:t>
            </a:r>
            <a:endParaRPr lang="hu-HU" sz="4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329184" y="553287"/>
            <a:ext cx="11484863" cy="4046429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Mindenütt </a:t>
            </a:r>
            <a:r>
              <a:rPr lang="hu-HU" sz="44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szorongatnak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minket, </a:t>
            </a:r>
            <a:r>
              <a:rPr lang="hu-HU" sz="44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 nem szorítanak be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kétségeskedünk, de nem esünk kétségbe; </a:t>
            </a:r>
            <a:r>
              <a:rPr lang="hu-HU" sz="4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üldözöttek vagyunk, de nem </a:t>
            </a:r>
            <a:r>
              <a:rPr lang="hu-HU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elhagyottak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letipornak, de el nem veszünk”</a:t>
            </a:r>
            <a:endParaRPr lang="hu-HU" sz="4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9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329184" y="553287"/>
            <a:ext cx="11484863" cy="4046429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Mindenütt szorongatnak minket, de nem szorítanak be, </a:t>
            </a:r>
            <a:r>
              <a:rPr lang="hu-HU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kétségeskedünk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hu-HU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de nem esünk kétségbe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 </a:t>
            </a:r>
            <a:r>
              <a:rPr lang="hu-HU" sz="4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üldözöttek vagyunk, de nem </a:t>
            </a:r>
            <a:r>
              <a:rPr lang="hu-HU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elhagyottak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letipornak, de el nem veszünk”</a:t>
            </a:r>
            <a:endParaRPr lang="hu-HU" sz="4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329184" y="553287"/>
            <a:ext cx="11484863" cy="4046429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Mindenütt szorongatnak minket, de nem szorítanak be, kétségeskedünk, de nem esünk kétségbe; </a:t>
            </a:r>
            <a:r>
              <a:rPr lang="hu-HU" sz="4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hu-HU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üldözöttek vagyunk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hu-HU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de nem </a:t>
            </a:r>
            <a:r>
              <a:rPr lang="hu-HU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elhagyottak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letipornak, de el nem veszünk”</a:t>
            </a:r>
            <a:endParaRPr lang="hu-HU" sz="4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04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329184" y="553287"/>
            <a:ext cx="11484863" cy="4046429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Mindenütt szorongatnak minket, de nem szorítanak be, kétségeskedünk, de nem esünk kétségbe; </a:t>
            </a:r>
            <a:r>
              <a:rPr lang="hu-HU" sz="4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üldözöttek vagyunk, de nem </a:t>
            </a:r>
            <a:r>
              <a:rPr lang="hu-HU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elhagyottak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hu-HU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letipornak, de el nem veszünk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hu-HU" sz="4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26" name="Picture 2" descr="Napkelte napnyugta 2017 naptár - Mosthallottam.hu">
            <a:extLst>
              <a:ext uri="{FF2B5EF4-FFF2-40B4-BE49-F238E27FC236}">
                <a16:creationId xmlns:a16="http://schemas.microsoft.com/office/drawing/2014/main" id="{DEADBC55-2825-434B-BB74-F687DD3AE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23" y="524256"/>
            <a:ext cx="12289537" cy="5803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1988730" y="619603"/>
            <a:ext cx="8214538" cy="2452082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marL="342900" lvl="0" indent="-342900" algn="ctr" rtl="0">
              <a:lnSpc>
                <a:spcPct val="150000"/>
              </a:lnSpc>
              <a:buFont typeface="+mj-lt"/>
              <a:buAutoNum type="arabicPeriod"/>
            </a:pPr>
            <a:r>
              <a:rPr lang="hu-H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Hogyan ragyoghat fel </a:t>
            </a:r>
          </a:p>
          <a:p>
            <a:pPr lvl="0" algn="ctr" rtl="0">
              <a:lnSpc>
                <a:spcPct val="150000"/>
              </a:lnSpc>
            </a:pPr>
            <a:r>
              <a:rPr lang="hu-H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sötétségből világosság?</a:t>
            </a:r>
            <a:endParaRPr lang="hu-H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4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353567" y="200520"/>
            <a:ext cx="11484863" cy="6456960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Boldogok, akiket az igazságért üldöznek, mert övék a mennyek országa. 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Boldogok vagytok, ha énmiattam gyaláznak és üldöznek titeket, és mindenféle rosszat hazudnak rólatok. 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Örüljetek és ujjongjatok, mert jutalmatok bőséges a mennyekben, hiszen így üldözték a prófétákat is, akik előttetek éltek.”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Mt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5,10-12</a:t>
            </a:r>
            <a:endParaRPr lang="hu-HU" sz="148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4098" name="Picture 2" descr="Fogaskerék futam,Fogaskerék futam,Szilveszter,Betonban,Batman,Betegen is  ,Gitáros,Vízszerelő,Erősítés,Security, - tripike Blogja - 3D animációk  01.,3D animációk 02.,3D animációk 03.,3D animációk 04.,3D animációk 05.,3D  animációk 06.,3D animációk 07.,3D ...">
            <a:extLst>
              <a:ext uri="{FF2B5EF4-FFF2-40B4-BE49-F238E27FC236}">
                <a16:creationId xmlns:a16="http://schemas.microsoft.com/office/drawing/2014/main" id="{1FA1B9ED-21A9-403E-BD53-D953A84902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25" y="1209230"/>
            <a:ext cx="7319250" cy="371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ree Simple Gears Turning | 3D Animated Clipart for PowerPoint -  PresenterMedia.com">
            <a:extLst>
              <a:ext uri="{FF2B5EF4-FFF2-40B4-BE49-F238E27FC236}">
                <a16:creationId xmlns:a16="http://schemas.microsoft.com/office/drawing/2014/main" id="{6800277B-B87B-42BA-8C5F-C082A1C04B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72" y="3255962"/>
            <a:ext cx="3342894" cy="334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9D410EE-34C1-4572-9885-447C2967ECCB}"/>
              </a:ext>
            </a:extLst>
          </p:cNvPr>
          <p:cNvSpPr txBox="1"/>
          <p:nvPr/>
        </p:nvSpPr>
        <p:spPr>
          <a:xfrm>
            <a:off x="201167" y="1585514"/>
            <a:ext cx="11789664" cy="3686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URam, Seregek Istene! Ki olyan erős, mint te, </a:t>
            </a:r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URam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Hűséged körülvesz téged! 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 uralkodsz a dühöngő tengeren; ha hullámai tornyosulnak, </a:t>
            </a:r>
          </a:p>
          <a:p>
            <a:pPr algn="ctr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 lecsendesíted őket.”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Zsolt 89,9-10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4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050" name="Picture 2" descr="Erre a 7 nehézségre kevés kezdő író számít – Könyv Guru">
            <a:extLst>
              <a:ext uri="{FF2B5EF4-FFF2-40B4-BE49-F238E27FC236}">
                <a16:creationId xmlns:a16="http://schemas.microsoft.com/office/drawing/2014/main" id="{53255BCC-F3DD-4549-8933-B9997FC16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3" b="2552"/>
          <a:stretch/>
        </p:blipFill>
        <p:spPr bwMode="auto">
          <a:xfrm>
            <a:off x="0" y="557848"/>
            <a:ext cx="12192001" cy="6088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1756364" y="726507"/>
            <a:ext cx="8679269" cy="2452082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</a:pPr>
            <a:r>
              <a:rPr lang="hu-H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Hogyan tartja meg Isten az övéit a nehézségekben?</a:t>
            </a:r>
            <a:endParaRPr lang="hu-H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4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9F24DE7-DE06-48F2-8579-0803139D2B07}"/>
              </a:ext>
            </a:extLst>
          </p:cNvPr>
          <p:cNvSpPr txBox="1"/>
          <p:nvPr/>
        </p:nvSpPr>
        <p:spPr>
          <a:xfrm>
            <a:off x="182879" y="1308611"/>
            <a:ext cx="11826240" cy="2015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4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új eget és új földet várunk az ő ígérete szerint, amelyben igazság lakik.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 </a:t>
            </a:r>
            <a:r>
              <a:rPr lang="hu-HU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3,13</a:t>
            </a:r>
            <a:endParaRPr lang="hu-H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1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26" name="Picture 2" descr="Napkelte napnyugta 2017 naptár - Mosthallottam.hu">
            <a:extLst>
              <a:ext uri="{FF2B5EF4-FFF2-40B4-BE49-F238E27FC236}">
                <a16:creationId xmlns:a16="http://schemas.microsoft.com/office/drawing/2014/main" id="{DEADBC55-2825-434B-BB74-F687DD3AE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23" y="524256"/>
            <a:ext cx="6151223" cy="2904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94310" y="680044"/>
            <a:ext cx="5831002" cy="1840312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marL="342900" lvl="0" indent="-342900" algn="ctr" rtl="0">
              <a:lnSpc>
                <a:spcPct val="150000"/>
              </a:lnSpc>
              <a:buFont typeface="+mj-lt"/>
              <a:buAutoNum type="arabicPeriod"/>
            </a:pPr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Hogyan ragyoghat fel </a:t>
            </a:r>
          </a:p>
          <a:p>
            <a:pPr lvl="0" algn="ctr" rtl="0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sötétségből világosság?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Правила ввоза/вывоза драгоценных камней в Россию, прохождение таможенного  контроля">
            <a:extLst>
              <a:ext uri="{FF2B5EF4-FFF2-40B4-BE49-F238E27FC236}">
                <a16:creationId xmlns:a16="http://schemas.microsoft.com/office/drawing/2014/main" id="{D3FCF6B6-265B-4DFB-B9CD-21F887A2C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4" b="11233"/>
          <a:stretch/>
        </p:blipFill>
        <p:spPr bwMode="auto">
          <a:xfrm>
            <a:off x="6151223" y="183021"/>
            <a:ext cx="5882145" cy="3245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8F41297D-FC1B-4E7F-870D-452EDA623BAF}"/>
              </a:ext>
            </a:extLst>
          </p:cNvPr>
          <p:cNvSpPr txBox="1"/>
          <p:nvPr/>
        </p:nvSpPr>
        <p:spPr>
          <a:xfrm>
            <a:off x="6190311" y="680044"/>
            <a:ext cx="5843057" cy="1840312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Mi az a kincs, </a:t>
            </a:r>
          </a:p>
          <a:p>
            <a:pPr lvl="0" algn="ctr" rtl="0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 cserépedényben van?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Erre a 7 nehézségre kevés kezdő író számít – Könyv Guru">
            <a:extLst>
              <a:ext uri="{FF2B5EF4-FFF2-40B4-BE49-F238E27FC236}">
                <a16:creationId xmlns:a16="http://schemas.microsoft.com/office/drawing/2014/main" id="{A55A0956-C8BF-45D8-BC4F-FA8C8EE2D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3" b="2552"/>
          <a:stretch/>
        </p:blipFill>
        <p:spPr bwMode="auto">
          <a:xfrm>
            <a:off x="2659888" y="3540661"/>
            <a:ext cx="6130544" cy="3163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9C7FAF9D-E74D-4395-8890-7D77757B489E}"/>
              </a:ext>
            </a:extLst>
          </p:cNvPr>
          <p:cNvSpPr txBox="1"/>
          <p:nvPr/>
        </p:nvSpPr>
        <p:spPr>
          <a:xfrm>
            <a:off x="2728000" y="3459698"/>
            <a:ext cx="5994321" cy="1840312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Hogyan tartja meg Isten az övéit a nehézségekben?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074" name="Picture 2" descr="Правила ввоза/вывоза драгоценных камней в Россию, прохождение таможенного  контроля">
            <a:extLst>
              <a:ext uri="{FF2B5EF4-FFF2-40B4-BE49-F238E27FC236}">
                <a16:creationId xmlns:a16="http://schemas.microsoft.com/office/drawing/2014/main" id="{1F8E94A7-B177-42FE-BE51-D70F58153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4" b="11233"/>
          <a:stretch/>
        </p:blipFill>
        <p:spPr bwMode="auto">
          <a:xfrm>
            <a:off x="0" y="-222363"/>
            <a:ext cx="12192002" cy="6727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2045565" y="553287"/>
            <a:ext cx="8100867" cy="2452082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</a:pPr>
            <a:r>
              <a:rPr lang="hu-H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Mi az a kincs, </a:t>
            </a:r>
          </a:p>
          <a:p>
            <a:pPr lvl="0" algn="ctr" rtl="0">
              <a:lnSpc>
                <a:spcPct val="150000"/>
              </a:lnSpc>
            </a:pPr>
            <a:r>
              <a:rPr lang="hu-H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 cserépedényben van?</a:t>
            </a:r>
            <a:endParaRPr lang="hu-H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F4BFC8A-823D-40FD-B87C-3931DAEF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050" name="Picture 2" descr="Erre a 7 nehézségre kevés kezdő író számít – Könyv Guru">
            <a:extLst>
              <a:ext uri="{FF2B5EF4-FFF2-40B4-BE49-F238E27FC236}">
                <a16:creationId xmlns:a16="http://schemas.microsoft.com/office/drawing/2014/main" id="{53255BCC-F3DD-4549-8933-B9997FC16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3" b="2552"/>
          <a:stretch/>
        </p:blipFill>
        <p:spPr bwMode="auto">
          <a:xfrm>
            <a:off x="0" y="557848"/>
            <a:ext cx="12192001" cy="6088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9FAB3AF-04FF-444C-AC5B-5F45F1D95ACB}"/>
              </a:ext>
            </a:extLst>
          </p:cNvPr>
          <p:cNvSpPr txBox="1"/>
          <p:nvPr/>
        </p:nvSpPr>
        <p:spPr>
          <a:xfrm>
            <a:off x="1756364" y="726507"/>
            <a:ext cx="8679269" cy="2452082"/>
          </a:xfrm>
          <a:prstGeom prst="rect">
            <a:avLst/>
          </a:prstGeom>
          <a:solidFill>
            <a:schemeClr val="tx1">
              <a:alpha val="34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</a:pPr>
            <a:r>
              <a:rPr lang="hu-H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Hogyan tartja meg Isten az övéit a nehézségekben?</a:t>
            </a:r>
            <a:endParaRPr lang="hu-H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4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FE4A095F-218A-4082-B74C-8B3A1B037C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4102" name="Picture 6" descr="Biblical Interpretation: Can We Get It Right? | Christian Feminism Today">
            <a:extLst>
              <a:ext uri="{FF2B5EF4-FFF2-40B4-BE49-F238E27FC236}">
                <a16:creationId xmlns:a16="http://schemas.microsoft.com/office/drawing/2014/main" id="{9683166A-E3A4-40C2-89F2-254BD40D2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" y="198120"/>
            <a:ext cx="12169126" cy="6461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652F5BE4-3B92-4CF6-9923-5070440666F6}"/>
              </a:ext>
            </a:extLst>
          </p:cNvPr>
          <p:cNvSpPr txBox="1"/>
          <p:nvPr/>
        </p:nvSpPr>
        <p:spPr>
          <a:xfrm>
            <a:off x="158495" y="97536"/>
            <a:ext cx="11875008" cy="3855351"/>
          </a:xfrm>
          <a:prstGeom prst="rect">
            <a:avLst/>
          </a:prstGeom>
          <a:solidFill>
            <a:schemeClr val="tx1">
              <a:alpha val="0"/>
            </a:schemeClr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„Isten igéje élő és ható, élesebb minden kétélű kardnál, és áthatol az elme és a lélek, az ízületek és a velők szétválásáig, és megítéli a szív gondolatait és szándékait. </a:t>
            </a:r>
            <a:r>
              <a:rPr lang="hu-HU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Nincsen olyan teremtmény, amely rejtve volna előtte, sőt mindenki mezítelen és fedetlen az ő szeme előtt.</a:t>
            </a:r>
            <a:r>
              <a:rPr lang="hu-H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Zsid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4,12-13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7906421F-BF30-4BF5-9391-886A81EE85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B8A15A82-D846-4D5D-B039-39BFCEE0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9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D6708D8-B76B-48B2-80D2-AE99D4563961}"/>
              </a:ext>
            </a:extLst>
          </p:cNvPr>
          <p:cNvSpPr txBox="1"/>
          <p:nvPr/>
        </p:nvSpPr>
        <p:spPr>
          <a:xfrm>
            <a:off x="2" y="3907038"/>
            <a:ext cx="12191998" cy="3030766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Mert nincs olyan rejtett dolog, amely le ne </a:t>
            </a:r>
            <a:r>
              <a:rPr lang="hu-HU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lepleződnék</a:t>
            </a:r>
            <a:r>
              <a:rPr lang="hu-H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és olyan titok, amely ki ne </a:t>
            </a:r>
            <a:r>
              <a:rPr lang="hu-HU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tudódnék</a:t>
            </a:r>
            <a:r>
              <a:rPr lang="hu-H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u-HU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hu-H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</a:t>
            </a:r>
            <a:r>
              <a:rPr lang="hu-H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10,26</a:t>
            </a: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0578B-F35C-4F8B-8C3D-119635D87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A50169-E1A8-4B6F-96C1-DDE9683D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AFD264F7-EE74-41A0-89BF-F505B446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2FC70246-A035-47D7-8472-02D5A52B1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9079890-D919-4AA2-9395-17C704436F15}"/>
              </a:ext>
            </a:extLst>
          </p:cNvPr>
          <p:cNvSpPr txBox="1"/>
          <p:nvPr/>
        </p:nvSpPr>
        <p:spPr>
          <a:xfrm>
            <a:off x="213359" y="257895"/>
            <a:ext cx="11765280" cy="864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 EVANGÉLIUM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428C12F-A9B7-4F79-81D6-D2208130249D}"/>
              </a:ext>
            </a:extLst>
          </p:cNvPr>
          <p:cNvSpPr txBox="1"/>
          <p:nvPr/>
        </p:nvSpPr>
        <p:spPr>
          <a:xfrm>
            <a:off x="213359" y="2645496"/>
            <a:ext cx="3245937" cy="864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Isten tervéről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93BE021-5D56-4E59-954F-4B95969E0D52}"/>
              </a:ext>
            </a:extLst>
          </p:cNvPr>
          <p:cNvSpPr txBox="1"/>
          <p:nvPr/>
        </p:nvSpPr>
        <p:spPr>
          <a:xfrm>
            <a:off x="3712866" y="2645496"/>
            <a:ext cx="4766265" cy="864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Jézus Krisztusról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5C1A10C-E4F4-4FD2-8E39-CCEED3F680EF}"/>
              </a:ext>
            </a:extLst>
          </p:cNvPr>
          <p:cNvSpPr txBox="1"/>
          <p:nvPr/>
        </p:nvSpPr>
        <p:spPr>
          <a:xfrm>
            <a:off x="8824511" y="2645496"/>
            <a:ext cx="3367488" cy="864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hu-HU" sz="3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 Emberről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1BAEC80-4B3C-4BC4-98AF-2690BD7C1B03}"/>
              </a:ext>
            </a:extLst>
          </p:cNvPr>
          <p:cNvSpPr txBox="1"/>
          <p:nvPr/>
        </p:nvSpPr>
        <p:spPr>
          <a:xfrm>
            <a:off x="213359" y="4520894"/>
            <a:ext cx="11765280" cy="864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szól</a:t>
            </a:r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408A67B7-92E0-4061-9484-31D88F7EBC37}"/>
              </a:ext>
            </a:extLst>
          </p:cNvPr>
          <p:cNvCxnSpPr>
            <a:cxnSpLocks/>
          </p:cNvCxnSpPr>
          <p:nvPr/>
        </p:nvCxnSpPr>
        <p:spPr>
          <a:xfrm flipH="1">
            <a:off x="1398957" y="1202331"/>
            <a:ext cx="4259672" cy="16840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D15690A7-AB38-44EA-83CB-607DBAB6426F}"/>
              </a:ext>
            </a:extLst>
          </p:cNvPr>
          <p:cNvCxnSpPr>
            <a:cxnSpLocks/>
          </p:cNvCxnSpPr>
          <p:nvPr/>
        </p:nvCxnSpPr>
        <p:spPr>
          <a:xfrm>
            <a:off x="6587996" y="1202331"/>
            <a:ext cx="3990170" cy="16840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41291521-F180-4CCF-B72C-4733E85FA8D0}"/>
              </a:ext>
            </a:extLst>
          </p:cNvPr>
          <p:cNvCxnSpPr>
            <a:cxnSpLocks/>
          </p:cNvCxnSpPr>
          <p:nvPr/>
        </p:nvCxnSpPr>
        <p:spPr>
          <a:xfrm>
            <a:off x="6053816" y="1202331"/>
            <a:ext cx="0" cy="157836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0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1076</Words>
  <Application>Microsoft Office PowerPoint</Application>
  <PresentationFormat>Szélesvásznú</PresentationFormat>
  <Paragraphs>78</Paragraphs>
  <Slides>45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Krisztián Zsarnai</dc:creator>
  <cp:lastModifiedBy>Krisztián Zsarnai</cp:lastModifiedBy>
  <cp:revision>18</cp:revision>
  <cp:lastPrinted>2022-02-05T10:51:24Z</cp:lastPrinted>
  <dcterms:created xsi:type="dcterms:W3CDTF">2022-01-25T14:06:42Z</dcterms:created>
  <dcterms:modified xsi:type="dcterms:W3CDTF">2022-02-06T07:23:57Z</dcterms:modified>
</cp:coreProperties>
</file>