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0"/>
  </p:notesMasterIdLst>
  <p:handoutMasterIdLst>
    <p:handoutMasterId r:id="rId31"/>
  </p:handoutMasterIdLst>
  <p:sldIdLst>
    <p:sldId id="256" r:id="rId5"/>
    <p:sldId id="276" r:id="rId6"/>
    <p:sldId id="277" r:id="rId7"/>
    <p:sldId id="271" r:id="rId8"/>
    <p:sldId id="278" r:id="rId9"/>
    <p:sldId id="279" r:id="rId10"/>
    <p:sldId id="282" r:id="rId11"/>
    <p:sldId id="283" r:id="rId12"/>
    <p:sldId id="284" r:id="rId13"/>
    <p:sldId id="285" r:id="rId14"/>
    <p:sldId id="280" r:id="rId15"/>
    <p:sldId id="286" r:id="rId16"/>
    <p:sldId id="287" r:id="rId17"/>
    <p:sldId id="288" r:id="rId18"/>
    <p:sldId id="289" r:id="rId19"/>
    <p:sldId id="290" r:id="rId20"/>
    <p:sldId id="281" r:id="rId21"/>
    <p:sldId id="291" r:id="rId22"/>
    <p:sldId id="292" r:id="rId23"/>
    <p:sldId id="293" r:id="rId24"/>
    <p:sldId id="294" r:id="rId25"/>
    <p:sldId id="295" r:id="rId26"/>
    <p:sldId id="296" r:id="rId27"/>
    <p:sldId id="298" r:id="rId28"/>
    <p:sldId id="299" r:id="rId29"/>
  </p:sldIdLst>
  <p:sldSz cx="12188825" cy="6858000"/>
  <p:notesSz cx="6858000" cy="9144000"/>
  <p:defaultTextStyle>
    <a:defPPr rtl="0">
      <a:defRPr lang="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3" autoAdjust="0"/>
    <p:restoredTop sz="94660"/>
  </p:normalViewPr>
  <p:slideViewPr>
    <p:cSldViewPr>
      <p:cViewPr varScale="1">
        <p:scale>
          <a:sx n="159" d="100"/>
          <a:sy n="159" d="100"/>
        </p:scale>
        <p:origin x="132" y="114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3" d="100"/>
          <a:sy n="63" d="100"/>
        </p:scale>
        <p:origin x="2838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r>
              <a:rPr lang="en-US"/>
              <a:t>2016.06.30.</a:t>
            </a:r>
            <a:endParaRPr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4A4844B-5D5D-4D8E-9E71-6B297DF4019B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589861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r>
              <a:rPr lang="en-US"/>
              <a:t>2016.06.30.</a:t>
            </a:r>
            <a:endParaRPr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t>Mintaszöveg szerkesztése</a:t>
            </a:r>
          </a:p>
          <a:p>
            <a:pPr lvl="1" rtl="0"/>
            <a:r>
              <a:t>Második szint</a:t>
            </a:r>
          </a:p>
          <a:p>
            <a:pPr lvl="2" rtl="0"/>
            <a:r>
              <a:t>Harmadik szint</a:t>
            </a:r>
          </a:p>
          <a:p>
            <a:pPr lvl="3" rtl="0"/>
            <a:r>
              <a:t>Negyedik szint</a:t>
            </a:r>
          </a:p>
          <a:p>
            <a:pPr lvl="4" rtl="0"/>
            <a:r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8DE0FDE7-FE71-46E3-9512-437B13AD5F4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669794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674812" y="1524000"/>
            <a:ext cx="8839201" cy="3200400"/>
          </a:xfrm>
        </p:spPr>
        <p:txBody>
          <a:bodyPr rtlCol="0">
            <a:noAutofit/>
          </a:bodyPr>
          <a:lstStyle>
            <a:lvl1pPr>
              <a:defRPr sz="5400"/>
            </a:lvl1pPr>
          </a:lstStyle>
          <a:p>
            <a:pPr rtl="0"/>
            <a:r>
              <a:rPr lang="hu-HU"/>
              <a:t>Mintacím szerkesztése</a:t>
            </a:r>
            <a:endParaRPr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674813" y="4876800"/>
            <a:ext cx="7162799" cy="990600"/>
          </a:xfrm>
        </p:spPr>
        <p:txBody>
          <a:bodyPr lIns="91440"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2000" cap="all" spc="250" baseline="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hu-HU"/>
              <a:t>Kattintson ide az alcím mintájának szerkesztéséhez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988707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u-HU"/>
              <a:t>Mintacím szerkesztése</a:t>
            </a:r>
            <a:endParaRPr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 rtl="0"/>
            <a:r>
              <a:rPr lang="hu-HU"/>
              <a:t>Mintaszöveg szerkesztése</a:t>
            </a:r>
          </a:p>
          <a:p>
            <a:pPr lvl="1" rtl="0"/>
            <a:r>
              <a:rPr lang="hu-HU"/>
              <a:t>Második szint</a:t>
            </a:r>
          </a:p>
          <a:p>
            <a:pPr lvl="2" rtl="0"/>
            <a:r>
              <a:rPr lang="hu-HU"/>
              <a:t>Harmadik szint</a:t>
            </a:r>
          </a:p>
          <a:p>
            <a:pPr lvl="3" rtl="0"/>
            <a:r>
              <a:rPr lang="hu-HU"/>
              <a:t>Negyedik szint</a:t>
            </a:r>
          </a:p>
          <a:p>
            <a:pPr lvl="4" rtl="0"/>
            <a:r>
              <a:rPr lang="hu-HU"/>
              <a:t>Ötödik szint</a:t>
            </a:r>
            <a:endParaRPr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endParaRPr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r>
              <a:rPr lang="en-US"/>
              <a:t>2016.06.30.</a:t>
            </a: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086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293813" y="3429000"/>
            <a:ext cx="9601201" cy="2286000"/>
          </a:xfrm>
        </p:spPr>
        <p:txBody>
          <a:bodyPr rtlCol="0" anchor="b">
            <a:normAutofit/>
          </a:bodyPr>
          <a:lstStyle>
            <a:lvl1pPr algn="l">
              <a:defRPr sz="4800" b="0" cap="none" baseline="0"/>
            </a:lvl1pPr>
          </a:lstStyle>
          <a:p>
            <a:pPr rtl="0"/>
            <a:r>
              <a:rPr lang="hu-HU"/>
              <a:t>Mintacím szerkesztése</a:t>
            </a:r>
            <a:endParaRPr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1293813" y="685800"/>
            <a:ext cx="7543800" cy="1066800"/>
          </a:xfrm>
        </p:spPr>
        <p:txBody>
          <a:bodyPr lIns="91440" rtlCol="0" anchor="t"/>
          <a:lstStyle>
            <a:lvl1pPr marL="0" indent="0">
              <a:spcBef>
                <a:spcPts val="0"/>
              </a:spcBef>
              <a:buNone/>
              <a:defRPr sz="2000" cap="all" spc="250" baseline="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hu-HU"/>
              <a:t>Mintaszöveg szerkesztése</a:t>
            </a: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endParaRPr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r>
              <a:rPr lang="en-US"/>
              <a:t>2016.06.30.</a:t>
            </a: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889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ét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u-HU"/>
              <a:t>Mintacím szerkesztése</a:t>
            </a:r>
            <a:endParaRPr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1293813" y="1828800"/>
            <a:ext cx="4648199" cy="43434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hu-HU"/>
              <a:t>Mintaszöveg szerkesztése</a:t>
            </a:r>
          </a:p>
          <a:p>
            <a:pPr lvl="1" rtl="0"/>
            <a:r>
              <a:rPr lang="hu-HU"/>
              <a:t>Második szint</a:t>
            </a:r>
          </a:p>
          <a:p>
            <a:pPr lvl="2" rtl="0"/>
            <a:r>
              <a:rPr lang="hu-HU"/>
              <a:t>Harmadik szint</a:t>
            </a:r>
          </a:p>
          <a:p>
            <a:pPr lvl="3" rtl="0"/>
            <a:r>
              <a:rPr lang="hu-HU"/>
              <a:t>Negyedik szint</a:t>
            </a:r>
          </a:p>
          <a:p>
            <a:pPr lvl="4" rtl="0"/>
            <a:r>
              <a:rPr lang="hu-HU"/>
              <a:t>Ötödik szint</a:t>
            </a:r>
            <a:endParaRPr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246812" y="1828801"/>
            <a:ext cx="4648202" cy="43434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hu-HU"/>
              <a:t>Mintaszöveg szerkesztése</a:t>
            </a:r>
          </a:p>
          <a:p>
            <a:pPr lvl="1" rtl="0"/>
            <a:r>
              <a:rPr lang="hu-HU"/>
              <a:t>Második szint</a:t>
            </a:r>
          </a:p>
          <a:p>
            <a:pPr lvl="2" rtl="0"/>
            <a:r>
              <a:rPr lang="hu-HU"/>
              <a:t>Harmadik szint</a:t>
            </a:r>
          </a:p>
          <a:p>
            <a:pPr lvl="3" rtl="0"/>
            <a:r>
              <a:rPr lang="hu-HU"/>
              <a:t>Negyedik szint</a:t>
            </a:r>
          </a:p>
          <a:p>
            <a:pPr lvl="4" rtl="0"/>
            <a:r>
              <a:rPr lang="hu-HU"/>
              <a:t>Ötödik szint</a:t>
            </a:r>
            <a:endParaRPr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endParaRPr lang="en-US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r>
              <a:rPr lang="en-US"/>
              <a:t>2016.06.30.</a:t>
            </a: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878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hu-HU"/>
              <a:t>Mintacím szerkesztése</a:t>
            </a:r>
            <a:endParaRPr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1293813" y="1676400"/>
            <a:ext cx="4646376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1293813" y="2438400"/>
            <a:ext cx="4648199" cy="37338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hu-HU"/>
              <a:t>Mintaszöveg szerkesztése</a:t>
            </a:r>
          </a:p>
          <a:p>
            <a:pPr lvl="1" rtl="0"/>
            <a:r>
              <a:rPr lang="hu-HU"/>
              <a:t>Második szint</a:t>
            </a:r>
          </a:p>
          <a:p>
            <a:pPr lvl="2" rtl="0"/>
            <a:r>
              <a:rPr lang="hu-HU"/>
              <a:t>Harmadik szint</a:t>
            </a:r>
          </a:p>
          <a:p>
            <a:pPr lvl="3" rtl="0"/>
            <a:r>
              <a:rPr lang="hu-HU"/>
              <a:t>Negyedik szint</a:t>
            </a:r>
          </a:p>
          <a:p>
            <a:pPr lvl="4" rtl="0"/>
            <a:r>
              <a:rPr lang="hu-HU"/>
              <a:t>Ötödik szint</a:t>
            </a:r>
            <a:endParaRPr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246812" y="1676400"/>
            <a:ext cx="4648201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246812" y="2438400"/>
            <a:ext cx="4648201" cy="37338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hu-HU"/>
              <a:t>Mintaszöveg szerkesztése</a:t>
            </a:r>
          </a:p>
          <a:p>
            <a:pPr lvl="1" rtl="0"/>
            <a:r>
              <a:rPr lang="hu-HU"/>
              <a:t>Második szint</a:t>
            </a:r>
          </a:p>
          <a:p>
            <a:pPr lvl="2" rtl="0"/>
            <a:r>
              <a:rPr lang="hu-HU"/>
              <a:t>Harmadik szint</a:t>
            </a:r>
          </a:p>
          <a:p>
            <a:pPr lvl="3" rtl="0"/>
            <a:r>
              <a:rPr lang="hu-HU"/>
              <a:t>Negyedik szint</a:t>
            </a:r>
          </a:p>
          <a:p>
            <a:pPr lvl="4" rtl="0"/>
            <a:r>
              <a:rPr lang="hu-HU"/>
              <a:t>Ötödik szint</a:t>
            </a:r>
            <a:endParaRPr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endParaRPr lang="en-US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r>
              <a:rPr lang="en-US"/>
              <a:t>2016.06.30.</a:t>
            </a:r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692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u-HU"/>
              <a:t>Mintacím szerkesztése</a:t>
            </a:r>
            <a:endParaRPr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endParaRPr lang="en-US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r>
              <a:rPr lang="en-US"/>
              <a:t>2016.06.30.</a:t>
            </a:r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1311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endParaRPr lang="en-US"/>
          </a:p>
        </p:txBody>
      </p:sp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r>
              <a:rPr lang="en-US"/>
              <a:t>2016.06.30.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6631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églalap 9"/>
          <p:cNvSpPr/>
          <p:nvPr/>
        </p:nvSpPr>
        <p:spPr>
          <a:xfrm>
            <a:off x="608012" y="0"/>
            <a:ext cx="4883563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/>
          </a:p>
        </p:txBody>
      </p:sp>
      <p:sp>
        <p:nvSpPr>
          <p:cNvPr id="11" name="Téglalap 10"/>
          <p:cNvSpPr/>
          <p:nvPr/>
        </p:nvSpPr>
        <p:spPr>
          <a:xfrm>
            <a:off x="699452" y="0"/>
            <a:ext cx="4700684" cy="6858000"/>
          </a:xfrm>
          <a:prstGeom prst="rect">
            <a:avLst/>
          </a:prstGeom>
          <a:solidFill>
            <a:schemeClr val="accent2">
              <a:lumMod val="7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293813" y="685800"/>
            <a:ext cx="3581400" cy="3886200"/>
          </a:xfrm>
        </p:spPr>
        <p:txBody>
          <a:bodyPr rtlCol="0" anchor="b">
            <a:noAutofit/>
          </a:bodyPr>
          <a:lstStyle>
            <a:lvl1pPr algn="l">
              <a:defRPr sz="4000" b="0"/>
            </a:lvl1pPr>
          </a:lstStyle>
          <a:p>
            <a:pPr rtl="0"/>
            <a:r>
              <a:rPr lang="hu-HU"/>
              <a:t>Mintacím szerkesztése</a:t>
            </a:r>
            <a:endParaRPr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293813" y="4724400"/>
            <a:ext cx="3581400" cy="1401764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hu-HU"/>
              <a:t>Mintaszöveg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094413" y="685800"/>
            <a:ext cx="5484970" cy="54864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hu-HU"/>
              <a:t>Mintaszöveg szerkesztése</a:t>
            </a:r>
          </a:p>
          <a:p>
            <a:pPr lvl="1" rtl="0"/>
            <a:r>
              <a:rPr lang="hu-HU"/>
              <a:t>Második szint</a:t>
            </a:r>
          </a:p>
          <a:p>
            <a:pPr lvl="2" rtl="0"/>
            <a:r>
              <a:rPr lang="hu-HU"/>
              <a:t>Harmadik szint</a:t>
            </a:r>
          </a:p>
          <a:p>
            <a:pPr lvl="3" rtl="0"/>
            <a:r>
              <a:rPr lang="hu-HU"/>
              <a:t>Negyedik szint</a:t>
            </a:r>
          </a:p>
          <a:p>
            <a:pPr lvl="4" rtl="0"/>
            <a:r>
              <a:rPr lang="hu-HU"/>
              <a:t>Ötödik szint</a:t>
            </a:r>
            <a:endParaRPr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endParaRPr lang="en-US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r>
              <a:rPr lang="en-US"/>
              <a:t>2016.06.30.</a:t>
            </a: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575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églalap 11"/>
          <p:cNvSpPr/>
          <p:nvPr/>
        </p:nvSpPr>
        <p:spPr>
          <a:xfrm>
            <a:off x="608012" y="0"/>
            <a:ext cx="4883563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/>
          </a:p>
        </p:txBody>
      </p:sp>
      <p:sp>
        <p:nvSpPr>
          <p:cNvPr id="13" name="Téglalap 12"/>
          <p:cNvSpPr/>
          <p:nvPr/>
        </p:nvSpPr>
        <p:spPr>
          <a:xfrm>
            <a:off x="699452" y="0"/>
            <a:ext cx="4700684" cy="6858000"/>
          </a:xfrm>
          <a:prstGeom prst="rect">
            <a:avLst/>
          </a:prstGeom>
          <a:solidFill>
            <a:schemeClr val="accent2">
              <a:lumMod val="7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293813" y="685800"/>
            <a:ext cx="3581400" cy="3886200"/>
          </a:xfrm>
        </p:spPr>
        <p:txBody>
          <a:bodyPr rtlCol="0" anchor="b">
            <a:noAutofit/>
          </a:bodyPr>
          <a:lstStyle>
            <a:lvl1pPr algn="l">
              <a:defRPr sz="4000" b="0"/>
            </a:lvl1pPr>
          </a:lstStyle>
          <a:p>
            <a:pPr rtl="0"/>
            <a:r>
              <a:rPr lang="hu-HU"/>
              <a:t>Mintacím szerkesztése</a:t>
            </a:r>
            <a:endParaRPr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293813" y="4724400"/>
            <a:ext cx="3581400" cy="1401764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hu-HU"/>
              <a:t>Mintaszöveg szerkesztése</a:t>
            </a:r>
          </a:p>
        </p:txBody>
      </p:sp>
      <p:sp>
        <p:nvSpPr>
          <p:cNvPr id="3" name="Kép helyőrzője 2" descr="Üres helyőrző kép hozzáadásához. Kattintson a helyőrzőre, és jelölje ki a hozzáadni kívánt képet.&#10;"/>
          <p:cNvSpPr>
            <a:spLocks noGrp="1"/>
          </p:cNvSpPr>
          <p:nvPr>
            <p:ph type="pic" idx="1"/>
          </p:nvPr>
        </p:nvSpPr>
        <p:spPr>
          <a:xfrm>
            <a:off x="6094413" y="685800"/>
            <a:ext cx="5486400" cy="5486400"/>
          </a:xfrm>
          <a:solidFill>
            <a:schemeClr val="tx2">
              <a:lumMod val="10000"/>
            </a:schemeClr>
          </a:solidFill>
          <a:ln w="50800">
            <a:solidFill>
              <a:schemeClr val="tx1"/>
            </a:solidFill>
            <a:miter lim="800000"/>
          </a:ln>
          <a:effectLst>
            <a:outerShdw blurRad="190500" algn="ctr" rotWithShape="0">
              <a:prstClr val="black">
                <a:alpha val="50000"/>
              </a:prst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hu-HU"/>
              <a:t>Kép beszúrásához kattintson az ikonra</a:t>
            </a:r>
            <a:endParaRPr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endParaRPr lang="en-US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r>
              <a:rPr lang="en-US"/>
              <a:t>2016.06.30.</a:t>
            </a: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1934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lternatív 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églalap 9"/>
          <p:cNvSpPr/>
          <p:nvPr/>
        </p:nvSpPr>
        <p:spPr>
          <a:xfrm>
            <a:off x="5393372" y="0"/>
            <a:ext cx="6795452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/>
          </a:p>
        </p:txBody>
      </p:sp>
      <p:sp>
        <p:nvSpPr>
          <p:cNvPr id="11" name="Téglalap 10"/>
          <p:cNvSpPr/>
          <p:nvPr/>
        </p:nvSpPr>
        <p:spPr>
          <a:xfrm>
            <a:off x="5484812" y="0"/>
            <a:ext cx="6704012" cy="6858000"/>
          </a:xfrm>
          <a:prstGeom prst="rect">
            <a:avLst/>
          </a:prstGeom>
          <a:solidFill>
            <a:schemeClr val="accent2">
              <a:lumMod val="7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08013" y="685800"/>
            <a:ext cx="4267200" cy="3886200"/>
          </a:xfrm>
        </p:spPr>
        <p:txBody>
          <a:bodyPr rtlCol="0" anchor="b">
            <a:noAutofit/>
          </a:bodyPr>
          <a:lstStyle>
            <a:lvl1pPr algn="l">
              <a:defRPr sz="4000" b="0"/>
            </a:lvl1pPr>
          </a:lstStyle>
          <a:p>
            <a:pPr rtl="0"/>
            <a:r>
              <a:rPr lang="hu-HU"/>
              <a:t>Mintacím szerkesztése</a:t>
            </a:r>
            <a:endParaRPr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608013" y="4724400"/>
            <a:ext cx="4267200" cy="144780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hu-HU"/>
              <a:t>Mintaszöveg szerkesztése</a:t>
            </a:r>
          </a:p>
        </p:txBody>
      </p:sp>
      <p:sp>
        <p:nvSpPr>
          <p:cNvPr id="3" name="Kép helyőrzője 2" descr="Üres helyőrző kép hozzáadásához. Kattintson a helyőrzőre, és jelölje ki a hozzáadni kívánt képet.&#10;"/>
          <p:cNvSpPr>
            <a:spLocks noGrp="1"/>
          </p:cNvSpPr>
          <p:nvPr>
            <p:ph type="pic" idx="1"/>
          </p:nvPr>
        </p:nvSpPr>
        <p:spPr>
          <a:xfrm>
            <a:off x="6094413" y="685800"/>
            <a:ext cx="5486400" cy="5486400"/>
          </a:xfrm>
          <a:solidFill>
            <a:schemeClr val="tx2">
              <a:lumMod val="10000"/>
            </a:schemeClr>
          </a:solidFill>
          <a:ln w="50800">
            <a:solidFill>
              <a:schemeClr val="tx1"/>
            </a:solidFill>
            <a:miter lim="800000"/>
          </a:ln>
          <a:effectLst>
            <a:outerShdw blurRad="190500" algn="ctr" rotWithShape="0">
              <a:prstClr val="black">
                <a:alpha val="50000"/>
              </a:prst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hu-HU"/>
              <a:t>Kép beszúrásához kattintson az ikonra</a:t>
            </a:r>
            <a:endParaRPr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endParaRPr lang="en-US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r>
              <a:rPr lang="en-US"/>
              <a:t>2016.06.30.</a:t>
            </a: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53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u-HU"/>
              <a:t>Mintacím szerkesztése</a:t>
            </a:r>
            <a:endParaRPr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hu-HU"/>
              <a:t>Mintaszöveg szerkesztése</a:t>
            </a:r>
          </a:p>
          <a:p>
            <a:pPr lvl="1" rtl="0"/>
            <a:r>
              <a:rPr lang="hu-HU"/>
              <a:t>Második szint</a:t>
            </a:r>
          </a:p>
          <a:p>
            <a:pPr lvl="2" rtl="0"/>
            <a:r>
              <a:rPr lang="hu-HU"/>
              <a:t>Harmadik szint</a:t>
            </a:r>
          </a:p>
          <a:p>
            <a:pPr lvl="3" rtl="0"/>
            <a:r>
              <a:rPr lang="hu-HU"/>
              <a:t>Negyedik szint</a:t>
            </a:r>
          </a:p>
          <a:p>
            <a:pPr lvl="4" rtl="0"/>
            <a:r>
              <a:rPr lang="hu-HU"/>
              <a:t>Ötödik szint</a:t>
            </a:r>
            <a:endParaRPr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endParaRPr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r>
              <a:rPr lang="en-US"/>
              <a:t>2016.06.30.</a:t>
            </a: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899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9675812" y="685801"/>
            <a:ext cx="1219201" cy="5486400"/>
          </a:xfrm>
        </p:spPr>
        <p:txBody>
          <a:bodyPr vert="eaVert" rtlCol="0"/>
          <a:lstStyle/>
          <a:p>
            <a:pPr rtl="0"/>
            <a:r>
              <a:rPr lang="hu-HU"/>
              <a:t>Mintacím szerkesztése</a:t>
            </a:r>
            <a:endParaRPr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1293813" y="685800"/>
            <a:ext cx="8153399" cy="5486400"/>
          </a:xfrm>
        </p:spPr>
        <p:txBody>
          <a:bodyPr vert="eaVert"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hu-HU"/>
              <a:t>Mintaszöveg szerkesztése</a:t>
            </a:r>
          </a:p>
          <a:p>
            <a:pPr lvl="1" rtl="0"/>
            <a:r>
              <a:rPr lang="hu-HU"/>
              <a:t>Második szint</a:t>
            </a:r>
          </a:p>
          <a:p>
            <a:pPr lvl="2" rtl="0"/>
            <a:r>
              <a:rPr lang="hu-HU"/>
              <a:t>Harmadik szint</a:t>
            </a:r>
          </a:p>
          <a:p>
            <a:pPr lvl="3" rtl="0"/>
            <a:r>
              <a:rPr lang="hu-HU"/>
              <a:t>Negyedik szint</a:t>
            </a:r>
          </a:p>
          <a:p>
            <a:pPr lvl="4" rtl="0"/>
            <a:r>
              <a:rPr lang="hu-HU"/>
              <a:t>Ötödik szint</a:t>
            </a:r>
            <a:endParaRPr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endParaRPr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r>
              <a:rPr lang="en-US"/>
              <a:t>2016.06.30.</a:t>
            </a: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7202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1293812" y="381000"/>
            <a:ext cx="96012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hu"/>
              <a:t>Mintacím szerkesztése</a:t>
            </a:r>
            <a:endParaRPr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1293814" y="1828800"/>
            <a:ext cx="96012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hu"/>
              <a:t>Mintaszöveg szerkesztése</a:t>
            </a:r>
          </a:p>
          <a:p>
            <a:pPr lvl="1" rtl="0"/>
            <a:r>
              <a:rPr lang="hu"/>
              <a:t>Második szint</a:t>
            </a:r>
          </a:p>
          <a:p>
            <a:pPr lvl="2" rtl="0"/>
            <a:r>
              <a:rPr lang="hu"/>
              <a:t>Harmadik szint</a:t>
            </a:r>
          </a:p>
          <a:p>
            <a:pPr lvl="3" rtl="0"/>
            <a:r>
              <a:rPr lang="hu"/>
              <a:t>Negyedik szint</a:t>
            </a:r>
          </a:p>
          <a:p>
            <a:pPr lvl="4" rtl="0"/>
            <a:r>
              <a:rPr lang="hu"/>
              <a:t>Ötödik szint</a:t>
            </a:r>
            <a:endParaRPr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12938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7999412" y="6400801"/>
            <a:ext cx="13200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en-US"/>
              <a:t>2016.06.30.</a:t>
            </a:r>
            <a:endParaRPr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9675812" y="6400801"/>
            <a:ext cx="12192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299542E4-2CCF-42F6-9D92-ED568035133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082099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2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6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800"/>
        </a:spcBef>
        <a:buFont typeface="Century" pitchFamily="18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25880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91640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indent="-228600" algn="l" defTabSz="914400" rtl="0" eaLnBrk="1" latinLnBrk="0" hangingPunct="1"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23160" indent="-228600" algn="l" defTabSz="914400" rtl="0" eaLnBrk="1" latinLnBrk="0" hangingPunct="1"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28600" algn="l" defTabSz="914400" rtl="0" eaLnBrk="1" latinLnBrk="0" hangingPunct="1"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54680" indent="-228600" algn="l" defTabSz="914400" rtl="0" eaLnBrk="1" latinLnBrk="0" hangingPunct="1"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21160" y="0"/>
            <a:ext cx="12167665" cy="6858000"/>
          </a:xfrm>
        </p:spPr>
        <p:txBody>
          <a:bodyPr rtlCol="0">
            <a:noAutofit/>
          </a:bodyPr>
          <a:lstStyle/>
          <a:p>
            <a:pPr algn="just">
              <a:lnSpc>
                <a:spcPct val="160000"/>
              </a:lnSpc>
            </a:pPr>
            <a:r>
              <a:rPr lang="hu-HU" sz="3600" b="1" cap="non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„</a:t>
            </a:r>
            <a:r>
              <a:rPr lang="hu-HU" sz="3600" b="1" cap="none" baseline="30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hu-HU" sz="3600" b="1" cap="non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Kérlek tehát titeket, ne csüggedjetek el az értetek szenvedett megpróbáltatásaim miatt, hiszen számotokra dicsőség ez. </a:t>
            </a:r>
            <a:r>
              <a:rPr lang="hu-HU" sz="3600" b="1" cap="none" baseline="30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r>
              <a:rPr lang="hu-HU" sz="3600" b="1" cap="non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Ezért meghajtom térdemet az Atya előtt, </a:t>
            </a:r>
            <a:r>
              <a:rPr lang="hu-HU" sz="3600" b="1" cap="none" baseline="30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r>
              <a:rPr lang="hu-HU" sz="3600" b="1" cap="non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akiről nevét kapja minden nemzetség mennyen és földön: </a:t>
            </a:r>
            <a:r>
              <a:rPr lang="hu-HU" sz="3600" b="1" cap="none" baseline="30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r>
              <a:rPr lang="hu-HU" sz="3600" b="1" cap="non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adja meg nektek dicsőségének gazdagsága szerint, hogy hatalmasan megerősödjék bennetek a belső ember az ő Lelke által;</a:t>
            </a:r>
            <a:endParaRPr lang="hu" sz="3600" cap="none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0820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21160" y="0"/>
            <a:ext cx="12167665" cy="6858000"/>
          </a:xfrm>
        </p:spPr>
        <p:txBody>
          <a:bodyPr rtlCol="0">
            <a:noAutofit/>
          </a:bodyPr>
          <a:lstStyle/>
          <a:p>
            <a:pPr algn="just">
              <a:lnSpc>
                <a:spcPct val="160000"/>
              </a:lnSpc>
            </a:pPr>
            <a:r>
              <a:rPr lang="hu-HU" sz="3600" b="1" cap="none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r>
              <a:rPr lang="hu-HU" sz="3600" b="1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hogy Krisztus lakjék szívetekben a hit által, a szeretetben meggyökerezve és megalapozva </a:t>
            </a:r>
            <a:r>
              <a:rPr lang="hu-HU" sz="3600" b="1" cap="none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r>
              <a:rPr lang="hu-HU" sz="3600" b="1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képesek legyetek felfogni minden szenttel együtt: mi a szélesség és hosszúság, magasság és mélység; </a:t>
            </a:r>
            <a:r>
              <a:rPr lang="hu-HU" sz="3600" b="1" cap="none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</a:t>
            </a:r>
            <a:r>
              <a:rPr lang="hu-HU" sz="3600" b="1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és így megismerjétek Krisztus minden ismeretet meghaladó szeretetét, hogy Isten mindent átfogó teljességére jussatok.</a:t>
            </a:r>
            <a:endParaRPr lang="hu" sz="3600" cap="none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134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21160" y="0"/>
            <a:ext cx="12167665" cy="6858000"/>
          </a:xfrm>
        </p:spPr>
        <p:txBody>
          <a:bodyPr rtlCol="0">
            <a:noAutofit/>
          </a:bodyPr>
          <a:lstStyle/>
          <a:p>
            <a:pPr algn="just">
              <a:lnSpc>
                <a:spcPct val="150000"/>
              </a:lnSpc>
            </a:pPr>
            <a:r>
              <a:rPr lang="hu-HU" sz="3600" b="1" cap="none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hu-HU" sz="3600" b="1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Aki pedig mindent megtehet sokkal bőségesebben, mint ahogy mi kérjük vagy gondoljuk, a bennünk munkálkodó erő szerint: </a:t>
            </a:r>
            <a:r>
              <a:rPr lang="hu-HU" sz="3600" b="1" cap="none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r>
            <a:r>
              <a:rPr lang="hu-HU" sz="3600" b="1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azé a dicsőség az egyházban Krisztus Jézus által nemzedékről nemzedékre, örökkön-örökké. Ámen.” </a:t>
            </a:r>
            <a:r>
              <a:rPr lang="hu-HU" sz="3600" b="1" cap="none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</a:t>
            </a:r>
            <a:r>
              <a:rPr lang="hu-HU" sz="3600" b="1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3,13-21</a:t>
            </a:r>
            <a:endParaRPr lang="hu" sz="3600" cap="none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8365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ím 12"/>
          <p:cNvSpPr>
            <a:spLocks noGrp="1"/>
          </p:cNvSpPr>
          <p:nvPr>
            <p:ph type="title"/>
          </p:nvPr>
        </p:nvSpPr>
        <p:spPr>
          <a:xfrm>
            <a:off x="20443" y="19080"/>
            <a:ext cx="12168381" cy="1143000"/>
          </a:xfrm>
        </p:spPr>
        <p:txBody>
          <a:bodyPr rtlCol="0">
            <a:normAutofit/>
          </a:bodyPr>
          <a:lstStyle/>
          <a:p>
            <a:pPr algn="ctr" rtl="0"/>
            <a:r>
              <a:rPr lang="h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Szentháromság ünnepe utáni 16. vasárnap</a:t>
            </a:r>
          </a:p>
        </p:txBody>
      </p:sp>
      <p:pic>
        <p:nvPicPr>
          <p:cNvPr id="1026" name="Picture 2" descr="Szentháromság vasárnapja – Felvidék.ma">
            <a:extLst>
              <a:ext uri="{FF2B5EF4-FFF2-40B4-BE49-F238E27FC236}">
                <a16:creationId xmlns:a16="http://schemas.microsoft.com/office/drawing/2014/main" id="{AEF9CEE2-2A5E-4EEF-E10B-57881F846D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80" r="18156"/>
          <a:stretch>
            <a:fillRect/>
          </a:stretch>
        </p:blipFill>
        <p:spPr bwMode="auto">
          <a:xfrm>
            <a:off x="4016606" y="1564073"/>
            <a:ext cx="4155611" cy="372985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ím 12">
            <a:extLst>
              <a:ext uri="{FF2B5EF4-FFF2-40B4-BE49-F238E27FC236}">
                <a16:creationId xmlns:a16="http://schemas.microsoft.com/office/drawing/2014/main" id="{DF52E93E-0424-9B29-CD1E-41C3E093444C}"/>
              </a:ext>
            </a:extLst>
          </p:cNvPr>
          <p:cNvSpPr txBox="1">
            <a:spLocks/>
          </p:cNvSpPr>
          <p:nvPr/>
        </p:nvSpPr>
        <p:spPr>
          <a:xfrm>
            <a:off x="0" y="5445224"/>
            <a:ext cx="12188825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hu-HU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Életünk el van rejtve Krisztusban!</a:t>
            </a:r>
            <a:endParaRPr lang="hu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0798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zövegdoboz 4">
            <a:extLst>
              <a:ext uri="{FF2B5EF4-FFF2-40B4-BE49-F238E27FC236}">
                <a16:creationId xmlns:a16="http://schemas.microsoft.com/office/drawing/2014/main" id="{AFF4697E-1975-6692-BFB2-25A9A274E812}"/>
              </a:ext>
            </a:extLst>
          </p:cNvPr>
          <p:cNvSpPr txBox="1"/>
          <p:nvPr/>
        </p:nvSpPr>
        <p:spPr>
          <a:xfrm>
            <a:off x="17860" y="260648"/>
            <a:ext cx="12188825" cy="59668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hu-HU" sz="37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„</a:t>
            </a:r>
            <a:r>
              <a:rPr lang="hu-HU" sz="3700" b="1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18</a:t>
            </a:r>
            <a:r>
              <a:rPr lang="hu-HU" sz="37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 hívők közül is sokan eljöttek, megvallották és elbeszélték ilyenféle mesterkedéseiket. </a:t>
            </a:r>
            <a:r>
              <a:rPr lang="hu-HU" sz="3700" b="1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19</a:t>
            </a:r>
            <a:r>
              <a:rPr lang="hu-HU" sz="37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Sokan, akik varázslással foglalkoztak, összehordták könyveiket, és mindenki szeme láttára elégették. Amikor kiszámították a könyvek értékét, ötvenezer ezüstpénzre becsülték. </a:t>
            </a:r>
            <a:r>
              <a:rPr lang="hu-HU" sz="3700" b="1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20</a:t>
            </a:r>
            <a:r>
              <a:rPr lang="hu-HU" sz="37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Így az Úr ereje által az ige hatalmasan terjedt és megerősödött.”</a:t>
            </a:r>
            <a:r>
              <a:rPr lang="hu-HU" sz="37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										ApCsel 19, 18-20</a:t>
            </a:r>
            <a:endParaRPr lang="hu-HU" sz="3700" dirty="0"/>
          </a:p>
        </p:txBody>
      </p:sp>
    </p:spTree>
    <p:extLst>
      <p:ext uri="{BB962C8B-B14F-4D97-AF65-F5344CB8AC3E}">
        <p14:creationId xmlns:p14="http://schemas.microsoft.com/office/powerpoint/2010/main" val="285729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30E1D360-954B-0A64-4936-DEA50F3609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813481"/>
            <a:ext cx="12188825" cy="5231037"/>
          </a:xfrm>
          <a:prstGeom prst="rect">
            <a:avLst/>
          </a:prstGeom>
        </p:spPr>
      </p:pic>
      <p:sp>
        <p:nvSpPr>
          <p:cNvPr id="4" name="Ellipszis 3">
            <a:extLst>
              <a:ext uri="{FF2B5EF4-FFF2-40B4-BE49-F238E27FC236}">
                <a16:creationId xmlns:a16="http://schemas.microsoft.com/office/drawing/2014/main" id="{D2391669-EDF5-A735-B911-E9B50F81283F}"/>
              </a:ext>
            </a:extLst>
          </p:cNvPr>
          <p:cNvSpPr/>
          <p:nvPr/>
        </p:nvSpPr>
        <p:spPr>
          <a:xfrm>
            <a:off x="1168515" y="4159206"/>
            <a:ext cx="72008" cy="7200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Téglalap 4">
            <a:extLst>
              <a:ext uri="{FF2B5EF4-FFF2-40B4-BE49-F238E27FC236}">
                <a16:creationId xmlns:a16="http://schemas.microsoft.com/office/drawing/2014/main" id="{EE4CC5C2-9B5D-3BD8-8FDE-E2FC28874748}"/>
              </a:ext>
            </a:extLst>
          </p:cNvPr>
          <p:cNvSpPr/>
          <p:nvPr/>
        </p:nvSpPr>
        <p:spPr>
          <a:xfrm>
            <a:off x="1105148" y="3671990"/>
            <a:ext cx="120097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28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Efezus</a:t>
            </a:r>
            <a:endParaRPr lang="hu-HU" sz="3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églalap 5">
            <a:extLst>
              <a:ext uri="{FF2B5EF4-FFF2-40B4-BE49-F238E27FC236}">
                <a16:creationId xmlns:a16="http://schemas.microsoft.com/office/drawing/2014/main" id="{812357B0-6E95-3661-BCD4-62EE80289AC2}"/>
              </a:ext>
            </a:extLst>
          </p:cNvPr>
          <p:cNvSpPr/>
          <p:nvPr/>
        </p:nvSpPr>
        <p:spPr>
          <a:xfrm>
            <a:off x="4745323" y="2348880"/>
            <a:ext cx="269817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Törökország</a:t>
            </a:r>
          </a:p>
        </p:txBody>
      </p:sp>
      <p:pic>
        <p:nvPicPr>
          <p:cNvPr id="12" name="Kép 11">
            <a:extLst>
              <a:ext uri="{FF2B5EF4-FFF2-40B4-BE49-F238E27FC236}">
                <a16:creationId xmlns:a16="http://schemas.microsoft.com/office/drawing/2014/main" id="{2B71D690-35C8-C89C-33FA-0261DA76D6C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9795" y="0"/>
            <a:ext cx="2979029" cy="1988840"/>
          </a:xfrm>
          <a:prstGeom prst="rect">
            <a:avLst/>
          </a:prstGeom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1EDDA222-7381-EEF1-429B-D339951DC0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9706" y="1988840"/>
            <a:ext cx="2979116" cy="19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Efézus, Selçuk – Jegyek és túrák foglalása – 2026 (ellenőrzött értékelések)">
            <a:extLst>
              <a:ext uri="{FF2B5EF4-FFF2-40B4-BE49-F238E27FC236}">
                <a16:creationId xmlns:a16="http://schemas.microsoft.com/office/drawing/2014/main" id="{A32C01D6-0FDD-82EF-403F-A97C7F0B2A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9706" y="3977680"/>
            <a:ext cx="2979118" cy="2066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5580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zövegdoboz 4">
            <a:extLst>
              <a:ext uri="{FF2B5EF4-FFF2-40B4-BE49-F238E27FC236}">
                <a16:creationId xmlns:a16="http://schemas.microsoft.com/office/drawing/2014/main" id="{AFF4697E-1975-6692-BFB2-25A9A274E812}"/>
              </a:ext>
            </a:extLst>
          </p:cNvPr>
          <p:cNvSpPr txBox="1"/>
          <p:nvPr/>
        </p:nvSpPr>
        <p:spPr>
          <a:xfrm>
            <a:off x="17860" y="260648"/>
            <a:ext cx="12188825" cy="59668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hu-HU" sz="37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„</a:t>
            </a:r>
            <a:r>
              <a:rPr lang="hu-HU" sz="3700" b="1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18</a:t>
            </a:r>
            <a:r>
              <a:rPr lang="hu-HU" sz="37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 hívők közül is sokan eljöttek, megvallották és elbeszélték ilyenféle mesterkedéseiket. </a:t>
            </a:r>
            <a:r>
              <a:rPr lang="hu-HU" sz="3700" b="1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19</a:t>
            </a:r>
            <a:r>
              <a:rPr lang="hu-HU" sz="37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Sokan, akik varázslással foglalkoztak, összehordták könyveiket, és mindenki szeme láttára elégették. Amikor kiszámították a könyvek értékét, ötvenezer ezüstpénzre becsülték. </a:t>
            </a:r>
            <a:r>
              <a:rPr lang="hu-HU" sz="3700" b="1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20</a:t>
            </a:r>
            <a:r>
              <a:rPr lang="hu-HU" sz="37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Így az Úr ereje által az ige hatalmasan terjedt és megerősödött.”</a:t>
            </a:r>
            <a:r>
              <a:rPr lang="hu-HU" sz="37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										ApCsel 19, 18-20</a:t>
            </a:r>
            <a:endParaRPr lang="hu-HU" sz="3700" dirty="0"/>
          </a:p>
        </p:txBody>
      </p:sp>
    </p:spTree>
    <p:extLst>
      <p:ext uri="{BB962C8B-B14F-4D97-AF65-F5344CB8AC3E}">
        <p14:creationId xmlns:p14="http://schemas.microsoft.com/office/powerpoint/2010/main" val="1373762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ím 12"/>
          <p:cNvSpPr>
            <a:spLocks noGrp="1"/>
          </p:cNvSpPr>
          <p:nvPr>
            <p:ph type="title"/>
          </p:nvPr>
        </p:nvSpPr>
        <p:spPr>
          <a:xfrm>
            <a:off x="5480483" y="404664"/>
            <a:ext cx="6708342" cy="1143000"/>
          </a:xfrm>
        </p:spPr>
        <p:txBody>
          <a:bodyPr rtlCol="0">
            <a:normAutofit/>
          </a:bodyPr>
          <a:lstStyle/>
          <a:p>
            <a:pPr algn="ctr" rtl="0"/>
            <a:r>
              <a:rPr lang="hu" sz="4800" b="1" spc="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LESZÁMOLÁS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4A4CB162-BD0C-0510-E572-4A5DE08BCB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94"/>
            <a:ext cx="5480483" cy="6848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151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ím 12"/>
          <p:cNvSpPr>
            <a:spLocks noGrp="1"/>
          </p:cNvSpPr>
          <p:nvPr>
            <p:ph type="title"/>
          </p:nvPr>
        </p:nvSpPr>
        <p:spPr>
          <a:xfrm>
            <a:off x="5480483" y="404664"/>
            <a:ext cx="6708342" cy="1143000"/>
          </a:xfrm>
        </p:spPr>
        <p:txBody>
          <a:bodyPr rtlCol="0">
            <a:normAutofit/>
          </a:bodyPr>
          <a:lstStyle/>
          <a:p>
            <a:pPr algn="ctr" rtl="0"/>
            <a:r>
              <a:rPr lang="hu" sz="4800" b="1" spc="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LESZÁMOLÁS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4A4CB162-BD0C-0510-E572-4A5DE08BCB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94"/>
            <a:ext cx="5480483" cy="6848161"/>
          </a:xfrm>
          <a:prstGeom prst="rect">
            <a:avLst/>
          </a:prstGeom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id="{1AC4D28E-1116-250B-846B-376F30E66D97}"/>
              </a:ext>
            </a:extLst>
          </p:cNvPr>
          <p:cNvSpPr txBox="1"/>
          <p:nvPr/>
        </p:nvSpPr>
        <p:spPr>
          <a:xfrm>
            <a:off x="5871333" y="2636912"/>
            <a:ext cx="5926641" cy="2550570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37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Megszabadulni valamitől sokszor sokkal nehezebb, </a:t>
            </a:r>
          </a:p>
          <a:p>
            <a:pPr algn="ctr">
              <a:lnSpc>
                <a:spcPct val="150000"/>
              </a:lnSpc>
            </a:pPr>
            <a:r>
              <a:rPr lang="hu-HU" sz="37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mint megszerezni valamit!</a:t>
            </a:r>
            <a:endParaRPr lang="hu-HU" sz="37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33198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doboz 2">
            <a:extLst>
              <a:ext uri="{FF2B5EF4-FFF2-40B4-BE49-F238E27FC236}">
                <a16:creationId xmlns:a16="http://schemas.microsoft.com/office/drawing/2014/main" id="{297926DB-14B1-EC31-D06A-09A539F735C8}"/>
              </a:ext>
            </a:extLst>
          </p:cNvPr>
          <p:cNvSpPr txBox="1"/>
          <p:nvPr/>
        </p:nvSpPr>
        <p:spPr>
          <a:xfrm>
            <a:off x="-1" y="2113960"/>
            <a:ext cx="12188825" cy="26300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  <a:spcAft>
                <a:spcPts val="1000"/>
              </a:spcAft>
              <a:buNone/>
            </a:pPr>
            <a:r>
              <a:rPr lang="hu-HU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„Adja meg nektek dicsőségének gazdagsága szerint, hogy hatalmasan megerősödjék bennetek a belső ember az ő Lelke által.” </a:t>
            </a:r>
            <a:r>
              <a:rPr lang="hu-HU" sz="3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</a:t>
            </a:r>
            <a:r>
              <a:rPr lang="hu-HU" sz="3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3,16</a:t>
            </a:r>
            <a:endParaRPr lang="hu-HU" sz="3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3378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Bibliatanulmány gyerekeknek">
            <a:extLst>
              <a:ext uri="{FF2B5EF4-FFF2-40B4-BE49-F238E27FC236}">
                <a16:creationId xmlns:a16="http://schemas.microsoft.com/office/drawing/2014/main" id="{48DF5BC7-54F1-FADF-7A9C-76AFD95A5A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3887" y="0"/>
            <a:ext cx="52149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ím 12">
            <a:extLst>
              <a:ext uri="{FF2B5EF4-FFF2-40B4-BE49-F238E27FC236}">
                <a16:creationId xmlns:a16="http://schemas.microsoft.com/office/drawing/2014/main" id="{0FFF3C65-21FA-4A60-F1A8-EC67BC7B27E6}"/>
              </a:ext>
            </a:extLst>
          </p:cNvPr>
          <p:cNvSpPr txBox="1">
            <a:spLocks/>
          </p:cNvSpPr>
          <p:nvPr/>
        </p:nvSpPr>
        <p:spPr>
          <a:xfrm>
            <a:off x="0" y="692696"/>
            <a:ext cx="6968288" cy="1728192"/>
          </a:xfrm>
          <a:prstGeom prst="rect">
            <a:avLst/>
          </a:prstGeom>
        </p:spPr>
        <p:txBody>
          <a:bodyPr rtlCol="0">
            <a:normAutofit fontScale="77500" lnSpcReduction="20000"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60000"/>
              </a:lnSpc>
            </a:pPr>
            <a:r>
              <a:rPr lang="hu" sz="4800" b="1" spc="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Fogság Rómában </a:t>
            </a:r>
          </a:p>
          <a:p>
            <a:pPr algn="ctr">
              <a:lnSpc>
                <a:spcPct val="160000"/>
              </a:lnSpc>
            </a:pPr>
            <a:r>
              <a:rPr lang="hu" sz="4800" b="1" spc="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Kr.u. 60-62.</a:t>
            </a:r>
          </a:p>
        </p:txBody>
      </p:sp>
    </p:spTree>
    <p:extLst>
      <p:ext uri="{BB962C8B-B14F-4D97-AF65-F5344CB8AC3E}">
        <p14:creationId xmlns:p14="http://schemas.microsoft.com/office/powerpoint/2010/main" val="3664379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doboz 2">
            <a:extLst>
              <a:ext uri="{FF2B5EF4-FFF2-40B4-BE49-F238E27FC236}">
                <a16:creationId xmlns:a16="http://schemas.microsoft.com/office/drawing/2014/main" id="{3E52F464-E84C-9B71-A540-06F3B1FCB1CE}"/>
              </a:ext>
            </a:extLst>
          </p:cNvPr>
          <p:cNvSpPr txBox="1"/>
          <p:nvPr/>
        </p:nvSpPr>
        <p:spPr>
          <a:xfrm>
            <a:off x="-26268" y="2060848"/>
            <a:ext cx="12188825" cy="17398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3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„Hogy Krisztus lakjék szívetekben a hit által.” </a:t>
            </a:r>
          </a:p>
          <a:p>
            <a:pPr algn="ctr">
              <a:lnSpc>
                <a:spcPct val="150000"/>
              </a:lnSpc>
            </a:pPr>
            <a:r>
              <a:rPr lang="hu-HU" sz="3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Ef</a:t>
            </a:r>
            <a:r>
              <a:rPr lang="hu-HU" sz="3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3,17</a:t>
            </a:r>
            <a:endParaRPr lang="hu-HU" sz="3800" dirty="0"/>
          </a:p>
        </p:txBody>
      </p:sp>
    </p:spTree>
    <p:extLst>
      <p:ext uri="{BB962C8B-B14F-4D97-AF65-F5344CB8AC3E}">
        <p14:creationId xmlns:p14="http://schemas.microsoft.com/office/powerpoint/2010/main" val="2070660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3D House Planner: pris, anmeldelser og vurderinger – Capterra Danmark">
            <a:extLst>
              <a:ext uri="{FF2B5EF4-FFF2-40B4-BE49-F238E27FC236}">
                <a16:creationId xmlns:a16="http://schemas.microsoft.com/office/drawing/2014/main" id="{8FE211E1-8732-1C5A-78BE-1C8EA89949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40" y="20615"/>
            <a:ext cx="78549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églalap 1">
            <a:extLst>
              <a:ext uri="{FF2B5EF4-FFF2-40B4-BE49-F238E27FC236}">
                <a16:creationId xmlns:a16="http://schemas.microsoft.com/office/drawing/2014/main" id="{C60F704C-6836-818A-30CF-301543C9A0E8}"/>
              </a:ext>
            </a:extLst>
          </p:cNvPr>
          <p:cNvSpPr/>
          <p:nvPr/>
        </p:nvSpPr>
        <p:spPr>
          <a:xfrm>
            <a:off x="7297289" y="137437"/>
            <a:ext cx="455233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Vasárnap délelőtt </a:t>
            </a:r>
          </a:p>
          <a:p>
            <a:pPr algn="ctr"/>
            <a:r>
              <a:rPr lang="hu-HU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szobája</a:t>
            </a:r>
          </a:p>
        </p:txBody>
      </p:sp>
      <p:cxnSp>
        <p:nvCxnSpPr>
          <p:cNvPr id="4" name="Egyenes összekötő nyíllal 3">
            <a:extLst>
              <a:ext uri="{FF2B5EF4-FFF2-40B4-BE49-F238E27FC236}">
                <a16:creationId xmlns:a16="http://schemas.microsoft.com/office/drawing/2014/main" id="{BEDC3A12-0FFC-C8F6-0ECE-5B71074B3D09}"/>
              </a:ext>
            </a:extLst>
          </p:cNvPr>
          <p:cNvCxnSpPr>
            <a:cxnSpLocks/>
          </p:cNvCxnSpPr>
          <p:nvPr/>
        </p:nvCxnSpPr>
        <p:spPr>
          <a:xfrm flipH="1">
            <a:off x="4582244" y="908720"/>
            <a:ext cx="3024336" cy="79208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zövegdoboz 5">
            <a:extLst>
              <a:ext uri="{FF2B5EF4-FFF2-40B4-BE49-F238E27FC236}">
                <a16:creationId xmlns:a16="http://schemas.microsoft.com/office/drawing/2014/main" id="{3D3F04BC-E569-7950-BA77-ED9FD111EEF3}"/>
              </a:ext>
            </a:extLst>
          </p:cNvPr>
          <p:cNvSpPr txBox="1"/>
          <p:nvPr/>
        </p:nvSpPr>
        <p:spPr>
          <a:xfrm>
            <a:off x="7724329" y="1510121"/>
            <a:ext cx="4464496" cy="53367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23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„Uram, ez itt a vasárnap délelőtt szobája, ide bejöhetsz. Ez itt az imádság szobája, ez is a tied. </a:t>
            </a:r>
          </a:p>
          <a:p>
            <a:pPr algn="ctr">
              <a:lnSpc>
                <a:spcPct val="150000"/>
              </a:lnSpc>
            </a:pPr>
            <a:r>
              <a:rPr lang="hu-HU" sz="23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 az </a:t>
            </a:r>
            <a:r>
              <a:rPr lang="hu-HU" sz="23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indulataimhoz</a:t>
            </a:r>
            <a:r>
              <a:rPr lang="hu-HU" sz="23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ne nyúlj! </a:t>
            </a:r>
          </a:p>
          <a:p>
            <a:pPr algn="ctr">
              <a:lnSpc>
                <a:spcPct val="150000"/>
              </a:lnSpc>
            </a:pPr>
            <a:r>
              <a:rPr lang="hu-HU" sz="23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pénzügyeimhez ne legyen közöd! A kapcsolataimat én rendezem! </a:t>
            </a:r>
          </a:p>
          <a:p>
            <a:pPr algn="ctr">
              <a:lnSpc>
                <a:spcPct val="150000"/>
              </a:lnSpc>
            </a:pPr>
            <a:r>
              <a:rPr lang="hu-HU" sz="23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titkos gondolataimba ne nézz bele! A sérelmeimet hadd őrizgessem! Erről a szokásomról pedig inkább ne beszéljünk!”</a:t>
            </a:r>
            <a:r>
              <a:rPr lang="hu-HU" sz="23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hu-H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152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ím 12"/>
          <p:cNvSpPr>
            <a:spLocks noGrp="1"/>
          </p:cNvSpPr>
          <p:nvPr>
            <p:ph type="title"/>
          </p:nvPr>
        </p:nvSpPr>
        <p:spPr>
          <a:xfrm>
            <a:off x="5480483" y="17851"/>
            <a:ext cx="6708342" cy="1143000"/>
          </a:xfrm>
        </p:spPr>
        <p:txBody>
          <a:bodyPr rtlCol="0">
            <a:normAutofit/>
          </a:bodyPr>
          <a:lstStyle/>
          <a:p>
            <a:pPr algn="ctr" rtl="0"/>
            <a:r>
              <a:rPr lang="hu" sz="4800" b="1" spc="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LESZÁMOLÁS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4A4CB162-BD0C-0510-E572-4A5DE08BCB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94"/>
            <a:ext cx="5480483" cy="6848161"/>
          </a:xfrm>
          <a:prstGeom prst="rect">
            <a:avLst/>
          </a:prstGeom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id="{1AC4D28E-1116-250B-846B-376F30E66D97}"/>
              </a:ext>
            </a:extLst>
          </p:cNvPr>
          <p:cNvSpPr txBox="1"/>
          <p:nvPr/>
        </p:nvSpPr>
        <p:spPr>
          <a:xfrm>
            <a:off x="5871333" y="1412776"/>
            <a:ext cx="5926641" cy="2308324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hu-HU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…mi történik, amikor Krisztus nem vendég többé, hanem </a:t>
            </a:r>
          </a:p>
          <a:p>
            <a:pPr algn="ctr"/>
            <a:r>
              <a:rPr lang="hu-HU" sz="36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Úr lesz az ember életében!</a:t>
            </a:r>
            <a:endParaRPr lang="hu-HU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zövegdoboz 1">
            <a:extLst>
              <a:ext uri="{FF2B5EF4-FFF2-40B4-BE49-F238E27FC236}">
                <a16:creationId xmlns:a16="http://schemas.microsoft.com/office/drawing/2014/main" id="{0AFFACE1-6DF7-58AE-7DCF-6A59C0331A16}"/>
              </a:ext>
            </a:extLst>
          </p:cNvPr>
          <p:cNvSpPr txBox="1"/>
          <p:nvPr/>
        </p:nvSpPr>
        <p:spPr>
          <a:xfrm>
            <a:off x="5871333" y="3941313"/>
            <a:ext cx="5926641" cy="2862322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hu-HU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leszámolás a bűneinkkel Krisztus előtt az mindig azt jelenti, hogy </a:t>
            </a:r>
            <a:r>
              <a:rPr lang="hu-HU" sz="3600" b="1" i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egyre nagyobb teret adok az életemben az életemből Krisztusnak!</a:t>
            </a:r>
          </a:p>
        </p:txBody>
      </p:sp>
    </p:spTree>
    <p:extLst>
      <p:ext uri="{BB962C8B-B14F-4D97-AF65-F5344CB8AC3E}">
        <p14:creationId xmlns:p14="http://schemas.microsoft.com/office/powerpoint/2010/main" val="1497072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zövegdoboz 5">
            <a:extLst>
              <a:ext uri="{FF2B5EF4-FFF2-40B4-BE49-F238E27FC236}">
                <a16:creationId xmlns:a16="http://schemas.microsoft.com/office/drawing/2014/main" id="{877AB0C0-EF59-84A0-7E22-F3376E56ADDE}"/>
              </a:ext>
            </a:extLst>
          </p:cNvPr>
          <p:cNvSpPr txBox="1"/>
          <p:nvPr/>
        </p:nvSpPr>
        <p:spPr>
          <a:xfrm>
            <a:off x="4717144" y="0"/>
            <a:ext cx="7425942" cy="6936835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just">
              <a:lnSpc>
                <a:spcPts val="5100"/>
              </a:lnSpc>
              <a:spcAft>
                <a:spcPts val="1000"/>
              </a:spcAft>
              <a:buNone/>
            </a:pPr>
            <a:r>
              <a:rPr lang="hu-HU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Egy kapcsolat. Egy harag. </a:t>
            </a:r>
          </a:p>
          <a:p>
            <a:pPr algn="just">
              <a:lnSpc>
                <a:spcPts val="5100"/>
              </a:lnSpc>
              <a:spcAft>
                <a:spcPts val="1000"/>
              </a:spcAft>
              <a:buNone/>
            </a:pPr>
            <a:r>
              <a:rPr lang="hu-HU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Egy régi sérelem. Egy függőség. </a:t>
            </a:r>
          </a:p>
          <a:p>
            <a:pPr algn="just">
              <a:lnSpc>
                <a:spcPts val="5100"/>
              </a:lnSpc>
              <a:spcAft>
                <a:spcPts val="1000"/>
              </a:spcAft>
              <a:buNone/>
            </a:pPr>
            <a:r>
              <a:rPr lang="hu-HU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pénzhez való viszonyom. </a:t>
            </a:r>
          </a:p>
          <a:p>
            <a:pPr algn="just">
              <a:lnSpc>
                <a:spcPts val="5100"/>
              </a:lnSpc>
              <a:spcAft>
                <a:spcPts val="1000"/>
              </a:spcAft>
              <a:buNone/>
            </a:pPr>
            <a:r>
              <a:rPr lang="hu-HU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szexualitásom. Az internethasználatom. </a:t>
            </a:r>
          </a:p>
          <a:p>
            <a:pPr algn="just">
              <a:lnSpc>
                <a:spcPts val="5100"/>
              </a:lnSpc>
              <a:spcAft>
                <a:spcPts val="1000"/>
              </a:spcAft>
              <a:buNone/>
            </a:pPr>
            <a:r>
              <a:rPr lang="hu-HU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beszédem. </a:t>
            </a:r>
          </a:p>
          <a:p>
            <a:pPr algn="just">
              <a:lnSpc>
                <a:spcPts val="5100"/>
              </a:lnSpc>
              <a:spcAft>
                <a:spcPts val="1000"/>
              </a:spcAft>
              <a:buNone/>
            </a:pPr>
            <a:r>
              <a:rPr lang="hu-HU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másokról alkotott véleményem. </a:t>
            </a:r>
          </a:p>
          <a:p>
            <a:pPr algn="just">
              <a:lnSpc>
                <a:spcPts val="5100"/>
              </a:lnSpc>
              <a:spcAft>
                <a:spcPts val="1000"/>
              </a:spcAft>
              <a:buNone/>
            </a:pPr>
            <a:r>
              <a:rPr lang="hu-HU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Az önzésem. A hiúságom. </a:t>
            </a:r>
          </a:p>
          <a:p>
            <a:pPr algn="just">
              <a:lnSpc>
                <a:spcPts val="5100"/>
              </a:lnSpc>
              <a:spcAft>
                <a:spcPts val="1000"/>
              </a:spcAft>
              <a:buNone/>
            </a:pPr>
            <a:r>
              <a:rPr lang="hu-HU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Vagy éppen az a görcsös vágyam, </a:t>
            </a:r>
          </a:p>
          <a:p>
            <a:pPr algn="just">
              <a:lnSpc>
                <a:spcPts val="5100"/>
              </a:lnSpc>
              <a:spcAft>
                <a:spcPts val="1000"/>
              </a:spcAft>
              <a:buNone/>
            </a:pPr>
            <a:r>
              <a:rPr lang="hu-HU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hogy mindent én tartsak kézben.</a:t>
            </a:r>
            <a:endParaRPr lang="hu-HU" sz="29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Kép 7">
            <a:extLst>
              <a:ext uri="{FF2B5EF4-FFF2-40B4-BE49-F238E27FC236}">
                <a16:creationId xmlns:a16="http://schemas.microsoft.com/office/drawing/2014/main" id="{6E8773E0-276C-894D-961D-9D13ADE665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171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50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>
            <a:extLst>
              <a:ext uri="{FF2B5EF4-FFF2-40B4-BE49-F238E27FC236}">
                <a16:creationId xmlns:a16="http://schemas.microsoft.com/office/drawing/2014/main" id="{4A4CB162-BD0C-0510-E572-4A5DE08BCB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94"/>
            <a:ext cx="5480483" cy="6848161"/>
          </a:xfrm>
          <a:prstGeom prst="rect">
            <a:avLst/>
          </a:prstGeom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id="{1AC4D28E-1116-250B-846B-376F30E66D97}"/>
              </a:ext>
            </a:extLst>
          </p:cNvPr>
          <p:cNvSpPr txBox="1"/>
          <p:nvPr/>
        </p:nvSpPr>
        <p:spPr>
          <a:xfrm>
            <a:off x="5867576" y="332656"/>
            <a:ext cx="5926641" cy="1754326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hu-HU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Mi az én „</a:t>
            </a:r>
            <a:r>
              <a:rPr lang="hu-HU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efezusi</a:t>
            </a:r>
            <a:r>
              <a:rPr lang="hu-HU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könyvem”, amelyhez még mindig ragaszkodom?</a:t>
            </a:r>
            <a:endParaRPr lang="hu-HU" sz="6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zövegdoboz 1">
            <a:extLst>
              <a:ext uri="{FF2B5EF4-FFF2-40B4-BE49-F238E27FC236}">
                <a16:creationId xmlns:a16="http://schemas.microsoft.com/office/drawing/2014/main" id="{0AFFACE1-6DF7-58AE-7DCF-6A59C0331A16}"/>
              </a:ext>
            </a:extLst>
          </p:cNvPr>
          <p:cNvSpPr txBox="1"/>
          <p:nvPr/>
        </p:nvSpPr>
        <p:spPr>
          <a:xfrm>
            <a:off x="5480483" y="2492896"/>
            <a:ext cx="6708342" cy="3170099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hu-HU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Nem biztos, hogy könyv. </a:t>
            </a:r>
          </a:p>
          <a:p>
            <a:pPr algn="ctr"/>
            <a:r>
              <a:rPr lang="hu-HU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Nem biztos, hogy látványos. Lehet, hogy rajtam kívül senki nem tud róla. </a:t>
            </a:r>
          </a:p>
          <a:p>
            <a:pPr algn="ctr"/>
            <a:r>
              <a:rPr lang="hu-HU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 én tudom. És Isten tudja.</a:t>
            </a:r>
            <a:endParaRPr lang="hu-HU" sz="6600" b="1" i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7103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>
            <a:extLst>
              <a:ext uri="{FF2B5EF4-FFF2-40B4-BE49-F238E27FC236}">
                <a16:creationId xmlns:a16="http://schemas.microsoft.com/office/drawing/2014/main" id="{57E36A0A-7F2C-BD12-2A68-AEAAD7DC16F6}"/>
              </a:ext>
            </a:extLst>
          </p:cNvPr>
          <p:cNvSpPr/>
          <p:nvPr/>
        </p:nvSpPr>
        <p:spPr>
          <a:xfrm>
            <a:off x="1433520" y="16024"/>
            <a:ext cx="9321783" cy="1501117"/>
          </a:xfrm>
          <a:prstGeom prst="rect">
            <a:avLst/>
          </a:prstGeom>
          <a:solidFill>
            <a:srgbClr val="FFC000"/>
          </a:solidFill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hu-HU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Mit kell feladnom Krisztusért?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FA616F04-9595-FA0C-C7A4-43FE7C252BC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6260" y="1984483"/>
            <a:ext cx="2311628" cy="2889033"/>
          </a:xfrm>
          <a:prstGeom prst="rect">
            <a:avLst/>
          </a:prstGeom>
        </p:spPr>
      </p:pic>
      <p:sp>
        <p:nvSpPr>
          <p:cNvPr id="6" name="Téglalap 5">
            <a:extLst>
              <a:ext uri="{FF2B5EF4-FFF2-40B4-BE49-F238E27FC236}">
                <a16:creationId xmlns:a16="http://schemas.microsoft.com/office/drawing/2014/main" id="{499896D3-8EDF-B0BA-CFAC-0749AF0AB265}"/>
              </a:ext>
            </a:extLst>
          </p:cNvPr>
          <p:cNvSpPr/>
          <p:nvPr/>
        </p:nvSpPr>
        <p:spPr>
          <a:xfrm>
            <a:off x="2174108" y="5157192"/>
            <a:ext cx="7840608" cy="1501117"/>
          </a:xfrm>
          <a:prstGeom prst="rect">
            <a:avLst/>
          </a:prstGeom>
          <a:solidFill>
            <a:srgbClr val="FFC000"/>
          </a:solidFill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hu-HU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Mit kaptam Krisztusban?</a:t>
            </a:r>
          </a:p>
        </p:txBody>
      </p:sp>
    </p:spTree>
    <p:extLst>
      <p:ext uri="{BB962C8B-B14F-4D97-AF65-F5344CB8AC3E}">
        <p14:creationId xmlns:p14="http://schemas.microsoft.com/office/powerpoint/2010/main" val="4093880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doboz 2">
            <a:extLst>
              <a:ext uri="{FF2B5EF4-FFF2-40B4-BE49-F238E27FC236}">
                <a16:creationId xmlns:a16="http://schemas.microsoft.com/office/drawing/2014/main" id="{0277A5ED-7700-FDEB-F2CE-D9A53857CD16}"/>
              </a:ext>
            </a:extLst>
          </p:cNvPr>
          <p:cNvSpPr txBox="1"/>
          <p:nvPr/>
        </p:nvSpPr>
        <p:spPr>
          <a:xfrm>
            <a:off x="0" y="1052736"/>
            <a:ext cx="12188825" cy="45965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„A szeretetben meggyökerezve és megalapozva képesek legyetek felfogni minden szenttel együtt: mi a szélesség és hosszúság, magasság és mélység; és így megismerjétek Krisztus minden ismeretet meghaladó szeretetét.” </a:t>
            </a:r>
            <a:r>
              <a:rPr lang="hu-HU" sz="4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Ef</a:t>
            </a:r>
            <a:r>
              <a:rPr lang="hu-HU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3,17-19a</a:t>
            </a:r>
            <a:endParaRPr lang="hu-HU" sz="4000" dirty="0"/>
          </a:p>
        </p:txBody>
      </p:sp>
    </p:spTree>
    <p:extLst>
      <p:ext uri="{BB962C8B-B14F-4D97-AF65-F5344CB8AC3E}">
        <p14:creationId xmlns:p14="http://schemas.microsoft.com/office/powerpoint/2010/main" val="2073439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Egyenes összekötő 2">
            <a:extLst>
              <a:ext uri="{FF2B5EF4-FFF2-40B4-BE49-F238E27FC236}">
                <a16:creationId xmlns:a16="http://schemas.microsoft.com/office/drawing/2014/main" id="{A79C7DC9-BF1B-CA57-5A7C-B50BAFBBEBEF}"/>
              </a:ext>
            </a:extLst>
          </p:cNvPr>
          <p:cNvCxnSpPr/>
          <p:nvPr/>
        </p:nvCxnSpPr>
        <p:spPr>
          <a:xfrm>
            <a:off x="5950396" y="0"/>
            <a:ext cx="0" cy="68580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églalap 3">
            <a:extLst>
              <a:ext uri="{FF2B5EF4-FFF2-40B4-BE49-F238E27FC236}">
                <a16:creationId xmlns:a16="http://schemas.microsoft.com/office/drawing/2014/main" id="{C057ADBB-E463-57B9-2FC8-5697B927F449}"/>
              </a:ext>
            </a:extLst>
          </p:cNvPr>
          <p:cNvSpPr/>
          <p:nvPr/>
        </p:nvSpPr>
        <p:spPr>
          <a:xfrm>
            <a:off x="1" y="332656"/>
            <a:ext cx="595039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u-HU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Meggyökerezve</a:t>
            </a:r>
          </a:p>
        </p:txBody>
      </p:sp>
      <p:sp>
        <p:nvSpPr>
          <p:cNvPr id="5" name="Téglalap 4">
            <a:extLst>
              <a:ext uri="{FF2B5EF4-FFF2-40B4-BE49-F238E27FC236}">
                <a16:creationId xmlns:a16="http://schemas.microsoft.com/office/drawing/2014/main" id="{DBC8D751-4106-A190-7698-2CD1E4A566AF}"/>
              </a:ext>
            </a:extLst>
          </p:cNvPr>
          <p:cNvSpPr/>
          <p:nvPr/>
        </p:nvSpPr>
        <p:spPr>
          <a:xfrm>
            <a:off x="5958587" y="332656"/>
            <a:ext cx="623023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u-HU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Megalapozva</a:t>
            </a:r>
          </a:p>
        </p:txBody>
      </p:sp>
      <p:pic>
        <p:nvPicPr>
          <p:cNvPr id="9218" name="Picture 2" descr="Mi van a mélyben: gyökerek vagy romok? | Meg van írva">
            <a:extLst>
              <a:ext uri="{FF2B5EF4-FFF2-40B4-BE49-F238E27FC236}">
                <a16:creationId xmlns:a16="http://schemas.microsoft.com/office/drawing/2014/main" id="{7FE30780-AE11-F88B-730D-DB7452DB1C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277" y="1412776"/>
            <a:ext cx="4009842" cy="2441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Milyen mély legyen az alap betonozásnál? | Epitoiparimagazin.hu">
            <a:extLst>
              <a:ext uri="{FF2B5EF4-FFF2-40B4-BE49-F238E27FC236}">
                <a16:creationId xmlns:a16="http://schemas.microsoft.com/office/drawing/2014/main" id="{4C88D563-8113-0E07-6E25-B27FA9341F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6715" y="1412776"/>
            <a:ext cx="4351833" cy="2447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églalap 5">
            <a:extLst>
              <a:ext uri="{FF2B5EF4-FFF2-40B4-BE49-F238E27FC236}">
                <a16:creationId xmlns:a16="http://schemas.microsoft.com/office/drawing/2014/main" id="{5BE86DAF-E78C-422F-14DE-69BDCE2C89F1}"/>
              </a:ext>
            </a:extLst>
          </p:cNvPr>
          <p:cNvSpPr/>
          <p:nvPr/>
        </p:nvSpPr>
        <p:spPr>
          <a:xfrm>
            <a:off x="8193" y="4398203"/>
            <a:ext cx="595039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u-HU" sz="4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Gyökér</a:t>
            </a:r>
          </a:p>
        </p:txBody>
      </p:sp>
      <p:sp>
        <p:nvSpPr>
          <p:cNvPr id="7" name="Téglalap 6">
            <a:extLst>
              <a:ext uri="{FF2B5EF4-FFF2-40B4-BE49-F238E27FC236}">
                <a16:creationId xmlns:a16="http://schemas.microsoft.com/office/drawing/2014/main" id="{934C343A-F5A3-1CB7-C853-42A6865AEC73}"/>
              </a:ext>
            </a:extLst>
          </p:cNvPr>
          <p:cNvSpPr/>
          <p:nvPr/>
        </p:nvSpPr>
        <p:spPr>
          <a:xfrm>
            <a:off x="6065993" y="4398203"/>
            <a:ext cx="595039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u-HU" sz="4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Alap</a:t>
            </a:r>
          </a:p>
        </p:txBody>
      </p:sp>
    </p:spTree>
    <p:extLst>
      <p:ext uri="{BB962C8B-B14F-4D97-AF65-F5344CB8AC3E}">
        <p14:creationId xmlns:p14="http://schemas.microsoft.com/office/powerpoint/2010/main" val="4047974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EC2A47-3FC4-E5EA-41E3-D9E28004CA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ím 12">
            <a:extLst>
              <a:ext uri="{FF2B5EF4-FFF2-40B4-BE49-F238E27FC236}">
                <a16:creationId xmlns:a16="http://schemas.microsoft.com/office/drawing/2014/main" id="{3618B460-C027-7589-EB8A-68CAF11C1B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43" y="19080"/>
            <a:ext cx="12168381" cy="1143000"/>
          </a:xfrm>
        </p:spPr>
        <p:txBody>
          <a:bodyPr rtlCol="0">
            <a:normAutofit/>
          </a:bodyPr>
          <a:lstStyle/>
          <a:p>
            <a:pPr algn="ctr" rtl="0"/>
            <a:r>
              <a:rPr lang="h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Szentháromság ünnepe utáni 16. vasárnap</a:t>
            </a:r>
          </a:p>
        </p:txBody>
      </p:sp>
      <p:pic>
        <p:nvPicPr>
          <p:cNvPr id="1026" name="Picture 2" descr="Szentháromság vasárnapja – Felvidék.ma">
            <a:extLst>
              <a:ext uri="{FF2B5EF4-FFF2-40B4-BE49-F238E27FC236}">
                <a16:creationId xmlns:a16="http://schemas.microsoft.com/office/drawing/2014/main" id="{75E99B29-BCAE-2BAF-9427-B95BACA2DF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80" r="18156"/>
          <a:stretch>
            <a:fillRect/>
          </a:stretch>
        </p:blipFill>
        <p:spPr bwMode="auto">
          <a:xfrm>
            <a:off x="4016606" y="1564073"/>
            <a:ext cx="4155611" cy="372985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ím 12">
            <a:extLst>
              <a:ext uri="{FF2B5EF4-FFF2-40B4-BE49-F238E27FC236}">
                <a16:creationId xmlns:a16="http://schemas.microsoft.com/office/drawing/2014/main" id="{7977E860-D339-5F24-48F7-7B706708D3C5}"/>
              </a:ext>
            </a:extLst>
          </p:cNvPr>
          <p:cNvSpPr txBox="1">
            <a:spLocks/>
          </p:cNvSpPr>
          <p:nvPr/>
        </p:nvSpPr>
        <p:spPr>
          <a:xfrm>
            <a:off x="0" y="5445224"/>
            <a:ext cx="12188825" cy="1143000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hu-HU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Életünk el van rejtve Krisztusban!</a:t>
            </a:r>
            <a:endParaRPr lang="hu" sz="6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2854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6">
            <a:extLst>
              <a:ext uri="{FF2B5EF4-FFF2-40B4-BE49-F238E27FC236}">
                <a16:creationId xmlns:a16="http://schemas.microsoft.com/office/drawing/2014/main" id="{2D4B18DC-0B0C-1D50-29DA-2D93BD5A12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85522" cy="6858000"/>
          </a:xfrm>
          <a:prstGeom prst="rect">
            <a:avLst/>
          </a:prstGeom>
        </p:spPr>
      </p:pic>
      <p:sp>
        <p:nvSpPr>
          <p:cNvPr id="5" name="Szövegdoboz 4">
            <a:extLst>
              <a:ext uri="{FF2B5EF4-FFF2-40B4-BE49-F238E27FC236}">
                <a16:creationId xmlns:a16="http://schemas.microsoft.com/office/drawing/2014/main" id="{A6820AC3-E402-76E2-5966-1CC4C373C4D6}"/>
              </a:ext>
            </a:extLst>
          </p:cNvPr>
          <p:cNvSpPr txBox="1"/>
          <p:nvPr/>
        </p:nvSpPr>
        <p:spPr>
          <a:xfrm>
            <a:off x="46600" y="3565128"/>
            <a:ext cx="5184576" cy="18569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1000"/>
              </a:spcAft>
              <a:buNone/>
            </a:pPr>
            <a:r>
              <a:rPr lang="hu-H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8080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Milyen széles? </a:t>
            </a:r>
          </a:p>
          <a:p>
            <a:pPr algn="ctr">
              <a:spcAft>
                <a:spcPts val="1000"/>
              </a:spcAft>
              <a:buNone/>
            </a:pPr>
            <a:r>
              <a:rPr lang="hu-H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Olyan széles, </a:t>
            </a:r>
          </a:p>
          <a:p>
            <a:pPr algn="ctr">
              <a:spcAft>
                <a:spcPts val="1000"/>
              </a:spcAft>
              <a:buNone/>
            </a:pPr>
            <a:r>
              <a:rPr lang="hu-H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hogy hozzád is elér.</a:t>
            </a:r>
            <a:endParaRPr lang="hu-H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Szövegdoboz 8">
            <a:extLst>
              <a:ext uri="{FF2B5EF4-FFF2-40B4-BE49-F238E27FC236}">
                <a16:creationId xmlns:a16="http://schemas.microsoft.com/office/drawing/2014/main" id="{F639D88F-56D1-12EB-6A15-06E6A3D400D9}"/>
              </a:ext>
            </a:extLst>
          </p:cNvPr>
          <p:cNvSpPr txBox="1"/>
          <p:nvPr/>
        </p:nvSpPr>
        <p:spPr>
          <a:xfrm>
            <a:off x="6257748" y="358299"/>
            <a:ext cx="6131084" cy="18569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1000"/>
              </a:spcAft>
              <a:buNone/>
            </a:pPr>
            <a:r>
              <a:rPr lang="hu-H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8080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Milyen hosszú? </a:t>
            </a:r>
          </a:p>
          <a:p>
            <a:pPr algn="ctr">
              <a:spcAft>
                <a:spcPts val="1000"/>
              </a:spcAft>
              <a:buNone/>
            </a:pPr>
            <a:r>
              <a:rPr lang="hu-H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Olyan hosszú, hogy egész életedet </a:t>
            </a:r>
          </a:p>
          <a:p>
            <a:pPr algn="ctr">
              <a:spcAft>
                <a:spcPts val="1000"/>
              </a:spcAft>
              <a:buNone/>
            </a:pPr>
            <a:r>
              <a:rPr lang="hu-H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végig kíséri.</a:t>
            </a:r>
            <a:endParaRPr lang="hu-H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Szövegdoboz 10">
            <a:extLst>
              <a:ext uri="{FF2B5EF4-FFF2-40B4-BE49-F238E27FC236}">
                <a16:creationId xmlns:a16="http://schemas.microsoft.com/office/drawing/2014/main" id="{DB0D918A-DDFF-37DC-115A-E1D0C2331EF4}"/>
              </a:ext>
            </a:extLst>
          </p:cNvPr>
          <p:cNvSpPr txBox="1"/>
          <p:nvPr/>
        </p:nvSpPr>
        <p:spPr>
          <a:xfrm>
            <a:off x="-97416" y="358299"/>
            <a:ext cx="5472608" cy="18569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1000"/>
              </a:spcAft>
              <a:buNone/>
            </a:pPr>
            <a:r>
              <a:rPr lang="hu-H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8080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Milyen magas? </a:t>
            </a:r>
          </a:p>
          <a:p>
            <a:pPr algn="ctr">
              <a:spcAft>
                <a:spcPts val="1000"/>
              </a:spcAft>
              <a:buNone/>
            </a:pPr>
            <a:r>
              <a:rPr lang="hu-H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Olyan magas, hogy </a:t>
            </a:r>
          </a:p>
          <a:p>
            <a:pPr algn="ctr">
              <a:spcAft>
                <a:spcPts val="1000"/>
              </a:spcAft>
              <a:buNone/>
            </a:pPr>
            <a:r>
              <a:rPr lang="hu-H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Istenhez emel.</a:t>
            </a:r>
            <a:endParaRPr lang="hu-H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Szövegdoboz 12">
            <a:extLst>
              <a:ext uri="{FF2B5EF4-FFF2-40B4-BE49-F238E27FC236}">
                <a16:creationId xmlns:a16="http://schemas.microsoft.com/office/drawing/2014/main" id="{C9FA345F-41F5-43FD-C301-788246C998BD}"/>
              </a:ext>
            </a:extLst>
          </p:cNvPr>
          <p:cNvSpPr txBox="1"/>
          <p:nvPr/>
        </p:nvSpPr>
        <p:spPr>
          <a:xfrm>
            <a:off x="6457755" y="3564096"/>
            <a:ext cx="5731070" cy="2090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1000"/>
              </a:spcAft>
              <a:buNone/>
            </a:pPr>
            <a:r>
              <a:rPr lang="hu-H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8080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Milyen mély? </a:t>
            </a:r>
          </a:p>
          <a:p>
            <a:pPr algn="ctr">
              <a:lnSpc>
                <a:spcPct val="150000"/>
              </a:lnSpc>
              <a:spcAft>
                <a:spcPts val="1000"/>
              </a:spcAft>
              <a:buNone/>
            </a:pPr>
            <a:r>
              <a:rPr lang="hu-H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Olyan mély, hogy életed legsötétebb mélységébe is utánad nyúl.</a:t>
            </a:r>
            <a:endParaRPr lang="hu-H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8004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1" grpId="0"/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doboz 2">
            <a:extLst>
              <a:ext uri="{FF2B5EF4-FFF2-40B4-BE49-F238E27FC236}">
                <a16:creationId xmlns:a16="http://schemas.microsoft.com/office/drawing/2014/main" id="{89C847CE-F2FF-4BFB-6672-32F1A717C3CE}"/>
              </a:ext>
            </a:extLst>
          </p:cNvPr>
          <p:cNvSpPr txBox="1"/>
          <p:nvPr/>
        </p:nvSpPr>
        <p:spPr>
          <a:xfrm>
            <a:off x="0" y="2054072"/>
            <a:ext cx="12188825" cy="27498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„Aki pedig mindent megtehet sokkal bőségesebben, mint ahogy mi kérjük vagy gondoljuk, a bennünk munkálkodó erő szerint…” </a:t>
            </a:r>
            <a:r>
              <a:rPr lang="hu-HU" sz="4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Ef</a:t>
            </a:r>
            <a:r>
              <a:rPr lang="hu-HU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3,20</a:t>
            </a:r>
            <a:endParaRPr lang="hu-HU" sz="4000" dirty="0"/>
          </a:p>
        </p:txBody>
      </p:sp>
    </p:spTree>
    <p:extLst>
      <p:ext uri="{BB962C8B-B14F-4D97-AF65-F5344CB8AC3E}">
        <p14:creationId xmlns:p14="http://schemas.microsoft.com/office/powerpoint/2010/main" val="2792913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>
            <a:extLst>
              <a:ext uri="{FF2B5EF4-FFF2-40B4-BE49-F238E27FC236}">
                <a16:creationId xmlns:a16="http://schemas.microsoft.com/office/drawing/2014/main" id="{1F1DE7F9-0143-7A30-E3CB-8C2D31BF3460}"/>
              </a:ext>
            </a:extLst>
          </p:cNvPr>
          <p:cNvSpPr/>
          <p:nvPr/>
        </p:nvSpPr>
        <p:spPr>
          <a:xfrm>
            <a:off x="324535" y="956334"/>
            <a:ext cx="462177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Uram, változtasd meg </a:t>
            </a:r>
          </a:p>
          <a:p>
            <a:pPr algn="ctr"/>
            <a:r>
              <a:rPr lang="hu-HU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körülményeimet!</a:t>
            </a:r>
          </a:p>
        </p:txBody>
      </p:sp>
      <p:sp>
        <p:nvSpPr>
          <p:cNvPr id="5" name="Téglalap 4">
            <a:extLst>
              <a:ext uri="{FF2B5EF4-FFF2-40B4-BE49-F238E27FC236}">
                <a16:creationId xmlns:a16="http://schemas.microsoft.com/office/drawing/2014/main" id="{6AD57233-9D67-2215-9E9C-07A502D82F89}"/>
              </a:ext>
            </a:extLst>
          </p:cNvPr>
          <p:cNvSpPr/>
          <p:nvPr/>
        </p:nvSpPr>
        <p:spPr>
          <a:xfrm>
            <a:off x="2366506" y="9832"/>
            <a:ext cx="825867" cy="646331"/>
          </a:xfrm>
          <a:prstGeom prst="rect">
            <a:avLst/>
          </a:prstGeom>
          <a:solidFill>
            <a:srgbClr val="FFC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ÉN</a:t>
            </a:r>
          </a:p>
        </p:txBody>
      </p:sp>
      <p:sp>
        <p:nvSpPr>
          <p:cNvPr id="6" name="Téglalap 5">
            <a:extLst>
              <a:ext uri="{FF2B5EF4-FFF2-40B4-BE49-F238E27FC236}">
                <a16:creationId xmlns:a16="http://schemas.microsoft.com/office/drawing/2014/main" id="{A4B5DFCA-C775-E964-A964-F0556379117B}"/>
              </a:ext>
            </a:extLst>
          </p:cNvPr>
          <p:cNvSpPr/>
          <p:nvPr/>
        </p:nvSpPr>
        <p:spPr>
          <a:xfrm>
            <a:off x="8380532" y="14732"/>
            <a:ext cx="1569660" cy="646331"/>
          </a:xfrm>
          <a:prstGeom prst="rect">
            <a:avLst/>
          </a:prstGeom>
          <a:solidFill>
            <a:srgbClr val="FFC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ISTEN</a:t>
            </a:r>
            <a:endParaRPr lang="hu-HU" sz="3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églalap 6">
            <a:extLst>
              <a:ext uri="{FF2B5EF4-FFF2-40B4-BE49-F238E27FC236}">
                <a16:creationId xmlns:a16="http://schemas.microsoft.com/office/drawing/2014/main" id="{DA4BC8AB-3E44-D2E8-2D96-AE0FA5D3A8A1}"/>
              </a:ext>
            </a:extLst>
          </p:cNvPr>
          <p:cNvSpPr/>
          <p:nvPr/>
        </p:nvSpPr>
        <p:spPr>
          <a:xfrm>
            <a:off x="6147748" y="956334"/>
            <a:ext cx="578042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Először hadd változtassalak </a:t>
            </a:r>
          </a:p>
          <a:p>
            <a:pPr algn="ctr"/>
            <a:r>
              <a:rPr lang="hu-HU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meg téged!</a:t>
            </a:r>
          </a:p>
        </p:txBody>
      </p:sp>
      <p:sp>
        <p:nvSpPr>
          <p:cNvPr id="8" name="Téglalap 7">
            <a:extLst>
              <a:ext uri="{FF2B5EF4-FFF2-40B4-BE49-F238E27FC236}">
                <a16:creationId xmlns:a16="http://schemas.microsoft.com/office/drawing/2014/main" id="{4646FB90-51F8-0E55-BC66-8A97FF7A707C}"/>
              </a:ext>
            </a:extLst>
          </p:cNvPr>
          <p:cNvSpPr/>
          <p:nvPr/>
        </p:nvSpPr>
        <p:spPr>
          <a:xfrm>
            <a:off x="968650" y="2346798"/>
            <a:ext cx="333937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Változtasd meg </a:t>
            </a:r>
          </a:p>
          <a:p>
            <a:pPr algn="ctr"/>
            <a:r>
              <a:rPr lang="hu-HU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másikat!</a:t>
            </a:r>
          </a:p>
        </p:txBody>
      </p:sp>
      <p:sp>
        <p:nvSpPr>
          <p:cNvPr id="9" name="Téglalap 8">
            <a:extLst>
              <a:ext uri="{FF2B5EF4-FFF2-40B4-BE49-F238E27FC236}">
                <a16:creationId xmlns:a16="http://schemas.microsoft.com/office/drawing/2014/main" id="{81D02AB5-5AF0-F0AA-EF15-06A08BB43D5E}"/>
              </a:ext>
            </a:extLst>
          </p:cNvPr>
          <p:cNvSpPr/>
          <p:nvPr/>
        </p:nvSpPr>
        <p:spPr>
          <a:xfrm>
            <a:off x="7171580" y="2346798"/>
            <a:ext cx="399340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Ő elkezdi formálni </a:t>
            </a:r>
          </a:p>
          <a:p>
            <a:pPr algn="ctr"/>
            <a:r>
              <a:rPr lang="hu-HU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mi szívünket!</a:t>
            </a:r>
          </a:p>
        </p:txBody>
      </p:sp>
      <p:sp>
        <p:nvSpPr>
          <p:cNvPr id="10" name="Téglalap 9">
            <a:extLst>
              <a:ext uri="{FF2B5EF4-FFF2-40B4-BE49-F238E27FC236}">
                <a16:creationId xmlns:a16="http://schemas.microsoft.com/office/drawing/2014/main" id="{BDC7FBB1-3418-ED84-AD9F-9656D8C17E72}"/>
              </a:ext>
            </a:extLst>
          </p:cNvPr>
          <p:cNvSpPr/>
          <p:nvPr/>
        </p:nvSpPr>
        <p:spPr>
          <a:xfrm>
            <a:off x="1643005" y="3737262"/>
            <a:ext cx="186461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Vedd el </a:t>
            </a:r>
          </a:p>
          <a:p>
            <a:pPr algn="ctr"/>
            <a:r>
              <a:rPr lang="hu-HU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terhet!</a:t>
            </a:r>
          </a:p>
        </p:txBody>
      </p:sp>
      <p:sp>
        <p:nvSpPr>
          <p:cNvPr id="11" name="Téglalap 10">
            <a:extLst>
              <a:ext uri="{FF2B5EF4-FFF2-40B4-BE49-F238E27FC236}">
                <a16:creationId xmlns:a16="http://schemas.microsoft.com/office/drawing/2014/main" id="{64F95883-5FB2-7BBA-445E-98F4D9C3CE3B}"/>
              </a:ext>
            </a:extLst>
          </p:cNvPr>
          <p:cNvSpPr/>
          <p:nvPr/>
        </p:nvSpPr>
        <p:spPr>
          <a:xfrm>
            <a:off x="6023355" y="3665255"/>
            <a:ext cx="592982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Ő megerősíti a belső embert, </a:t>
            </a:r>
          </a:p>
          <a:p>
            <a:pPr algn="ctr"/>
            <a:r>
              <a:rPr lang="hu-HU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hogy el tudjuk hordozni!</a:t>
            </a:r>
          </a:p>
        </p:txBody>
      </p:sp>
      <p:sp>
        <p:nvSpPr>
          <p:cNvPr id="12" name="Téglalap 11">
            <a:extLst>
              <a:ext uri="{FF2B5EF4-FFF2-40B4-BE49-F238E27FC236}">
                <a16:creationId xmlns:a16="http://schemas.microsoft.com/office/drawing/2014/main" id="{09DB95B0-1685-67E9-DD17-B772E74F578F}"/>
              </a:ext>
            </a:extLst>
          </p:cNvPr>
          <p:cNvSpPr/>
          <p:nvPr/>
        </p:nvSpPr>
        <p:spPr>
          <a:xfrm>
            <a:off x="1707125" y="5380672"/>
            <a:ext cx="173637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Mutass </a:t>
            </a:r>
          </a:p>
          <a:p>
            <a:pPr algn="ctr"/>
            <a:r>
              <a:rPr lang="hu-HU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kiutat!</a:t>
            </a:r>
          </a:p>
        </p:txBody>
      </p:sp>
      <p:sp>
        <p:nvSpPr>
          <p:cNvPr id="13" name="Téglalap 12">
            <a:extLst>
              <a:ext uri="{FF2B5EF4-FFF2-40B4-BE49-F238E27FC236}">
                <a16:creationId xmlns:a16="http://schemas.microsoft.com/office/drawing/2014/main" id="{C544FCBA-2063-776E-305C-073E7EB3B561}"/>
              </a:ext>
            </a:extLst>
          </p:cNvPr>
          <p:cNvSpPr/>
          <p:nvPr/>
        </p:nvSpPr>
        <p:spPr>
          <a:xfrm>
            <a:off x="6375611" y="5103674"/>
            <a:ext cx="54553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Előbb tanuld meg, hogy én</a:t>
            </a:r>
          </a:p>
          <a:p>
            <a:pPr algn="ctr"/>
            <a:r>
              <a:rPr lang="hu-HU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bezárt ajtók mögött is</a:t>
            </a:r>
          </a:p>
          <a:p>
            <a:pPr algn="ctr"/>
            <a:r>
              <a:rPr lang="hu-HU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veled vagyok!</a:t>
            </a:r>
          </a:p>
        </p:txBody>
      </p:sp>
    </p:spTree>
    <p:extLst>
      <p:ext uri="{BB962C8B-B14F-4D97-AF65-F5344CB8AC3E}">
        <p14:creationId xmlns:p14="http://schemas.microsoft.com/office/powerpoint/2010/main" val="4023539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0BA47E-AFE7-FD76-F18B-4CD7DED677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>
            <a:extLst>
              <a:ext uri="{FF2B5EF4-FFF2-40B4-BE49-F238E27FC236}">
                <a16:creationId xmlns:a16="http://schemas.microsoft.com/office/drawing/2014/main" id="{336F9E7D-4831-C871-F3EF-2FF8E99FF2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94"/>
            <a:ext cx="5480483" cy="6848161"/>
          </a:xfrm>
          <a:prstGeom prst="rect">
            <a:avLst/>
          </a:prstGeom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id="{45639201-5DA1-E76E-D13A-DEE611003CB9}"/>
              </a:ext>
            </a:extLst>
          </p:cNvPr>
          <p:cNvSpPr txBox="1"/>
          <p:nvPr/>
        </p:nvSpPr>
        <p:spPr>
          <a:xfrm>
            <a:off x="5730432" y="476672"/>
            <a:ext cx="6131853" cy="1446550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hu-HU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Mit kell „elégetned”, hogy…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76834D9C-D997-F0AB-6D98-111EA81D7152}"/>
              </a:ext>
            </a:extLst>
          </p:cNvPr>
          <p:cNvSpPr txBox="1"/>
          <p:nvPr/>
        </p:nvSpPr>
        <p:spPr>
          <a:xfrm>
            <a:off x="5730431" y="4101925"/>
            <a:ext cx="6131853" cy="2123658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hu-HU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… a Krisztushoz tartozásod még szorosabb legyen?!</a:t>
            </a:r>
          </a:p>
        </p:txBody>
      </p:sp>
      <p:sp>
        <p:nvSpPr>
          <p:cNvPr id="6" name="Szövegdoboz 5">
            <a:extLst>
              <a:ext uri="{FF2B5EF4-FFF2-40B4-BE49-F238E27FC236}">
                <a16:creationId xmlns:a16="http://schemas.microsoft.com/office/drawing/2014/main" id="{06092316-FCCB-52B0-9EA6-1647503DA184}"/>
              </a:ext>
            </a:extLst>
          </p:cNvPr>
          <p:cNvSpPr txBox="1"/>
          <p:nvPr/>
        </p:nvSpPr>
        <p:spPr>
          <a:xfrm>
            <a:off x="5730588" y="2628449"/>
            <a:ext cx="6131853" cy="769441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hu-HU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…Krisztushoz tartozz?</a:t>
            </a:r>
          </a:p>
        </p:txBody>
      </p:sp>
    </p:spTree>
    <p:extLst>
      <p:ext uri="{BB962C8B-B14F-4D97-AF65-F5344CB8AC3E}">
        <p14:creationId xmlns:p14="http://schemas.microsoft.com/office/powerpoint/2010/main" val="3858033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zövegdoboz 4">
            <a:extLst>
              <a:ext uri="{FF2B5EF4-FFF2-40B4-BE49-F238E27FC236}">
                <a16:creationId xmlns:a16="http://schemas.microsoft.com/office/drawing/2014/main" id="{E835702C-9692-C98C-CA30-91A0AE13EFD2}"/>
              </a:ext>
            </a:extLst>
          </p:cNvPr>
          <p:cNvSpPr txBox="1"/>
          <p:nvPr/>
        </p:nvSpPr>
        <p:spPr>
          <a:xfrm>
            <a:off x="0" y="1484784"/>
            <a:ext cx="12188825" cy="49787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3600" b="1" i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Uram, erősítsd meg bennem a belső embert Lelked által! </a:t>
            </a:r>
          </a:p>
          <a:p>
            <a:pPr algn="ctr">
              <a:lnSpc>
                <a:spcPct val="150000"/>
              </a:lnSpc>
            </a:pPr>
            <a:r>
              <a:rPr lang="hu-HU" sz="3600" b="1" i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Lakj szívemben hit által! </a:t>
            </a:r>
          </a:p>
          <a:p>
            <a:pPr algn="ctr">
              <a:lnSpc>
                <a:spcPct val="150000"/>
              </a:lnSpc>
            </a:pPr>
            <a:r>
              <a:rPr lang="hu-HU" sz="3600" b="1" i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Gyökereztesd meg bennem szeretetedet! </a:t>
            </a:r>
          </a:p>
          <a:p>
            <a:pPr algn="ctr">
              <a:lnSpc>
                <a:spcPct val="150000"/>
              </a:lnSpc>
            </a:pPr>
            <a:r>
              <a:rPr lang="hu-HU" sz="3600" b="1" i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Adj bátorságot ahhoz, hogy elengedjem mindazt, </a:t>
            </a:r>
          </a:p>
          <a:p>
            <a:pPr algn="ctr">
              <a:lnSpc>
                <a:spcPct val="150000"/>
              </a:lnSpc>
            </a:pPr>
            <a:r>
              <a:rPr lang="hu-HU" sz="3600" b="1" i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ami elválaszt tőled! </a:t>
            </a:r>
          </a:p>
          <a:p>
            <a:pPr algn="ctr">
              <a:lnSpc>
                <a:spcPct val="150000"/>
              </a:lnSpc>
            </a:pPr>
            <a:r>
              <a:rPr lang="hu-HU" sz="3600" b="1" i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Add, hogy életem valóban el legyen rejtve Krisztusban.</a:t>
            </a:r>
          </a:p>
        </p:txBody>
      </p:sp>
      <p:sp>
        <p:nvSpPr>
          <p:cNvPr id="6" name="Szövegdoboz 5">
            <a:extLst>
              <a:ext uri="{FF2B5EF4-FFF2-40B4-BE49-F238E27FC236}">
                <a16:creationId xmlns:a16="http://schemas.microsoft.com/office/drawing/2014/main" id="{066FFA89-0D01-7A5B-DEA6-1D4453EA004F}"/>
              </a:ext>
            </a:extLst>
          </p:cNvPr>
          <p:cNvSpPr txBox="1"/>
          <p:nvPr/>
        </p:nvSpPr>
        <p:spPr>
          <a:xfrm>
            <a:off x="0" y="0"/>
            <a:ext cx="12188825" cy="986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Imádságom:</a:t>
            </a:r>
          </a:p>
        </p:txBody>
      </p:sp>
    </p:spTree>
    <p:extLst>
      <p:ext uri="{BB962C8B-B14F-4D97-AF65-F5344CB8AC3E}">
        <p14:creationId xmlns:p14="http://schemas.microsoft.com/office/powerpoint/2010/main" val="2248558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Famintázat 16x9">
  <a:themeElements>
    <a:clrScheme name="Woodgrain_16x9">
      <a:dk1>
        <a:sysClr val="windowText" lastClr="000000"/>
      </a:dk1>
      <a:lt1>
        <a:sysClr val="window" lastClr="FFFFFF"/>
      </a:lt1>
      <a:dk2>
        <a:srgbClr val="90B365"/>
      </a:dk2>
      <a:lt2>
        <a:srgbClr val="EEECE1"/>
      </a:lt2>
      <a:accent1>
        <a:srgbClr val="4283D2"/>
      </a:accent1>
      <a:accent2>
        <a:srgbClr val="6E9D35"/>
      </a:accent2>
      <a:accent3>
        <a:srgbClr val="DE6742"/>
      </a:accent3>
      <a:accent4>
        <a:srgbClr val="8F73DF"/>
      </a:accent4>
      <a:accent5>
        <a:srgbClr val="CB991B"/>
      </a:accent5>
      <a:accent6>
        <a:srgbClr val="7F7F7F"/>
      </a:accent6>
      <a:hlink>
        <a:srgbClr val="90B365"/>
      </a:hlink>
      <a:folHlink>
        <a:srgbClr val="7F7F7F"/>
      </a:folHlink>
    </a:clrScheme>
    <a:fontScheme name="Century">
      <a:majorFont>
        <a:latin typeface="Century"/>
        <a:ea typeface=""/>
        <a:cs typeface=""/>
      </a:majorFont>
      <a:minorFont>
        <a:latin typeface="Century"/>
        <a:ea typeface=""/>
        <a:cs typeface="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w="25400" h="1905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2801115" id="{6D802E96-7B24-457C-A326-69AF839D4486}" vid="{C3FFE3C6-9A62-4BEA-9FE0-A8BC12B9BCCA}"/>
    </a:ext>
  </a:extLst>
</a:theme>
</file>

<file path=ppt/theme/theme2.xml><?xml version="1.0" encoding="utf-8"?>
<a:theme xmlns:a="http://schemas.openxmlformats.org/drawingml/2006/main" name="Office-téma">
  <a:themeElements>
    <a:clrScheme name="Woodgrain_16x9">
      <a:dk1>
        <a:sysClr val="windowText" lastClr="000000"/>
      </a:dk1>
      <a:lt1>
        <a:sysClr val="window" lastClr="FFFFFF"/>
      </a:lt1>
      <a:dk2>
        <a:srgbClr val="90B365"/>
      </a:dk2>
      <a:lt2>
        <a:srgbClr val="EEECE1"/>
      </a:lt2>
      <a:accent1>
        <a:srgbClr val="4283D2"/>
      </a:accent1>
      <a:accent2>
        <a:srgbClr val="6E9D35"/>
      </a:accent2>
      <a:accent3>
        <a:srgbClr val="DE6742"/>
      </a:accent3>
      <a:accent4>
        <a:srgbClr val="8F73DF"/>
      </a:accent4>
      <a:accent5>
        <a:srgbClr val="CB991B"/>
      </a:accent5>
      <a:accent6>
        <a:srgbClr val="7F7F7F"/>
      </a:accent6>
      <a:hlink>
        <a:srgbClr val="90B365"/>
      </a:hlink>
      <a:folHlink>
        <a:srgbClr val="7F7F7F"/>
      </a:folHlink>
    </a:clrScheme>
    <a:fontScheme name="Century">
      <a:majorFont>
        <a:latin typeface="Century"/>
        <a:ea typeface=""/>
        <a:cs typeface=""/>
      </a:majorFont>
      <a:minorFont>
        <a:latin typeface="Century"/>
        <a:ea typeface=""/>
        <a:cs typeface="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w="25400" h="1905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éma">
  <a:themeElements>
    <a:clrScheme name="Woodgrain_16x9">
      <a:dk1>
        <a:sysClr val="windowText" lastClr="000000"/>
      </a:dk1>
      <a:lt1>
        <a:sysClr val="window" lastClr="FFFFFF"/>
      </a:lt1>
      <a:dk2>
        <a:srgbClr val="90B365"/>
      </a:dk2>
      <a:lt2>
        <a:srgbClr val="EEECE1"/>
      </a:lt2>
      <a:accent1>
        <a:srgbClr val="4283D2"/>
      </a:accent1>
      <a:accent2>
        <a:srgbClr val="6E9D35"/>
      </a:accent2>
      <a:accent3>
        <a:srgbClr val="DE6742"/>
      </a:accent3>
      <a:accent4>
        <a:srgbClr val="8F73DF"/>
      </a:accent4>
      <a:accent5>
        <a:srgbClr val="CB991B"/>
      </a:accent5>
      <a:accent6>
        <a:srgbClr val="7F7F7F"/>
      </a:accent6>
      <a:hlink>
        <a:srgbClr val="90B365"/>
      </a:hlink>
      <a:folHlink>
        <a:srgbClr val="7F7F7F"/>
      </a:folHlink>
    </a:clrScheme>
    <a:fontScheme name="Century">
      <a:majorFont>
        <a:latin typeface="Century"/>
        <a:ea typeface=""/>
        <a:cs typeface=""/>
      </a:majorFont>
      <a:minorFont>
        <a:latin typeface="Century"/>
        <a:ea typeface=""/>
        <a:cs typeface="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w="25400" h="1905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irectSourceMarket xmlns="4873beb7-5857-4685-be1f-d57550cc96cc" xsi:nil="true"/>
    <ApprovalStatus xmlns="4873beb7-5857-4685-be1f-d57550cc96cc">InProgress</ApprovalStatus>
    <MarketSpecific xmlns="4873beb7-5857-4685-be1f-d57550cc96cc">false</MarketSpecific>
    <LocComments xmlns="4873beb7-5857-4685-be1f-d57550cc96cc" xsi:nil="true"/>
    <ThumbnailAssetId xmlns="4873beb7-5857-4685-be1f-d57550cc96cc" xsi:nil="true"/>
    <PrimaryImageGen xmlns="4873beb7-5857-4685-be1f-d57550cc96cc">false</PrimaryImageGen>
    <LegacyData xmlns="4873beb7-5857-4685-be1f-d57550cc96cc" xsi:nil="true"/>
    <LocRecommendedHandoff xmlns="4873beb7-5857-4685-be1f-d57550cc96cc" xsi:nil="true"/>
    <BusinessGroup xmlns="4873beb7-5857-4685-be1f-d57550cc96cc" xsi:nil="true"/>
    <BlockPublish xmlns="4873beb7-5857-4685-be1f-d57550cc96cc">false</BlockPublish>
    <TPFriendlyName xmlns="4873beb7-5857-4685-be1f-d57550cc96cc" xsi:nil="true"/>
    <NumericId xmlns="4873beb7-5857-4685-be1f-d57550cc96cc" xsi:nil="true"/>
    <APEditor xmlns="4873beb7-5857-4685-be1f-d57550cc96cc">
      <UserInfo>
        <DisplayName/>
        <AccountId xsi:nil="true"/>
        <AccountType/>
      </UserInfo>
    </APEditor>
    <SourceTitle xmlns="4873beb7-5857-4685-be1f-d57550cc96cc" xsi:nil="true"/>
    <OpenTemplate xmlns="4873beb7-5857-4685-be1f-d57550cc96cc">true</OpenTemplate>
    <UALocComments xmlns="4873beb7-5857-4685-be1f-d57550cc96cc" xsi:nil="true"/>
    <ParentAssetId xmlns="4873beb7-5857-4685-be1f-d57550cc96cc" xsi:nil="true"/>
    <IntlLangReviewDate xmlns="4873beb7-5857-4685-be1f-d57550cc96cc" xsi:nil="true"/>
    <FeatureTagsTaxHTField0 xmlns="4873beb7-5857-4685-be1f-d57550cc96cc">
      <Terms xmlns="http://schemas.microsoft.com/office/infopath/2007/PartnerControls"/>
    </FeatureTagsTaxHTField0>
    <PublishStatusLookup xmlns="4873beb7-5857-4685-be1f-d57550cc96cc">
      <Value>1360511</Value>
    </PublishStatusLookup>
    <Providers xmlns="4873beb7-5857-4685-be1f-d57550cc96cc" xsi:nil="true"/>
    <MachineTranslated xmlns="4873beb7-5857-4685-be1f-d57550cc96cc">false</MachineTranslated>
    <OriginalSourceMarket xmlns="4873beb7-5857-4685-be1f-d57550cc96cc" xsi:nil="true"/>
    <APDescription xmlns="4873beb7-5857-4685-be1f-d57550cc96cc" xsi:nil="true"/>
    <ClipArtFilename xmlns="4873beb7-5857-4685-be1f-d57550cc96cc" xsi:nil="true"/>
    <ContentItem xmlns="4873beb7-5857-4685-be1f-d57550cc96cc" xsi:nil="true"/>
    <TPInstallLocation xmlns="4873beb7-5857-4685-be1f-d57550cc96cc" xsi:nil="true"/>
    <PublishTargets xmlns="4873beb7-5857-4685-be1f-d57550cc96cc">OfficeOnlineVNext</PublishTargets>
    <TimesCloned xmlns="4873beb7-5857-4685-be1f-d57550cc96cc" xsi:nil="true"/>
    <AssetStart xmlns="4873beb7-5857-4685-be1f-d57550cc96cc">2011-12-12T13:37:00+00:00</AssetStart>
    <Provider xmlns="4873beb7-5857-4685-be1f-d57550cc96cc" xsi:nil="true"/>
    <AcquiredFrom xmlns="4873beb7-5857-4685-be1f-d57550cc96cc">Internal MS</AcquiredFrom>
    <FriendlyTitle xmlns="4873beb7-5857-4685-be1f-d57550cc96cc" xsi:nil="true"/>
    <LastHandOff xmlns="4873beb7-5857-4685-be1f-d57550cc96cc" xsi:nil="true"/>
    <TPClientViewer xmlns="4873beb7-5857-4685-be1f-d57550cc96cc" xsi:nil="true"/>
    <UACurrentWords xmlns="4873beb7-5857-4685-be1f-d57550cc96cc" xsi:nil="true"/>
    <ArtSampleDocs xmlns="4873beb7-5857-4685-be1f-d57550cc96cc" xsi:nil="true"/>
    <UALocRecommendation xmlns="4873beb7-5857-4685-be1f-d57550cc96cc">Localize</UALocRecommendation>
    <Manager xmlns="4873beb7-5857-4685-be1f-d57550cc96cc" xsi:nil="true"/>
    <ShowIn xmlns="4873beb7-5857-4685-be1f-d57550cc96cc">Show everywhere</ShowIn>
    <UANotes xmlns="4873beb7-5857-4685-be1f-d57550cc96cc" xsi:nil="true"/>
    <TemplateStatus xmlns="4873beb7-5857-4685-be1f-d57550cc96cc">Complete</TemplateStatus>
    <InternalTagsTaxHTField0 xmlns="4873beb7-5857-4685-be1f-d57550cc96cc">
      <Terms xmlns="http://schemas.microsoft.com/office/infopath/2007/PartnerControls"/>
    </InternalTagsTaxHTField0>
    <CSXHash xmlns="4873beb7-5857-4685-be1f-d57550cc96cc" xsi:nil="true"/>
    <Downloads xmlns="4873beb7-5857-4685-be1f-d57550cc96cc">0</Downloads>
    <VoteCount xmlns="4873beb7-5857-4685-be1f-d57550cc96cc" xsi:nil="true"/>
    <OOCacheId xmlns="4873beb7-5857-4685-be1f-d57550cc96cc" xsi:nil="true"/>
    <IsDeleted xmlns="4873beb7-5857-4685-be1f-d57550cc96cc">false</IsDeleted>
    <AssetExpire xmlns="4873beb7-5857-4685-be1f-d57550cc96cc">2035-01-01T08:00:00+00:00</AssetExpire>
    <DSATActionTaken xmlns="4873beb7-5857-4685-be1f-d57550cc96cc" xsi:nil="true"/>
    <CSXSubmissionMarket xmlns="4873beb7-5857-4685-be1f-d57550cc96cc" xsi:nil="true"/>
    <TPExecutable xmlns="4873beb7-5857-4685-be1f-d57550cc96cc" xsi:nil="true"/>
    <SubmitterId xmlns="4873beb7-5857-4685-be1f-d57550cc96cc" xsi:nil="true"/>
    <EditorialTags xmlns="4873beb7-5857-4685-be1f-d57550cc96cc" xsi:nil="true"/>
    <ApprovalLog xmlns="4873beb7-5857-4685-be1f-d57550cc96cc" xsi:nil="true"/>
    <AssetType xmlns="4873beb7-5857-4685-be1f-d57550cc96cc">TP</AssetType>
    <BugNumber xmlns="4873beb7-5857-4685-be1f-d57550cc96cc" xsi:nil="true"/>
    <CSXSubmissionDate xmlns="4873beb7-5857-4685-be1f-d57550cc96cc" xsi:nil="true"/>
    <CSXUpdate xmlns="4873beb7-5857-4685-be1f-d57550cc96cc">false</CSXUpdate>
    <Milestone xmlns="4873beb7-5857-4685-be1f-d57550cc96cc" xsi:nil="true"/>
    <RecommendationsModifier xmlns="4873beb7-5857-4685-be1f-d57550cc96cc" xsi:nil="true"/>
    <OriginAsset xmlns="4873beb7-5857-4685-be1f-d57550cc96cc" xsi:nil="true"/>
    <TPComponent xmlns="4873beb7-5857-4685-be1f-d57550cc96cc" xsi:nil="true"/>
    <AssetId xmlns="4873beb7-5857-4685-be1f-d57550cc96cc">TP102801114</AssetId>
    <IntlLocPriority xmlns="4873beb7-5857-4685-be1f-d57550cc96cc" xsi:nil="true"/>
    <PolicheckWords xmlns="4873beb7-5857-4685-be1f-d57550cc96cc" xsi:nil="true"/>
    <TPLaunchHelpLink xmlns="4873beb7-5857-4685-be1f-d57550cc96cc" xsi:nil="true"/>
    <TPApplication xmlns="4873beb7-5857-4685-be1f-d57550cc96cc" xsi:nil="true"/>
    <CrawlForDependencies xmlns="4873beb7-5857-4685-be1f-d57550cc96cc">false</CrawlForDependencies>
    <HandoffToMSDN xmlns="4873beb7-5857-4685-be1f-d57550cc96cc" xsi:nil="true"/>
    <PlannedPubDate xmlns="4873beb7-5857-4685-be1f-d57550cc96cc" xsi:nil="true"/>
    <IntlLangReviewer xmlns="4873beb7-5857-4685-be1f-d57550cc96cc" xsi:nil="true"/>
    <TrustLevel xmlns="4873beb7-5857-4685-be1f-d57550cc96cc">1 Microsoft Managed Content</TrustLevel>
    <LocLastLocAttemptVersionLookup xmlns="4873beb7-5857-4685-be1f-d57550cc96cc">706531</LocLastLocAttemptVersionLookup>
    <IsSearchable xmlns="4873beb7-5857-4685-be1f-d57550cc96cc">true</IsSearchable>
    <TemplateTemplateType xmlns="4873beb7-5857-4685-be1f-d57550cc96cc">PowerPoint Presentation Template</TemplateTemplateType>
    <CampaignTagsTaxHTField0 xmlns="4873beb7-5857-4685-be1f-d57550cc96cc">
      <Terms xmlns="http://schemas.microsoft.com/office/infopath/2007/PartnerControls"/>
    </CampaignTagsTaxHTField0>
    <TPNamespace xmlns="4873beb7-5857-4685-be1f-d57550cc96cc" xsi:nil="true"/>
    <TaxCatchAll xmlns="4873beb7-5857-4685-be1f-d57550cc96cc"/>
    <Markets xmlns="4873beb7-5857-4685-be1f-d57550cc96cc"/>
    <UAProjectedTotalWords xmlns="4873beb7-5857-4685-be1f-d57550cc96cc" xsi:nil="true"/>
    <IntlLangReview xmlns="4873beb7-5857-4685-be1f-d57550cc96cc">false</IntlLangReview>
    <OutputCachingOn xmlns="4873beb7-5857-4685-be1f-d57550cc96cc">false</OutputCachingOn>
    <AverageRating xmlns="4873beb7-5857-4685-be1f-d57550cc96cc" xsi:nil="true"/>
    <APAuthor xmlns="4873beb7-5857-4685-be1f-d57550cc96cc">
      <UserInfo>
        <DisplayName>REDMOND\v-soujap</DisplayName>
        <AccountId>1954</AccountId>
        <AccountType/>
      </UserInfo>
    </APAuthor>
    <LocManualTestRequired xmlns="4873beb7-5857-4685-be1f-d57550cc96cc">false</LocManualTestRequired>
    <TPCommandLine xmlns="4873beb7-5857-4685-be1f-d57550cc96cc" xsi:nil="true"/>
    <TPAppVersion xmlns="4873beb7-5857-4685-be1f-d57550cc96cc" xsi:nil="true"/>
    <EditorialStatus xmlns="4873beb7-5857-4685-be1f-d57550cc96cc">Complete</EditorialStatus>
    <LastModifiedDateTime xmlns="4873beb7-5857-4685-be1f-d57550cc96cc" xsi:nil="true"/>
    <ScenarioTagsTaxHTField0 xmlns="4873beb7-5857-4685-be1f-d57550cc96cc">
      <Terms xmlns="http://schemas.microsoft.com/office/infopath/2007/PartnerControls"/>
    </ScenarioTagsTaxHTField0>
    <OriginalRelease xmlns="4873beb7-5857-4685-be1f-d57550cc96cc">14</OriginalRelease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  <LocMarketGroupTiers2 xmlns="4873beb7-5857-4685-be1f-d57550cc96c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335E791-7449-4708-8DE9-182EC4D8A134}">
  <ds:schemaRefs>
    <ds:schemaRef ds:uri="4873beb7-5857-4685-be1f-d57550cc96cc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3C20563B-C646-42AF-9D0D-76DF086793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EB9514F-6A45-47F4-BC6D-A865E29717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Famintázatú természeti bemutató (szélesvásznú)</Template>
  <TotalTime>188</TotalTime>
  <Words>784</Words>
  <Application>Microsoft Office PowerPoint</Application>
  <PresentationFormat>Egyéni</PresentationFormat>
  <Paragraphs>91</Paragraphs>
  <Slides>25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Téma</vt:lpstr>
      </vt:variant>
      <vt:variant>
        <vt:i4>1</vt:i4>
      </vt:variant>
      <vt:variant>
        <vt:lpstr>Diacímek</vt:lpstr>
      </vt:variant>
      <vt:variant>
        <vt:i4>25</vt:i4>
      </vt:variant>
    </vt:vector>
  </HeadingPairs>
  <TitlesOfParts>
    <vt:vector size="30" baseType="lpstr">
      <vt:lpstr>Arial</vt:lpstr>
      <vt:lpstr>Calibri</vt:lpstr>
      <vt:lpstr>Century</vt:lpstr>
      <vt:lpstr>Times New Roman</vt:lpstr>
      <vt:lpstr>Famintázat 16x9</vt:lpstr>
      <vt:lpstr>PowerPoint-bemutató</vt:lpstr>
      <vt:lpstr>PowerPoint-bemutató</vt:lpstr>
      <vt:lpstr>PowerPoint-bemutató</vt:lpstr>
      <vt:lpstr>Szentháromság ünnepe utáni 16. vasárnap</vt:lpstr>
      <vt:lpstr>PowerPoint-bemutató</vt:lpstr>
      <vt:lpstr>PowerPoint-bemutató</vt:lpstr>
      <vt:lpstr>PowerPoint-bemutató</vt:lpstr>
      <vt:lpstr>LESZÁMOLÁS</vt:lpstr>
      <vt:lpstr>LESZÁMOLÁS</vt:lpstr>
      <vt:lpstr>PowerPoint-bemutató</vt:lpstr>
      <vt:lpstr>PowerPoint-bemutató</vt:lpstr>
      <vt:lpstr>PowerPoint-bemutató</vt:lpstr>
      <vt:lpstr>PowerPoint-bemutató</vt:lpstr>
      <vt:lpstr>LESZÁMOLÁS</vt:lpstr>
      <vt:lpstr>PowerPoint-bemutató</vt:lpstr>
      <vt:lpstr>PowerPoint-bemutató</vt:lpstr>
      <vt:lpstr>PowerPoint-bemutató</vt:lpstr>
      <vt:lpstr>PowerPoint-bemutató</vt:lpstr>
      <vt:lpstr>PowerPoint-bemutató</vt:lpstr>
      <vt:lpstr>Szentháromság ünnepe utáni 16. vasárnap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Krisztián Zsarnai</dc:creator>
  <cp:lastModifiedBy>Krisztián Zsarnai</cp:lastModifiedBy>
  <cp:revision>13</cp:revision>
  <dcterms:created xsi:type="dcterms:W3CDTF">2026-09-20T01:03:12Z</dcterms:created>
  <dcterms:modified xsi:type="dcterms:W3CDTF">2026-09-22T05:51:33Z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