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803" r:id="rId2"/>
    <p:sldId id="823" r:id="rId3"/>
    <p:sldId id="815" r:id="rId4"/>
    <p:sldId id="825" r:id="rId5"/>
    <p:sldId id="826" r:id="rId6"/>
    <p:sldId id="827" r:id="rId7"/>
    <p:sldId id="828" r:id="rId8"/>
    <p:sldId id="829" r:id="rId9"/>
    <p:sldId id="830" r:id="rId10"/>
    <p:sldId id="831" r:id="rId1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06666"/>
    <a:srgbClr val="0099CC"/>
    <a:srgbClr val="660066"/>
    <a:srgbClr val="660033"/>
    <a:srgbClr val="333333"/>
    <a:srgbClr val="A22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2965" autoAdjust="0"/>
  </p:normalViewPr>
  <p:slideViewPr>
    <p:cSldViewPr>
      <p:cViewPr varScale="1">
        <p:scale>
          <a:sx n="210" d="100"/>
          <a:sy n="210" d="100"/>
        </p:scale>
        <p:origin x="204" y="17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56270F-2CAB-45B1-BADF-B0FAB7BE56EB}" type="datetimeFigureOut">
              <a:rPr lang="hu-HU" smtClean="0"/>
              <a:pPr/>
              <a:t>2026. 09. 04.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4BC66-12D1-4B3F-8AF0-8DA0B9A2A2ED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8618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3348021"/>
            <a:ext cx="6858000" cy="1231118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2770782"/>
            <a:ext cx="6858000" cy="565519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u-HU"/>
              <a:t>Alcím mintájának szerkesztése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3056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2487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3348021"/>
            <a:ext cx="6858000" cy="1231118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2770256"/>
            <a:ext cx="6858000" cy="565519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u-HU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116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369219"/>
            <a:ext cx="3768912" cy="3263504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369219"/>
            <a:ext cx="3775470" cy="3263504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7539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260872"/>
            <a:ext cx="3768912" cy="617934"/>
          </a:xfrm>
        </p:spPr>
        <p:txBody>
          <a:bodyPr anchor="b"/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1878806"/>
            <a:ext cx="3768912" cy="276344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260872"/>
            <a:ext cx="3776661" cy="61793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1878806"/>
            <a:ext cx="3776661" cy="2763441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5284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2750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101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285869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4787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285869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5483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275370"/>
            <a:ext cx="7886700" cy="61451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740569"/>
            <a:ext cx="7886700" cy="253480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889887"/>
            <a:ext cx="7885509" cy="511854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9188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265075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367049"/>
            <a:ext cx="7885509" cy="112637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823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273844"/>
            <a:ext cx="6977064" cy="2244678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524168"/>
            <a:ext cx="6564224" cy="41172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3376297"/>
            <a:ext cx="7884318" cy="1117122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3283" y="59011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defTabSz="342900" fontAlgn="auto">
              <a:spcAft>
                <a:spcPts val="0"/>
              </a:spcAft>
            </a:pPr>
            <a:r>
              <a:rPr lang="en-US" sz="6000" dirty="0">
                <a:solidFill>
                  <a:prstClr val="white"/>
                </a:solidFill>
                <a:effectLst/>
                <a:latin typeface="Corbel" panose="020B0503020204020204"/>
                <a:cs typeface="+mn-cs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05740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342900" fontAlgn="auto">
              <a:spcAft>
                <a:spcPts val="0"/>
              </a:spcAft>
            </a:pPr>
            <a:r>
              <a:rPr lang="en-US" sz="6000" dirty="0">
                <a:solidFill>
                  <a:prstClr val="white"/>
                </a:solidFill>
                <a:effectLst/>
                <a:latin typeface="Corbel" panose="020B0503020204020204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975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745226"/>
            <a:ext cx="7886700" cy="188387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637936"/>
            <a:ext cx="7885509" cy="855483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8585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414462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1928812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414462"/>
            <a:ext cx="2202181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1928812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414462"/>
            <a:ext cx="2199085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1928812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236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3223127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1692266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3655324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3223127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1692266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3655323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3223127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1692266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3655322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8392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6573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7729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369219"/>
            <a:ext cx="767535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fld id="{51CF1133-3259-4C45-BABA-5B62D9C6F78D}" type="datetimeFigureOut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  <a:latin typeface="Corbel" panose="020B0503020204020204"/>
                <a:cs typeface="+mn-cs"/>
              </a:rPr>
              <a:pPr defTabSz="342900" fontAlgn="auto">
                <a:spcBef>
                  <a:spcPts val="0"/>
                </a:spcBef>
                <a:spcAft>
                  <a:spcPts val="0"/>
                </a:spcAft>
              </a:pPr>
              <a:t>9/4/2026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  <a:latin typeface="Corbel" panose="020B0503020204020204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  <a:latin typeface="Corbel" panose="020B0503020204020204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fld id="{6D22F896-40B5-4ADD-8801-0D06FADFA095}" type="slidenum">
              <a:rPr lang="en-US" smtClean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  <a:latin typeface="Corbel" panose="020B0503020204020204"/>
                <a:cs typeface="+mn-cs"/>
              </a:rPr>
              <a:pPr defTabSz="3429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  <a:latin typeface="Corbel" panose="020B050302020402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5228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22126"/>
            <a:ext cx="9144000" cy="2293500"/>
          </a:xfrm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</a:pPr>
            <a:r>
              <a:rPr lang="hu-HU" sz="3200" b="1" dirty="0">
                <a:effectLst/>
              </a:rPr>
              <a:t>„</a:t>
            </a:r>
            <a:r>
              <a:rPr lang="hu-HU" sz="3200" b="1" baseline="30000" dirty="0">
                <a:effectLst/>
              </a:rPr>
              <a:t>12</a:t>
            </a:r>
            <a:r>
              <a:rPr lang="hu-HU" sz="3200" b="1" dirty="0">
                <a:effectLst/>
              </a:rPr>
              <a:t>Ezért, testvéreim, adósok vagyunk, </a:t>
            </a:r>
            <a:br>
              <a:rPr lang="hu-HU" sz="3200" b="1" dirty="0">
                <a:effectLst/>
              </a:rPr>
            </a:br>
            <a:r>
              <a:rPr lang="hu-HU" sz="3200" b="1" dirty="0">
                <a:effectLst/>
              </a:rPr>
              <a:t>de nem a testnek, hogy test szerint éljünk. </a:t>
            </a:r>
            <a:br>
              <a:rPr lang="hu-HU" sz="3200" b="1" dirty="0">
                <a:effectLst/>
              </a:rPr>
            </a:br>
            <a:r>
              <a:rPr lang="hu-HU" sz="3200" b="1" baseline="30000" dirty="0">
                <a:effectLst/>
              </a:rPr>
              <a:t>13</a:t>
            </a:r>
            <a:r>
              <a:rPr lang="hu-HU" sz="3200" b="1" dirty="0">
                <a:effectLst/>
              </a:rPr>
              <a:t>Mert ha test szerint éltek, meg kell halnotok, </a:t>
            </a:r>
            <a:br>
              <a:rPr lang="hu-HU" sz="3200" b="1" dirty="0">
                <a:effectLst/>
              </a:rPr>
            </a:br>
            <a:r>
              <a:rPr lang="hu-HU" sz="3200" b="1" dirty="0">
                <a:effectLst/>
              </a:rPr>
              <a:t>de ha a Lélek által megölitek a test cselekedeteit, élni fogtok. </a:t>
            </a:r>
            <a:br>
              <a:rPr lang="hu-HU" sz="3200" b="1" dirty="0">
                <a:effectLst/>
              </a:rPr>
            </a:br>
            <a:r>
              <a:rPr lang="hu-HU" sz="3200" b="1" baseline="30000" dirty="0">
                <a:effectLst/>
              </a:rPr>
              <a:t>14</a:t>
            </a:r>
            <a:r>
              <a:rPr lang="hu-HU" sz="3200" b="1" dirty="0">
                <a:effectLst/>
              </a:rPr>
              <a:t>Akiket pedig Isten Lelke vezérel, azok Isten fiai. </a:t>
            </a:r>
            <a:br>
              <a:rPr lang="hu-HU" sz="3200" b="1" dirty="0">
                <a:effectLst/>
              </a:rPr>
            </a:br>
            <a:r>
              <a:rPr lang="hu-HU" sz="3200" b="1" baseline="30000" dirty="0">
                <a:effectLst/>
              </a:rPr>
              <a:t>15</a:t>
            </a:r>
            <a:r>
              <a:rPr lang="hu-HU" sz="3200" b="1" dirty="0">
                <a:effectLst/>
              </a:rPr>
              <a:t>Mert nem a szolgaság lelkét kaptátok, hogy ismét féljetek,</a:t>
            </a:r>
            <a:br>
              <a:rPr lang="hu-HU" sz="3200" b="1" dirty="0">
                <a:effectLst/>
              </a:rPr>
            </a:br>
            <a:r>
              <a:rPr lang="hu-HU" sz="3200" b="1" dirty="0">
                <a:effectLst/>
              </a:rPr>
              <a:t>hanem a fiúság Lelkét kaptátok, </a:t>
            </a:r>
            <a:br>
              <a:rPr lang="hu-HU" sz="3200" b="1" dirty="0">
                <a:effectLst/>
              </a:rPr>
            </a:br>
            <a:r>
              <a:rPr lang="hu-HU" sz="3200" b="1" dirty="0">
                <a:effectLst/>
              </a:rPr>
              <a:t>aki által kiáltjuk: „</a:t>
            </a:r>
            <a:r>
              <a:rPr lang="hu-HU" sz="3200" b="1" dirty="0" err="1">
                <a:effectLst/>
              </a:rPr>
              <a:t>Abbá</a:t>
            </a:r>
            <a:r>
              <a:rPr lang="hu-HU" sz="3200" b="1" dirty="0">
                <a:effectLst/>
              </a:rPr>
              <a:t>, Atya!” </a:t>
            </a:r>
            <a:br>
              <a:rPr lang="hu-HU" sz="3200" b="1" dirty="0">
                <a:effectLst/>
              </a:rPr>
            </a:br>
            <a:endParaRPr lang="hu-HU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9781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555526"/>
            <a:ext cx="9144000" cy="2293500"/>
          </a:xfrm>
        </p:spPr>
        <p:txBody>
          <a:bodyPr>
            <a:normAutofit fontScale="90000"/>
          </a:bodyPr>
          <a:lstStyle/>
          <a:p>
            <a:pPr algn="ctr">
              <a:lnSpc>
                <a:spcPts val="4500"/>
              </a:lnSpc>
            </a:pPr>
            <a:r>
              <a:rPr lang="hu-HU" sz="3600" b="1" baseline="30000" dirty="0">
                <a:effectLst/>
              </a:rPr>
              <a:t>16</a:t>
            </a:r>
            <a:r>
              <a:rPr lang="hu-HU" sz="3600" b="1" dirty="0">
                <a:effectLst/>
              </a:rPr>
              <a:t>Maga a Lélek tesz bizonyságot a mi lelkünkkel együtt arról, </a:t>
            </a:r>
            <a:br>
              <a:rPr lang="hu-HU" sz="3600" b="1" dirty="0">
                <a:effectLst/>
              </a:rPr>
            </a:br>
            <a:r>
              <a:rPr lang="hu-HU" sz="3600" b="1" dirty="0">
                <a:effectLst/>
              </a:rPr>
              <a:t>hogy valóban Isten gyermekei vagyunk. </a:t>
            </a:r>
            <a:br>
              <a:rPr lang="hu-HU" sz="3600" b="1" dirty="0">
                <a:effectLst/>
              </a:rPr>
            </a:br>
            <a:r>
              <a:rPr lang="hu-HU" sz="3600" b="1" baseline="30000" dirty="0">
                <a:effectLst/>
              </a:rPr>
              <a:t>17</a:t>
            </a:r>
            <a:r>
              <a:rPr lang="hu-HU" sz="3600" b="1" dirty="0">
                <a:effectLst/>
              </a:rPr>
              <a:t>Ha pedig gyermekek, akkor örökösök is: </a:t>
            </a:r>
            <a:br>
              <a:rPr lang="hu-HU" sz="3600" b="1" dirty="0">
                <a:effectLst/>
              </a:rPr>
            </a:br>
            <a:r>
              <a:rPr lang="hu-HU" sz="3600" b="1" dirty="0">
                <a:effectLst/>
              </a:rPr>
              <a:t>örökösei Istennek és örököstársai Krisztusnak, </a:t>
            </a:r>
            <a:br>
              <a:rPr lang="hu-HU" sz="3600" b="1" dirty="0">
                <a:effectLst/>
              </a:rPr>
            </a:br>
            <a:r>
              <a:rPr lang="hu-HU" sz="3600" b="1" dirty="0">
                <a:effectLst/>
              </a:rPr>
              <a:t>ha vele együtt szenvedünk, </a:t>
            </a:r>
            <a:br>
              <a:rPr lang="hu-HU" sz="3600" b="1" dirty="0">
                <a:effectLst/>
              </a:rPr>
            </a:br>
            <a:r>
              <a:rPr lang="hu-HU" sz="3600" b="1" dirty="0">
                <a:effectLst/>
              </a:rPr>
              <a:t>hogy vele együtt meg is dicsőüljünk.”</a:t>
            </a:r>
            <a:r>
              <a:rPr lang="hu-HU" sz="3600" dirty="0">
                <a:effectLst/>
              </a:rPr>
              <a:t> Róm 8,12-17</a:t>
            </a:r>
          </a:p>
        </p:txBody>
      </p:sp>
    </p:spTree>
    <p:extLst>
      <p:ext uri="{BB962C8B-B14F-4D97-AF65-F5344CB8AC3E}">
        <p14:creationId xmlns:p14="http://schemas.microsoft.com/office/powerpoint/2010/main" val="164919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Yellow Road Fotótapéta, Fali tapéta, Tapéta az Europosters.hu-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40" y="-123651"/>
            <a:ext cx="9164740" cy="526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2931790"/>
            <a:ext cx="9144000" cy="8783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„Akik Krisztusban vannak, </a:t>
            </a:r>
            <a:b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Lélek szerint járnak”</a:t>
            </a:r>
            <a:endParaRPr lang="hu-HU" sz="5400" b="1" spc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57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-12551"/>
            <a:ext cx="9144000" cy="878357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 csupán:</a:t>
            </a:r>
            <a:b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irodalmi mű</a:t>
            </a:r>
            <a:endParaRPr lang="hu-HU" sz="5400" b="1" spc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-28897" y="1995686"/>
            <a:ext cx="9144000" cy="878357"/>
          </a:xfrm>
          <a:prstGeom prst="rect">
            <a:avLst/>
          </a:prstGeom>
        </p:spPr>
        <p:txBody>
          <a:bodyPr vert="horz" wrap="none" lIns="91440" tIns="45720" rIns="91440" bIns="45720" rtlCol="0" anchor="t">
            <a:noAutofit/>
          </a:bodyPr>
          <a:lstStyle>
            <a:lvl1pPr algn="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kern="120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50000"/>
              </a:lnSpc>
              <a:spcAft>
                <a:spcPts val="0"/>
              </a:spcAft>
            </a:pPr>
            <a:r>
              <a:rPr lang="hu-HU" sz="4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történelmi dokumentáció</a:t>
            </a:r>
            <a:endParaRPr lang="hu-HU" sz="5400" b="1" spc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0" y="3125566"/>
            <a:ext cx="9144000" cy="878357"/>
          </a:xfrm>
          <a:prstGeom prst="rect">
            <a:avLst/>
          </a:prstGeom>
        </p:spPr>
        <p:txBody>
          <a:bodyPr vert="horz" wrap="none" lIns="91440" tIns="45720" rIns="91440" bIns="45720" rtlCol="0" anchor="t">
            <a:noAutofit/>
          </a:bodyPr>
          <a:lstStyle>
            <a:lvl1pPr algn="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kern="120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lnSpc>
                <a:spcPct val="150000"/>
              </a:lnSpc>
              <a:spcAft>
                <a:spcPts val="0"/>
              </a:spcAft>
            </a:pPr>
            <a:r>
              <a:rPr lang="hu-HU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hanem az </a:t>
            </a:r>
            <a:r>
              <a:rPr lang="hu-HU" sz="5400" b="1" spc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ÉLET BESZÉDE</a:t>
            </a:r>
            <a:endParaRPr lang="hu-HU" sz="6000" b="1" spc="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When Was the Bible Written? Complete History of Old and New Testam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2713"/>
            <a:ext cx="3888432" cy="2031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86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0960" y="699542"/>
            <a:ext cx="9144000" cy="8783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effectLst/>
              </a:rPr>
              <a:t>„</a:t>
            </a:r>
            <a:r>
              <a:rPr lang="hu-HU" sz="4400" b="1" baseline="30000" dirty="0">
                <a:effectLst/>
              </a:rPr>
              <a:t>1</a:t>
            </a:r>
            <a:r>
              <a:rPr lang="hu-HU" sz="4400" b="1" dirty="0">
                <a:effectLst/>
              </a:rPr>
              <a:t>Jöjjetek, térjünk meg az </a:t>
            </a:r>
            <a:r>
              <a:rPr lang="hu-HU" sz="4400" b="1" dirty="0" err="1">
                <a:effectLst/>
              </a:rPr>
              <a:t>ÚRhoz</a:t>
            </a:r>
            <a:r>
              <a:rPr lang="hu-HU" sz="4400" b="1" dirty="0">
                <a:effectLst/>
              </a:rPr>
              <a:t>, </a:t>
            </a:r>
            <a:br>
              <a:rPr lang="hu-HU" sz="4400" b="1" dirty="0">
                <a:effectLst/>
              </a:rPr>
            </a:br>
            <a:r>
              <a:rPr lang="hu-HU" sz="4400" b="1" dirty="0">
                <a:effectLst/>
              </a:rPr>
              <a:t>mert ő megsebez, de meg is gyógyít, </a:t>
            </a:r>
            <a:br>
              <a:rPr lang="hu-HU" sz="4400" b="1" dirty="0">
                <a:effectLst/>
              </a:rPr>
            </a:br>
            <a:r>
              <a:rPr lang="hu-HU" sz="4400" b="1" dirty="0">
                <a:effectLst/>
              </a:rPr>
              <a:t>megsebesít, de bekötöz minket!” </a:t>
            </a:r>
            <a:r>
              <a:rPr lang="hu-HU" sz="4400" dirty="0">
                <a:effectLst/>
              </a:rPr>
              <a:t>Hós 6,1</a:t>
            </a:r>
            <a:endParaRPr lang="hu-HU" sz="4800" b="1" spc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45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anyosi Ervin: Üres kézzel jövünk – megyünk! | Aranyosi Ervin verse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95486"/>
            <a:ext cx="4762500" cy="3705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églalap 3"/>
          <p:cNvSpPr/>
          <p:nvPr/>
        </p:nvSpPr>
        <p:spPr>
          <a:xfrm>
            <a:off x="0" y="401191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erif"/>
              </a:rPr>
              <a:t>„Én adok… </a:t>
            </a:r>
            <a:r>
              <a:rPr lang="hu-HU" sz="2800" dirty="0">
                <a:latin typeface="Noto Serif"/>
              </a:rPr>
              <a:t>majd a szomjazónak az élet vizének forrásából ingyen.” Jel 21,6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367753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0"/>
            <a:ext cx="9144000" cy="5302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100"/>
              </a:lnSpc>
            </a:pP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„Keressétek az Urat a ti Isteneteket teljes szívetek és lelketek szerint”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I </a:t>
            </a:r>
            <a:r>
              <a:rPr lang="hu-H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22,19; </a:t>
            </a:r>
          </a:p>
          <a:p>
            <a:pPr algn="ctr">
              <a:lnSpc>
                <a:spcPts val="4100"/>
              </a:lnSpc>
            </a:pP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2800" b="1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Keressétek az </a:t>
            </a:r>
            <a:r>
              <a:rPr lang="hu-HU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URat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mind, akik alázatosan éltek a földön”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hu-H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Zóf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2,3; </a:t>
            </a:r>
          </a:p>
          <a:p>
            <a:pPr algn="ctr">
              <a:lnSpc>
                <a:spcPts val="4100"/>
              </a:lnSpc>
            </a:pP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2800" b="1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33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De keressétek először az ő országát és igazságát, és ezek is mind ráadásul megadatnak nektek.”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hu-H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Mt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6,33; 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2800" b="1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Kérjetek, és adatik nektek, keressetek, és találtok, zörgessetek, és megnyittatik nektek. </a:t>
            </a:r>
            <a:r>
              <a:rPr lang="hu-HU" sz="2800" b="1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8</a:t>
            </a:r>
            <a:r>
              <a:rPr lang="hu-H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Mert aki kér, mind kap, aki keres, talál, és a zörgetőnek megnyittatik.” </a:t>
            </a:r>
          </a:p>
          <a:p>
            <a:pPr algn="ctr">
              <a:lnSpc>
                <a:spcPts val="4100"/>
              </a:lnSpc>
            </a:pPr>
            <a:r>
              <a:rPr lang="hu-HU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Mt</a:t>
            </a:r>
            <a:r>
              <a:rPr lang="hu-H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7,7-8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13306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-9128" y="339502"/>
            <a:ext cx="9144000" cy="1651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dirty="0"/>
              <a:t>Mit jelent Krisztusban lenni, </a:t>
            </a:r>
          </a:p>
          <a:p>
            <a:pPr algn="ctr">
              <a:lnSpc>
                <a:spcPct val="150000"/>
              </a:lnSpc>
            </a:pPr>
            <a:r>
              <a:rPr lang="hu-HU" sz="3600" b="1" dirty="0"/>
              <a:t>Isten gyermekének lenni?</a:t>
            </a:r>
          </a:p>
        </p:txBody>
      </p:sp>
      <p:pic>
        <p:nvPicPr>
          <p:cNvPr id="11266" name="Picture 2" descr="Lélektükör Önismereti Műhely: Belső Gyermek Tré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664" y="2283718"/>
            <a:ext cx="3744416" cy="25346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9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-108520" y="41151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Krisztusban lenni az egy </a:t>
            </a:r>
            <a:r>
              <a:rPr lang="hu-H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életforma</a:t>
            </a:r>
            <a:r>
              <a:rPr lang="hu-H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5" name="Téglalap 4"/>
          <p:cNvSpPr/>
          <p:nvPr/>
        </p:nvSpPr>
        <p:spPr>
          <a:xfrm>
            <a:off x="3845" y="163564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Azt nem lehet </a:t>
            </a:r>
          </a:p>
          <a:p>
            <a:pPr algn="ctr"/>
            <a:endParaRPr lang="hu-HU" sz="3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hu-H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megtanulni, elsajátítani, </a:t>
            </a:r>
          </a:p>
          <a:p>
            <a:pPr algn="ctr"/>
            <a:r>
              <a:rPr lang="hu-H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ismeretekkel megszerezni</a:t>
            </a:r>
            <a:endParaRPr lang="hu-HU" sz="3600" dirty="0"/>
          </a:p>
        </p:txBody>
      </p:sp>
      <p:cxnSp>
        <p:nvCxnSpPr>
          <p:cNvPr id="7" name="Egyenes összekötő 6"/>
          <p:cNvCxnSpPr/>
          <p:nvPr/>
        </p:nvCxnSpPr>
        <p:spPr>
          <a:xfrm>
            <a:off x="3845" y="1635646"/>
            <a:ext cx="9140155" cy="230425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gyenes összekötő 9"/>
          <p:cNvCxnSpPr/>
          <p:nvPr/>
        </p:nvCxnSpPr>
        <p:spPr>
          <a:xfrm flipV="1">
            <a:off x="0" y="1631578"/>
            <a:ext cx="9147845" cy="23083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913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 dohányzás magzati fejlődésre káros hatásai kiküszöbölhetőe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3478"/>
            <a:ext cx="4344417" cy="32583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églalap 5"/>
          <p:cNvSpPr/>
          <p:nvPr/>
        </p:nvSpPr>
        <p:spPr>
          <a:xfrm>
            <a:off x="-30063" y="379588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Oxigén és tápanyag szállítása</a:t>
            </a:r>
          </a:p>
        </p:txBody>
      </p:sp>
    </p:spTree>
    <p:extLst>
      <p:ext uri="{BB962C8B-B14F-4D97-AF65-F5344CB8AC3E}">
        <p14:creationId xmlns:p14="http://schemas.microsoft.com/office/powerpoint/2010/main" val="81908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Mélység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7933</TotalTime>
  <Words>319</Words>
  <Application>Microsoft Office PowerPoint</Application>
  <PresentationFormat>Diavetítés a képernyőre (16:9 oldalarány)</PresentationFormat>
  <Paragraphs>20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6" baseType="lpstr">
      <vt:lpstr>Arial</vt:lpstr>
      <vt:lpstr>Calibri</vt:lpstr>
      <vt:lpstr>Corbel</vt:lpstr>
      <vt:lpstr>Noto Serif</vt:lpstr>
      <vt:lpstr>Times New Roman</vt:lpstr>
      <vt:lpstr>Mélység</vt:lpstr>
      <vt:lpstr>„12Ezért, testvéreim, adósok vagyunk,  de nem a testnek, hogy test szerint éljünk.  13Mert ha test szerint éltek, meg kell halnotok,  de ha a Lélek által megölitek a test cselekedeteit, élni fogtok.  14Akiket pedig Isten Lelke vezérel, azok Isten fiai.  15Mert nem a szolgaság lelkét kaptátok, hogy ismét féljetek, hanem a fiúság Lelkét kaptátok,  aki által kiáltjuk: „Abbá, Atya!”  </vt:lpstr>
      <vt:lpstr>16Maga a Lélek tesz bizonyságot a mi lelkünkkel együtt arról,  hogy valóban Isten gyermekei vagyunk.  17Ha pedig gyermekek, akkor örökösök is:  örökösei Istennek és örököstársai Krisztusnak,  ha vele együtt szenvedünk,  hogy vele együtt meg is dicsőüljünk.” Róm 8,12-17</vt:lpstr>
      <vt:lpstr>„Akik Krisztusban vannak,  Lélek szerint járnak”</vt:lpstr>
      <vt:lpstr>Nem csupán: - irodalmi mű</vt:lpstr>
      <vt:lpstr>„1Jöjjetek, térjünk meg az ÚRhoz,  mert ő megsebez, de meg is gyógyít,  megsebesít, de bekötöz minket!” Hós 6,1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Krisztián Zsarnai</cp:lastModifiedBy>
  <cp:revision>886</cp:revision>
  <dcterms:created xsi:type="dcterms:W3CDTF">2010-05-23T14:28:12Z</dcterms:created>
  <dcterms:modified xsi:type="dcterms:W3CDTF">2026-09-04T09:23:51Z</dcterms:modified>
</cp:coreProperties>
</file>