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C5172E-4106-465D-AD34-90B2F9318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Ruth könyve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9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29394E3-23EA-4BB8-976E-B450D6B2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512956"/>
            <a:ext cx="4920019" cy="1728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A </a:t>
            </a:r>
            <a:r>
              <a:rPr lang="en-US" sz="5400" dirty="0" err="1">
                <a:solidFill>
                  <a:schemeClr val="tx1"/>
                </a:solidFill>
              </a:rPr>
              <a:t>megváltó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rokon</a:t>
            </a:r>
            <a:r>
              <a:rPr lang="en-US" sz="5400" dirty="0">
                <a:solidFill>
                  <a:schemeClr val="tx1"/>
                </a:solidFill>
              </a:rPr>
              <a:t> (</a:t>
            </a:r>
            <a:r>
              <a:rPr lang="en-US" sz="5400" dirty="0" err="1">
                <a:solidFill>
                  <a:schemeClr val="tx1"/>
                </a:solidFill>
              </a:rPr>
              <a:t>Gó’Él</a:t>
            </a:r>
            <a:r>
              <a:rPr lang="en-US" sz="5400" dirty="0">
                <a:solidFill>
                  <a:schemeClr val="tx1"/>
                </a:solidFill>
              </a:rPr>
              <a:t>)*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https://static.timesofisrael.com/www/uploads/2013/12/drachm.jpg">
            <a:extLst>
              <a:ext uri="{FF2B5EF4-FFF2-40B4-BE49-F238E27FC236}">
                <a16:creationId xmlns:a16="http://schemas.microsoft.com/office/drawing/2014/main" id="{1010D24C-BFA6-4E1E-9080-B7817AAD5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7" r="27075" b="-1"/>
          <a:stretch/>
        </p:blipFill>
        <p:spPr bwMode="auto"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3DBBA27-09B5-4488-803A-83C452A77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2380" y="2040674"/>
            <a:ext cx="5636545" cy="4131526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Igazságot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szolgáltat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nyomorult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helyzetbe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került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önmagán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segíteni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tudó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családnak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hu-HU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Feladatai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közé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tartozott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idegen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kézre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jutott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nagycsaládi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birtokok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visszaszerzése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eredeti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tulajdonviszonyok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helyreállítása</a:t>
            </a:r>
            <a:r>
              <a:rPr lang="en-US" sz="2000" dirty="0">
                <a:solidFill>
                  <a:schemeClr val="tx1"/>
                </a:solidFill>
              </a:rPr>
              <a:t> (3Móz 25). </a:t>
            </a:r>
            <a:endParaRPr lang="hu-HU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Visszavásárolta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szükségből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eladott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földterületet</a:t>
            </a:r>
            <a:r>
              <a:rPr lang="en-US" sz="2000" dirty="0">
                <a:solidFill>
                  <a:schemeClr val="tx1"/>
                </a:solidFill>
              </a:rPr>
              <a:t> (3Móz 25,25-30), ill. a </a:t>
            </a:r>
            <a:r>
              <a:rPr lang="en-US" sz="2000" dirty="0" err="1">
                <a:solidFill>
                  <a:schemeClr val="tx1"/>
                </a:solidFill>
              </a:rPr>
              <a:t>szegénysége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miatt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adósrabszolgává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családtagot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kiváltotta</a:t>
            </a:r>
            <a:r>
              <a:rPr lang="en-US" sz="2000" dirty="0">
                <a:solidFill>
                  <a:schemeClr val="tx1"/>
                </a:solidFill>
              </a:rPr>
              <a:t> (3Móz 25,47-55).</a:t>
            </a:r>
            <a:endParaRPr lang="hu-HU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„</a:t>
            </a:r>
            <a:r>
              <a:rPr lang="en-US" sz="2000" dirty="0" err="1">
                <a:solidFill>
                  <a:schemeClr val="tx1"/>
                </a:solidFill>
              </a:rPr>
              <a:t>Gó’él</a:t>
            </a:r>
            <a:r>
              <a:rPr lang="en-US" sz="2000" dirty="0">
                <a:solidFill>
                  <a:schemeClr val="tx1"/>
                </a:solidFill>
              </a:rPr>
              <a:t>” </a:t>
            </a:r>
            <a:r>
              <a:rPr lang="en-US" sz="2000" dirty="0" err="1">
                <a:solidFill>
                  <a:schemeClr val="tx1"/>
                </a:solidFill>
              </a:rPr>
              <a:t>lehetett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férfitestvér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nagybáty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vagy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például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unokatestvér</a:t>
            </a:r>
            <a:r>
              <a:rPr lang="en-US" sz="2000" dirty="0">
                <a:solidFill>
                  <a:schemeClr val="tx1"/>
                </a:solidFill>
              </a:rPr>
              <a:t> – a </a:t>
            </a:r>
            <a:r>
              <a:rPr lang="en-US" sz="2000" dirty="0" err="1">
                <a:solidFill>
                  <a:schemeClr val="tx1"/>
                </a:solidFill>
              </a:rPr>
              <a:t>legközelebbi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segíteni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képes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férfirokon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*(</a:t>
            </a:r>
            <a:r>
              <a:rPr lang="en-US" dirty="0" err="1">
                <a:solidFill>
                  <a:schemeClr val="tx1"/>
                </a:solidFill>
              </a:rPr>
              <a:t>Keresztyén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Bibliai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Lexikon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alapján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879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29394E3-23EA-4BB8-976E-B450D6B2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535260"/>
            <a:ext cx="4920019" cy="1706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A </a:t>
            </a:r>
            <a:r>
              <a:rPr lang="en-US" sz="5400" dirty="0" err="1">
                <a:solidFill>
                  <a:schemeClr val="tx1"/>
                </a:solidFill>
              </a:rPr>
              <a:t>megváltó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rokon</a:t>
            </a:r>
            <a:r>
              <a:rPr lang="en-US" sz="5400" dirty="0">
                <a:solidFill>
                  <a:schemeClr val="tx1"/>
                </a:solidFill>
              </a:rPr>
              <a:t> (</a:t>
            </a:r>
            <a:r>
              <a:rPr lang="en-US" sz="5400" dirty="0" err="1">
                <a:solidFill>
                  <a:schemeClr val="tx1"/>
                </a:solidFill>
              </a:rPr>
              <a:t>Gó’Él</a:t>
            </a:r>
            <a:r>
              <a:rPr lang="en-US" sz="5400" dirty="0">
                <a:solidFill>
                  <a:schemeClr val="tx1"/>
                </a:solidFill>
              </a:rPr>
              <a:t>)*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https://static.timesofisrael.com/www/uploads/2013/12/drachm.jpg">
            <a:extLst>
              <a:ext uri="{FF2B5EF4-FFF2-40B4-BE49-F238E27FC236}">
                <a16:creationId xmlns:a16="http://schemas.microsoft.com/office/drawing/2014/main" id="{4A09367A-9979-4B90-9567-8DC899F7B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7" r="27075" b="-1"/>
          <a:stretch/>
        </p:blipFill>
        <p:spPr bwMode="auto"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3DBBA27-09B5-4488-803A-83C452A77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24" y="2241644"/>
            <a:ext cx="4920019" cy="3930556"/>
          </a:xfrm>
        </p:spPr>
        <p:txBody>
          <a:bodyPr vert="horz" lIns="91440" tIns="45720" rIns="91440" bIns="45720" rtlCol="0">
            <a:normAutofit/>
          </a:bodyPr>
          <a:lstStyle/>
          <a:p>
            <a:pPr marL="16002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Szeretetből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felelősségtudatból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iránti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engedelmességtől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indítva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azt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tette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amit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látott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helyesnek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002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Isten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családtagjai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iránti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elkötelezettsége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miatt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áldozatot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hozott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másokért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002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Megszabadított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másokat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nyomorúságos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állapotukból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002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Végül</a:t>
            </a:r>
            <a:r>
              <a:rPr lang="en-US" sz="2000" dirty="0">
                <a:solidFill>
                  <a:schemeClr val="tx1"/>
                </a:solidFill>
              </a:rPr>
              <a:t>, a </a:t>
            </a:r>
            <a:r>
              <a:rPr lang="en-US" sz="2000" dirty="0" err="1">
                <a:solidFill>
                  <a:schemeClr val="tx1"/>
                </a:solidFill>
              </a:rPr>
              <a:t>Jubileum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évében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mindent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visszaadott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megváltott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családnak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6986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29394E3-23EA-4BB8-976E-B450D6B2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541422"/>
            <a:ext cx="4920019" cy="12151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Sógorházasság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voice.dts.edu/wp-content/uploads/sites/11/2015/02/magazine_14%20Reasons%20Why%20Song%20of%20Solomon%20Probably%20Doesn%E2%80%99t%20Tell%20a%20Single%20Love%20Story.jpg">
            <a:extLst>
              <a:ext uri="{FF2B5EF4-FFF2-40B4-BE49-F238E27FC236}">
                <a16:creationId xmlns:a16="http://schemas.microsoft.com/office/drawing/2014/main" id="{5A409658-A128-48F4-A18C-2A21F2B80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6185"/>
          <a:stretch/>
        </p:blipFill>
        <p:spPr bwMode="auto"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3DBBA27-09B5-4488-803A-83C452A77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1230" y="1636296"/>
            <a:ext cx="5647696" cy="453590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hu-HU" sz="1800" dirty="0">
                <a:solidFill>
                  <a:schemeClr val="tx1"/>
                </a:solidFill>
              </a:rPr>
              <a:t>„</a:t>
            </a:r>
            <a:r>
              <a:rPr lang="en-US" sz="1800" dirty="0">
                <a:solidFill>
                  <a:schemeClr val="tx1"/>
                </a:solidFill>
              </a:rPr>
              <a:t>Ha </a:t>
            </a:r>
            <a:r>
              <a:rPr lang="en-US" sz="1800" dirty="0" err="1">
                <a:solidFill>
                  <a:schemeClr val="tx1"/>
                </a:solidFill>
              </a:rPr>
              <a:t>testvérek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laknak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együtt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és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közülük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egyik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meghal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fiúgyermek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nélkül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akkor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elhunytnak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felesége</a:t>
            </a:r>
            <a:r>
              <a:rPr lang="en-US" sz="1800" dirty="0">
                <a:solidFill>
                  <a:schemeClr val="tx1"/>
                </a:solidFill>
              </a:rPr>
              <a:t> ne </a:t>
            </a:r>
            <a:r>
              <a:rPr lang="en-US" sz="1800" dirty="0" err="1">
                <a:solidFill>
                  <a:schemeClr val="tx1"/>
                </a:solidFill>
              </a:rPr>
              <a:t>menjen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hozzá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idegen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férfihoz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nem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családhoz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tartozik</a:t>
            </a:r>
            <a:r>
              <a:rPr lang="en-US" sz="1800" dirty="0">
                <a:solidFill>
                  <a:schemeClr val="tx1"/>
                </a:solidFill>
              </a:rPr>
              <a:t>. A </a:t>
            </a:r>
            <a:r>
              <a:rPr lang="en-US" sz="1800" dirty="0" err="1">
                <a:solidFill>
                  <a:schemeClr val="tx1"/>
                </a:solidFill>
              </a:rPr>
              <a:t>sógora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menjen</a:t>
            </a:r>
            <a:r>
              <a:rPr lang="en-US" sz="1800" dirty="0">
                <a:solidFill>
                  <a:schemeClr val="tx1"/>
                </a:solidFill>
              </a:rPr>
              <a:t> be </a:t>
            </a:r>
            <a:r>
              <a:rPr lang="en-US" sz="1800" dirty="0" err="1">
                <a:solidFill>
                  <a:schemeClr val="tx1"/>
                </a:solidFill>
              </a:rPr>
              <a:t>hozzá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vegye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feleségül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sógorházasságot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kötve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így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vele</a:t>
            </a:r>
            <a:r>
              <a:rPr lang="en-US" sz="1800" dirty="0">
                <a:solidFill>
                  <a:schemeClr val="tx1"/>
                </a:solidFill>
              </a:rPr>
              <a:t>. A </a:t>
            </a:r>
            <a:r>
              <a:rPr lang="en-US" sz="1800" dirty="0" err="1">
                <a:solidFill>
                  <a:schemeClr val="tx1"/>
                </a:solidFill>
              </a:rPr>
              <a:t>születendő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első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gyermek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viselje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elhunyt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testvér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nevét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hogy</a:t>
            </a:r>
            <a:r>
              <a:rPr lang="en-US" sz="1800" dirty="0">
                <a:solidFill>
                  <a:schemeClr val="tx1"/>
                </a:solidFill>
              </a:rPr>
              <a:t> ne </a:t>
            </a:r>
            <a:r>
              <a:rPr lang="en-US" sz="1800" dirty="0" err="1">
                <a:solidFill>
                  <a:schemeClr val="tx1"/>
                </a:solidFill>
              </a:rPr>
              <a:t>töröljék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annak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nevét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Izráelből</a:t>
            </a:r>
            <a:r>
              <a:rPr lang="en-US" sz="1800" dirty="0">
                <a:solidFill>
                  <a:schemeClr val="tx1"/>
                </a:solidFill>
              </a:rPr>
              <a:t>. De ha </a:t>
            </a:r>
            <a:r>
              <a:rPr lang="en-US" sz="1800" dirty="0" err="1">
                <a:solidFill>
                  <a:schemeClr val="tx1"/>
                </a:solidFill>
              </a:rPr>
              <a:t>annak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férfinak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nincs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kedve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elvenni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sógornőjét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akkor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sógornője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menjen</a:t>
            </a:r>
            <a:r>
              <a:rPr lang="en-US" sz="1800" dirty="0">
                <a:solidFill>
                  <a:schemeClr val="tx1"/>
                </a:solidFill>
              </a:rPr>
              <a:t> el a </a:t>
            </a:r>
            <a:r>
              <a:rPr lang="en-US" sz="1800" dirty="0" err="1">
                <a:solidFill>
                  <a:schemeClr val="tx1"/>
                </a:solidFill>
              </a:rPr>
              <a:t>vénekhez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városkapuba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és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mondja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ezt</a:t>
            </a:r>
            <a:r>
              <a:rPr lang="en-US" sz="1800" dirty="0">
                <a:solidFill>
                  <a:schemeClr val="tx1"/>
                </a:solidFill>
              </a:rPr>
              <a:t>: A </a:t>
            </a:r>
            <a:r>
              <a:rPr lang="en-US" sz="1800" dirty="0" err="1">
                <a:solidFill>
                  <a:schemeClr val="tx1"/>
                </a:solidFill>
              </a:rPr>
              <a:t>sógorom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akarja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fenntartani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testvére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nevét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Izráelben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nem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velem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sógorházasságot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kötni</a:t>
            </a:r>
            <a:r>
              <a:rPr lang="en-US" sz="1800" dirty="0">
                <a:solidFill>
                  <a:schemeClr val="tx1"/>
                </a:solidFill>
              </a:rPr>
              <a:t>. A </a:t>
            </a:r>
            <a:r>
              <a:rPr lang="en-US" sz="1800" dirty="0" err="1">
                <a:solidFill>
                  <a:schemeClr val="tx1"/>
                </a:solidFill>
              </a:rPr>
              <a:t>város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vénei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hívják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oda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férfit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és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beszéljenek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vele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És</a:t>
            </a:r>
            <a:r>
              <a:rPr lang="en-US" sz="1800" dirty="0">
                <a:solidFill>
                  <a:schemeClr val="tx1"/>
                </a:solidFill>
              </a:rPr>
              <a:t> ha </a:t>
            </a:r>
            <a:r>
              <a:rPr lang="en-US" sz="1800" dirty="0" err="1">
                <a:solidFill>
                  <a:schemeClr val="tx1"/>
                </a:solidFill>
              </a:rPr>
              <a:t>állhatatosan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mondja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hogy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nincs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kedve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elvenni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akkor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lépjen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hozzá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sógornője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vének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szeme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láttára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húzza</a:t>
            </a:r>
            <a:r>
              <a:rPr lang="en-US" sz="1800" dirty="0">
                <a:solidFill>
                  <a:schemeClr val="tx1"/>
                </a:solidFill>
              </a:rPr>
              <a:t> le a </a:t>
            </a:r>
            <a:r>
              <a:rPr lang="en-US" sz="1800" dirty="0" err="1">
                <a:solidFill>
                  <a:schemeClr val="tx1"/>
                </a:solidFill>
              </a:rPr>
              <a:t>sarut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férfi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lábáról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köpje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szembe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és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ezt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mondja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Így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kell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bánni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azzal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emberrel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akarja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építeni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testvére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háza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népét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  <a:r>
              <a:rPr lang="hu-HU" sz="1800" dirty="0">
                <a:solidFill>
                  <a:schemeClr val="tx1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hu-HU" sz="1800" dirty="0">
                <a:solidFill>
                  <a:schemeClr val="tx1"/>
                </a:solidFill>
              </a:rPr>
              <a:t>5Mózes 25,5-9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77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29394E3-23EA-4BB8-976E-B450D6B2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541422"/>
            <a:ext cx="4920019" cy="12151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Sógorházasság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voice.dts.edu/wp-content/uploads/sites/11/2015/02/magazine_14%20Reasons%20Why%20Song%20of%20Solomon%20Probably%20Doesn%E2%80%99t%20Tell%20a%20Single%20Love%20Story.jpg">
            <a:extLst>
              <a:ext uri="{FF2B5EF4-FFF2-40B4-BE49-F238E27FC236}">
                <a16:creationId xmlns:a16="http://schemas.microsoft.com/office/drawing/2014/main" id="{5A409658-A128-48F4-A18C-2A21F2B80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6185"/>
          <a:stretch/>
        </p:blipFill>
        <p:spPr bwMode="auto"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3DBBA27-09B5-4488-803A-83C452A77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1230" y="1636296"/>
            <a:ext cx="5647696" cy="4535904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tx1"/>
                </a:solidFill>
              </a:rPr>
              <a:t>A sógorházasság vagy </a:t>
            </a:r>
            <a:r>
              <a:rPr lang="hu-HU" sz="1800" dirty="0" err="1">
                <a:solidFill>
                  <a:schemeClr val="tx1"/>
                </a:solidFill>
              </a:rPr>
              <a:t>levirátus</a:t>
            </a:r>
            <a:r>
              <a:rPr lang="hu-HU" sz="1800" dirty="0">
                <a:solidFill>
                  <a:schemeClr val="tx1"/>
                </a:solidFill>
              </a:rPr>
              <a:t> célja az elhunyt testvér nevének és örökségének fenntartása volt.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tx1"/>
                </a:solidFill>
              </a:rPr>
              <a:t>Az özvegyet feleségül vevő fivér szeretetből, felelősségtudatból és Isten iránti engedelmességtől indítva azt tette, amit Isten látott helyesnek.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tx1"/>
                </a:solidFill>
              </a:rPr>
              <a:t>Az özvegyet feleségül vevő fivér Isten és a családja iránti elkötelezettsége miatt áldozatot hozott másokért, amiből személyesen nem volt haszna.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tx1"/>
                </a:solidFill>
              </a:rPr>
              <a:t>Az özvegyet feleségül vevő fivér megszabadított egy asszonyt nyomorúságos állapotából. Az özvegy ezáltal nem vált számkivetetté vagy hajléktalanná.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tx1"/>
                </a:solidFill>
              </a:rPr>
              <a:t>A sógorházasság az Isten iránti engedelmességnek az embertárs felé való szeretetteljes megnyilvánulása volt.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72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29394E3-23EA-4BB8-976E-B450D6B2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937" y="553454"/>
            <a:ext cx="4637006" cy="7192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Heszed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6B533B5-F8F4-4045-8329-EAE213E9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5" r="6862" b="1"/>
          <a:stretch/>
        </p:blipFill>
        <p:spPr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3DBBA27-09B5-4488-803A-83C452A77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937" y="1443790"/>
            <a:ext cx="4995794" cy="472841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Amikor </a:t>
            </a:r>
            <a:r>
              <a:rPr lang="hu-HU" sz="2000" dirty="0" err="1">
                <a:solidFill>
                  <a:schemeClr val="tx1"/>
                </a:solidFill>
              </a:rPr>
              <a:t>Naomi</a:t>
            </a:r>
            <a:r>
              <a:rPr lang="hu-HU" sz="2000" dirty="0">
                <a:solidFill>
                  <a:schemeClr val="tx1"/>
                </a:solidFill>
              </a:rPr>
              <a:t> tíz éven át kedvesen és hűségesen Istenhez szeretgette menyét, </a:t>
            </a:r>
            <a:r>
              <a:rPr lang="hu-HU" sz="2000" dirty="0" err="1">
                <a:solidFill>
                  <a:schemeClr val="tx1"/>
                </a:solidFill>
              </a:rPr>
              <a:t>Rúthot</a:t>
            </a:r>
            <a:r>
              <a:rPr lang="hu-HU" sz="20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Amikor Ruth, vállalva a félelmetes jövőt Istent, </a:t>
            </a:r>
            <a:r>
              <a:rPr lang="hu-HU" sz="2000" dirty="0" err="1">
                <a:solidFill>
                  <a:schemeClr val="tx1"/>
                </a:solidFill>
              </a:rPr>
              <a:t>Naomit</a:t>
            </a:r>
            <a:r>
              <a:rPr lang="hu-HU" sz="2000" dirty="0">
                <a:solidFill>
                  <a:schemeClr val="tx1"/>
                </a:solidFill>
              </a:rPr>
              <a:t> és az ijesztő idegen földet választotta…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Amikor Boáz nem csupán a törvény által előírt minimális mértékben, hanem bőségesen gondoskodott </a:t>
            </a:r>
            <a:r>
              <a:rPr lang="hu-HU" sz="2000" dirty="0" err="1">
                <a:solidFill>
                  <a:schemeClr val="tx1"/>
                </a:solidFill>
              </a:rPr>
              <a:t>Naomiról</a:t>
            </a:r>
            <a:r>
              <a:rPr lang="hu-HU" sz="2000" dirty="0">
                <a:solidFill>
                  <a:schemeClr val="tx1"/>
                </a:solidFill>
              </a:rPr>
              <a:t> és </a:t>
            </a:r>
            <a:r>
              <a:rPr lang="hu-HU" sz="2000" dirty="0" err="1">
                <a:solidFill>
                  <a:schemeClr val="tx1"/>
                </a:solidFill>
              </a:rPr>
              <a:t>Ruthról</a:t>
            </a:r>
            <a:r>
              <a:rPr lang="hu-HU" sz="20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Amikor abban a sötét korban, amikor „mindenki azt csinálta, amit jónak látott,” </a:t>
            </a:r>
            <a:r>
              <a:rPr lang="hu-HU" sz="2000" dirty="0" err="1">
                <a:solidFill>
                  <a:schemeClr val="tx1"/>
                </a:solidFill>
              </a:rPr>
              <a:t>Naomi</a:t>
            </a:r>
            <a:r>
              <a:rPr lang="hu-HU" sz="2000" dirty="0">
                <a:solidFill>
                  <a:schemeClr val="tx1"/>
                </a:solidFill>
              </a:rPr>
              <a:t>, Ruth és Boáz azt tették, amit Isten látott jónak…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29394E3-23EA-4BB8-976E-B450D6B2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39" y="565484"/>
            <a:ext cx="4713304" cy="7459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Heszed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https://hips.hearstapps.com/rbk.h-cdn.co/assets/cm/14/50/480x552/5488d8dd692be_-_rbk-veggies-in-blender-1-0411-xl.jpg">
            <a:extLst>
              <a:ext uri="{FF2B5EF4-FFF2-40B4-BE49-F238E27FC236}">
                <a16:creationId xmlns:a16="http://schemas.microsoft.com/office/drawing/2014/main" id="{CADD9339-1E1E-4F39-A82A-A10BB507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18"/>
          <a:stretch/>
        </p:blipFill>
        <p:spPr bwMode="auto"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3DBBA27-09B5-4488-803A-83C452A77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254" y="1431758"/>
            <a:ext cx="5036689" cy="512515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u="sng" dirty="0">
                <a:solidFill>
                  <a:schemeClr val="tx1"/>
                </a:solidFill>
              </a:rPr>
              <a:t>Szeretet</a:t>
            </a:r>
            <a:r>
              <a:rPr lang="hu-HU" sz="2000" dirty="0">
                <a:solidFill>
                  <a:schemeClr val="tx1"/>
                </a:solidFill>
              </a:rPr>
              <a:t>. Az Isten és embertársunk iránti szeretet, az elesettek felé mutatott irgalom nagyon fontos számomra.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u="sng" dirty="0">
                <a:solidFill>
                  <a:schemeClr val="tx1"/>
                </a:solidFill>
              </a:rPr>
              <a:t>Igazság</a:t>
            </a:r>
            <a:r>
              <a:rPr lang="hu-HU" sz="2000" dirty="0">
                <a:solidFill>
                  <a:schemeClr val="tx1"/>
                </a:solidFill>
              </a:rPr>
              <a:t>. Hiszek abban, hogy a szerető Isten törvényei, üzenete a legjobb dolog az ember számára. 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u="sng" dirty="0">
                <a:solidFill>
                  <a:schemeClr val="tx1"/>
                </a:solidFill>
              </a:rPr>
              <a:t>Hűség</a:t>
            </a:r>
            <a:r>
              <a:rPr lang="hu-HU" sz="2000" dirty="0">
                <a:solidFill>
                  <a:schemeClr val="tx1"/>
                </a:solidFill>
              </a:rPr>
              <a:t>. Isten hűséges hozzám. Én is hűséges akarok lenni hozzá és embertársaimhoz.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u="sng" dirty="0">
                <a:solidFill>
                  <a:schemeClr val="tx1"/>
                </a:solidFill>
              </a:rPr>
              <a:t>Áldozatkészség</a:t>
            </a:r>
            <a:r>
              <a:rPr lang="hu-HU" sz="2000" dirty="0">
                <a:solidFill>
                  <a:schemeClr val="tx1"/>
                </a:solidFill>
              </a:rPr>
              <a:t>. Nem félek áldozatot hozni Istenért és más emberkért, mert tudom, hogy Isten gondoskodik rólam.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u="sng" dirty="0">
                <a:solidFill>
                  <a:schemeClr val="tx1"/>
                </a:solidFill>
              </a:rPr>
              <a:t>Elkötelezettség</a:t>
            </a:r>
            <a:r>
              <a:rPr lang="hu-HU" sz="2000" dirty="0">
                <a:solidFill>
                  <a:schemeClr val="tx1"/>
                </a:solidFill>
              </a:rPr>
              <a:t>. Történjen bármi, azt akarom tenni, ami Isten szerint helyes.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u-HU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2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570</Words>
  <Application>Microsoft Office PowerPoint</Application>
  <PresentationFormat>Szélesvásznú</PresentationFormat>
  <Paragraphs>32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Fabetű</vt:lpstr>
      <vt:lpstr>Ruth könyve 3.</vt:lpstr>
      <vt:lpstr>A megváltó rokon (Gó’Él)*</vt:lpstr>
      <vt:lpstr>A megváltó rokon (Gó’Él)*</vt:lpstr>
      <vt:lpstr>Sógorházasság</vt:lpstr>
      <vt:lpstr>Sógorházasság</vt:lpstr>
      <vt:lpstr>Heszed</vt:lpstr>
      <vt:lpstr>Heszed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 könyve 1.</dc:title>
  <dc:creator>Kádár László</dc:creator>
  <cp:lastModifiedBy>nadasitamas@sulid.hu</cp:lastModifiedBy>
  <cp:revision>4</cp:revision>
  <dcterms:created xsi:type="dcterms:W3CDTF">2019-11-27T06:59:24Z</dcterms:created>
  <dcterms:modified xsi:type="dcterms:W3CDTF">2019-11-27T21:58:59Z</dcterms:modified>
</cp:coreProperties>
</file>