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348C-C0CA-4C37-A673-1F6F3B2BFFCC}" type="datetimeFigureOut">
              <a:rPr lang="hu-HU" smtClean="0"/>
              <a:t>2019.03.03.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C1E3-AE0F-4AF0-A92F-CFE8A87108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378418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348C-C0CA-4C37-A673-1F6F3B2BFFCC}" type="datetimeFigureOut">
              <a:rPr lang="hu-HU" smtClean="0"/>
              <a:t>2019.03.03.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C1E3-AE0F-4AF0-A92F-CFE8A87108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271313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348C-C0CA-4C37-A673-1F6F3B2BFFCC}" type="datetimeFigureOut">
              <a:rPr lang="hu-HU" smtClean="0"/>
              <a:t>2019.03.03.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C1E3-AE0F-4AF0-A92F-CFE8A87108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343001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348C-C0CA-4C37-A673-1F6F3B2BFFCC}" type="datetimeFigureOut">
              <a:rPr lang="hu-HU" smtClean="0"/>
              <a:t>2019.03.03.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C1E3-AE0F-4AF0-A92F-CFE8A87108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581523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348C-C0CA-4C37-A673-1F6F3B2BFFCC}" type="datetimeFigureOut">
              <a:rPr lang="hu-HU" smtClean="0"/>
              <a:t>2019.03.03.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C1E3-AE0F-4AF0-A92F-CFE8A87108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212716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348C-C0CA-4C37-A673-1F6F3B2BFFCC}" type="datetimeFigureOut">
              <a:rPr lang="hu-HU" smtClean="0"/>
              <a:t>2019.03.03.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C1E3-AE0F-4AF0-A92F-CFE8A87108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984225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348C-C0CA-4C37-A673-1F6F3B2BFFCC}" type="datetimeFigureOut">
              <a:rPr lang="hu-HU" smtClean="0"/>
              <a:t>2019.03.03.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C1E3-AE0F-4AF0-A92F-CFE8A87108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83527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348C-C0CA-4C37-A673-1F6F3B2BFFCC}" type="datetimeFigureOut">
              <a:rPr lang="hu-HU" smtClean="0"/>
              <a:t>2019.03.03.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C1E3-AE0F-4AF0-A92F-CFE8A87108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809272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348C-C0CA-4C37-A673-1F6F3B2BFFCC}" type="datetimeFigureOut">
              <a:rPr lang="hu-HU" smtClean="0"/>
              <a:t>2019.03.03.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C1E3-AE0F-4AF0-A92F-CFE8A87108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921915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348C-C0CA-4C37-A673-1F6F3B2BFFCC}" type="datetimeFigureOut">
              <a:rPr lang="hu-HU" smtClean="0"/>
              <a:t>2019.03.03.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C1E3-AE0F-4AF0-A92F-CFE8A87108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410580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348C-C0CA-4C37-A673-1F6F3B2BFFCC}" type="datetimeFigureOut">
              <a:rPr lang="hu-HU" smtClean="0"/>
              <a:t>2019.03.03.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C1E3-AE0F-4AF0-A92F-CFE8A87108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54911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9348C-C0CA-4C37-A673-1F6F3B2BFFCC}" type="datetimeFigureOut">
              <a:rPr lang="hu-HU" smtClean="0"/>
              <a:t>2019.03.03.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CC1E3-AE0F-4AF0-A92F-CFE8A87108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45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Ã­na VÃ¶rÃ¶s, KÃ­na Wind, Ppt HÃ¡tter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" y="3285837"/>
            <a:ext cx="12191997" cy="2387600"/>
          </a:xfrm>
        </p:spPr>
        <p:txBody>
          <a:bodyPr>
            <a:noAutofit/>
          </a:bodyPr>
          <a:lstStyle/>
          <a:p>
            <a:r>
              <a:rPr lang="hu-H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„Ha pedig valakinek nincsen bölcsessége, kérjen bölcsességet Istentől, aki készségesen és szemrehányás nélkül ad mindenkinek, és meg is kapja. </a:t>
            </a:r>
            <a:r>
              <a:rPr lang="hu-HU" sz="4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hu-H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hittel kérje, semmit sem kételkedve, mert aki kételkedik, az olyan, mint a tenger hulláma, amelyet a szél sodor és ide-oda hajt. </a:t>
            </a:r>
            <a:r>
              <a:rPr lang="hu-HU" sz="4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hu-H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gondolja tehát az ilyen, hogy bármit is kaphat az Úrtól, </a:t>
            </a:r>
            <a:r>
              <a:rPr lang="hu-HU" sz="4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hu-H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kétlelkű és minden útján állhatatlan ember.</a:t>
            </a:r>
            <a:r>
              <a:rPr lang="hu-H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hu-H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1,5-8</a:t>
            </a:r>
          </a:p>
        </p:txBody>
      </p:sp>
    </p:spTree>
    <p:extLst>
      <p:ext uri="{BB962C8B-B14F-4D97-AF65-F5344CB8AC3E}">
        <p14:creationId xmlns:p14="http://schemas.microsoft.com/office/powerpoint/2010/main" val="3150575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­na VÃ¶rÃ¶s, KÃ­na Wind, Ppt HÃ¡tter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2786" y="1077241"/>
            <a:ext cx="2968336" cy="1325563"/>
          </a:xfrm>
        </p:spPr>
        <p:txBody>
          <a:bodyPr>
            <a:noAutofit/>
          </a:bodyPr>
          <a:lstStyle/>
          <a:p>
            <a:r>
              <a:rPr lang="hu-H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ISTEN</a:t>
            </a:r>
            <a:endParaRPr lang="hu-HU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KÃ©ptalÃ¡lat a kÃ¶vetkezÅre: âaranyhal hÃ¡rom kÃ­vÃ¡nsÃ¡g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576" y="255926"/>
            <a:ext cx="2175163" cy="29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em egyenlő 3"/>
          <p:cNvSpPr/>
          <p:nvPr/>
        </p:nvSpPr>
        <p:spPr>
          <a:xfrm>
            <a:off x="3913910" y="685799"/>
            <a:ext cx="4104409" cy="2108448"/>
          </a:xfrm>
          <a:prstGeom prst="mathNot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5126" name="Picture 6" descr="KÃ©ptalÃ¡lat a kÃ¶vetkezÅre: âparentsâ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9" y="4150011"/>
            <a:ext cx="3703927" cy="246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em egyenlő 8"/>
          <p:cNvSpPr/>
          <p:nvPr/>
        </p:nvSpPr>
        <p:spPr>
          <a:xfrm>
            <a:off x="4184073" y="4330430"/>
            <a:ext cx="4104409" cy="2108448"/>
          </a:xfrm>
          <a:prstGeom prst="mathNot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0" name="Picture 2" descr="KÃ©ptalÃ¡lat a kÃ¶vetkezÅre: âaranyhal hÃ¡rom kÃ­vÃ¡nsÃ¡g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576" y="3815411"/>
            <a:ext cx="2175163" cy="29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134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­na VÃ¶rÃ¶s, KÃ­na Wind, Ppt HÃ¡tter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2103437"/>
            <a:ext cx="12191995" cy="1325563"/>
          </a:xfrm>
        </p:spPr>
        <p:txBody>
          <a:bodyPr>
            <a:no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„</a:t>
            </a:r>
            <a:r>
              <a:rPr lang="hu-HU" b="1" baseline="30000" dirty="0">
                <a:solidFill>
                  <a:schemeClr val="bg1"/>
                </a:solidFill>
              </a:rPr>
              <a:t>10</a:t>
            </a:r>
            <a:r>
              <a:rPr lang="hu-HU" b="1" dirty="0">
                <a:solidFill>
                  <a:schemeClr val="bg1"/>
                </a:solidFill>
              </a:rPr>
              <a:t>A bölcsesség kezdete az </a:t>
            </a:r>
            <a:r>
              <a:rPr lang="hu-HU" b="1" dirty="0" err="1">
                <a:solidFill>
                  <a:schemeClr val="bg1"/>
                </a:solidFill>
              </a:rPr>
              <a:t>ÚRnak</a:t>
            </a:r>
            <a:r>
              <a:rPr lang="hu-HU" b="1" dirty="0">
                <a:solidFill>
                  <a:schemeClr val="bg1"/>
                </a:solidFill>
              </a:rPr>
              <a:t> félelme, és a Szentnek a megismerése ad értelmet.” </a:t>
            </a:r>
            <a:r>
              <a:rPr lang="hu-HU" dirty="0">
                <a:solidFill>
                  <a:schemeClr val="bg1"/>
                </a:solidFill>
              </a:rPr>
              <a:t>Péld </a:t>
            </a:r>
            <a:r>
              <a:rPr lang="hu-HU" dirty="0" smtClean="0">
                <a:solidFill>
                  <a:schemeClr val="bg1"/>
                </a:solidFill>
              </a:rPr>
              <a:t>9,10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/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„</a:t>
            </a:r>
            <a:r>
              <a:rPr lang="hu-HU" b="1" baseline="30000" dirty="0">
                <a:solidFill>
                  <a:schemeClr val="bg1"/>
                </a:solidFill>
              </a:rPr>
              <a:t>10</a:t>
            </a:r>
            <a:r>
              <a:rPr lang="hu-HU" b="1" dirty="0">
                <a:solidFill>
                  <a:schemeClr val="bg1"/>
                </a:solidFill>
              </a:rPr>
              <a:t>A bölcsesség kezdete az ÚR félelme.” </a:t>
            </a:r>
            <a:r>
              <a:rPr lang="hu-HU" dirty="0">
                <a:solidFill>
                  <a:schemeClr val="bg1"/>
                </a:solidFill>
              </a:rPr>
              <a:t>Zsolt 111,10</a:t>
            </a:r>
            <a:br>
              <a:rPr lang="hu-HU" dirty="0">
                <a:solidFill>
                  <a:schemeClr val="bg1"/>
                </a:solidFill>
              </a:rPr>
            </a:b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25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­na VÃ¶rÃ¶s, KÃ­na Wind, Ppt HÃ¡tter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kerekített téglalap 5"/>
          <p:cNvSpPr/>
          <p:nvPr/>
        </p:nvSpPr>
        <p:spPr>
          <a:xfrm>
            <a:off x="434691" y="3304307"/>
            <a:ext cx="3626427" cy="158980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u="sng" dirty="0" smtClean="0"/>
              <a:t>Tanulmányozd</a:t>
            </a:r>
            <a:r>
              <a:rPr lang="hu-HU" sz="3600" b="1" dirty="0" smtClean="0"/>
              <a:t> Isten Szavát</a:t>
            </a:r>
            <a:endParaRPr lang="hu-HU" sz="3600" b="1" dirty="0"/>
          </a:p>
        </p:txBody>
      </p:sp>
      <p:sp>
        <p:nvSpPr>
          <p:cNvPr id="7" name="Lekerekített téglalap 6"/>
          <p:cNvSpPr/>
          <p:nvPr/>
        </p:nvSpPr>
        <p:spPr>
          <a:xfrm>
            <a:off x="4281056" y="3304307"/>
            <a:ext cx="3626427" cy="158980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u="sng" dirty="0" smtClean="0"/>
              <a:t>Keresd</a:t>
            </a:r>
            <a:r>
              <a:rPr lang="hu-HU" sz="3600" b="1" dirty="0" smtClean="0"/>
              <a:t> az Ő akaratát</a:t>
            </a:r>
            <a:endParaRPr lang="hu-HU" sz="3600" b="1" dirty="0"/>
          </a:p>
        </p:txBody>
      </p:sp>
      <p:sp>
        <p:nvSpPr>
          <p:cNvPr id="8" name="Lekerekített téglalap 7"/>
          <p:cNvSpPr/>
          <p:nvPr/>
        </p:nvSpPr>
        <p:spPr>
          <a:xfrm>
            <a:off x="8127421" y="3304308"/>
            <a:ext cx="3626427" cy="158980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u="sng" dirty="0" smtClean="0"/>
              <a:t>Hangold</a:t>
            </a:r>
            <a:r>
              <a:rPr lang="hu-HU" sz="3000" b="1" dirty="0" smtClean="0"/>
              <a:t> </a:t>
            </a:r>
            <a:r>
              <a:rPr lang="hu-HU" sz="3000" b="1" dirty="0"/>
              <a:t>össze az életedet mindazzal, ami az Igében van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1672937" y="342900"/>
            <a:ext cx="9133609" cy="156902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Hogyan lehet bölcs az ember?</a:t>
            </a:r>
            <a:endParaRPr lang="hu-HU" sz="5400" dirty="0"/>
          </a:p>
        </p:txBody>
      </p:sp>
      <p:sp>
        <p:nvSpPr>
          <p:cNvPr id="11" name="Lefelé nyíl 10"/>
          <p:cNvSpPr/>
          <p:nvPr/>
        </p:nvSpPr>
        <p:spPr>
          <a:xfrm rot="2605748">
            <a:off x="3733803" y="1915914"/>
            <a:ext cx="446809" cy="1454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felé nyíl 11"/>
          <p:cNvSpPr/>
          <p:nvPr/>
        </p:nvSpPr>
        <p:spPr>
          <a:xfrm>
            <a:off x="5870864" y="2067791"/>
            <a:ext cx="446809" cy="1080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felé nyíl 12"/>
          <p:cNvSpPr/>
          <p:nvPr/>
        </p:nvSpPr>
        <p:spPr>
          <a:xfrm rot="19416853">
            <a:off x="8501483" y="1921843"/>
            <a:ext cx="446809" cy="14079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6533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­na VÃ¶rÃ¶s, KÃ­na Wind, Ppt HÃ¡tter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97" y="-200386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hit gyakorlati levele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409" y="978586"/>
            <a:ext cx="12108587" cy="6121364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„</a:t>
            </a:r>
            <a:r>
              <a:rPr lang="hu-HU" b="1" baseline="30000" dirty="0">
                <a:solidFill>
                  <a:schemeClr val="bg1"/>
                </a:solidFill>
              </a:rPr>
              <a:t>22</a:t>
            </a:r>
            <a:r>
              <a:rPr lang="hu-HU" b="1" dirty="0">
                <a:solidFill>
                  <a:schemeClr val="bg1"/>
                </a:solidFill>
              </a:rPr>
              <a:t>Legyetek az igének cselekvői, </a:t>
            </a:r>
            <a:endParaRPr lang="hu-H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chemeClr val="bg1"/>
                </a:solidFill>
              </a:rPr>
              <a:t>ne csupán hallgatói” </a:t>
            </a:r>
            <a:r>
              <a:rPr lang="hu-HU" dirty="0" smtClean="0">
                <a:solidFill>
                  <a:schemeClr val="bg1"/>
                </a:solidFill>
              </a:rPr>
              <a:t>Jak 1,22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„</a:t>
            </a:r>
            <a:r>
              <a:rPr lang="hu-HU" b="1" baseline="30000" dirty="0">
                <a:solidFill>
                  <a:schemeClr val="bg1"/>
                </a:solidFill>
              </a:rPr>
              <a:t>26</a:t>
            </a:r>
            <a:r>
              <a:rPr lang="hu-HU" b="1" dirty="0">
                <a:solidFill>
                  <a:schemeClr val="bg1"/>
                </a:solidFill>
              </a:rPr>
              <a:t>Mert ahogyan a test halott </a:t>
            </a: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lélek nélkül, </a:t>
            </a:r>
            <a:endParaRPr lang="hu-H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chemeClr val="bg1"/>
                </a:solidFill>
              </a:rPr>
              <a:t>ugyanúgy </a:t>
            </a:r>
            <a:r>
              <a:rPr lang="hu-HU" b="1" dirty="0">
                <a:solidFill>
                  <a:schemeClr val="bg1"/>
                </a:solidFill>
              </a:rPr>
              <a:t>a hit is halott cselekedetek nélkül.”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Jak 2,26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„</a:t>
            </a:r>
            <a:r>
              <a:rPr lang="hu-HU" b="1" dirty="0">
                <a:solidFill>
                  <a:schemeClr val="bg1"/>
                </a:solidFill>
              </a:rPr>
              <a:t>a nyelvet azonban az emberek közül senki sem tudja  </a:t>
            </a:r>
            <a:r>
              <a:rPr lang="hu-HU" b="1" dirty="0" smtClean="0">
                <a:solidFill>
                  <a:schemeClr val="bg1"/>
                </a:solidFill>
              </a:rPr>
              <a:t>                                                     megszelídíteni</a:t>
            </a:r>
            <a:r>
              <a:rPr lang="hu-HU" b="1" dirty="0">
                <a:solidFill>
                  <a:schemeClr val="bg1"/>
                </a:solidFill>
              </a:rPr>
              <a:t>, fékezhetetlenül </a:t>
            </a:r>
            <a:r>
              <a:rPr lang="hu-HU" b="1" dirty="0" smtClean="0">
                <a:solidFill>
                  <a:schemeClr val="bg1"/>
                </a:solidFill>
              </a:rPr>
              <a:t>gonosz </a:t>
            </a:r>
            <a:r>
              <a:rPr lang="hu-HU" b="1" dirty="0">
                <a:solidFill>
                  <a:schemeClr val="bg1"/>
                </a:solidFill>
              </a:rPr>
              <a:t>az, telve halálos méreggel.</a:t>
            </a:r>
            <a:r>
              <a:rPr lang="hu-HU" b="1" dirty="0" smtClean="0">
                <a:solidFill>
                  <a:schemeClr val="bg1"/>
                </a:solidFill>
              </a:rPr>
              <a:t>”</a:t>
            </a:r>
            <a:r>
              <a:rPr lang="hu-HU" dirty="0">
                <a:solidFill>
                  <a:schemeClr val="bg1"/>
                </a:solidFill>
              </a:rPr>
              <a:t> Jak </a:t>
            </a:r>
            <a:r>
              <a:rPr lang="hu-HU" dirty="0" smtClean="0">
                <a:solidFill>
                  <a:schemeClr val="bg1"/>
                </a:solidFill>
              </a:rPr>
              <a:t>3,8b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„</a:t>
            </a:r>
            <a:r>
              <a:rPr lang="hu-HU" b="1" baseline="30000" dirty="0">
                <a:solidFill>
                  <a:schemeClr val="bg1"/>
                </a:solidFill>
              </a:rPr>
              <a:t>13</a:t>
            </a:r>
            <a:r>
              <a:rPr lang="hu-HU" b="1" dirty="0">
                <a:solidFill>
                  <a:schemeClr val="bg1"/>
                </a:solidFill>
              </a:rPr>
              <a:t>Kicsoda bölcs és értelmes közöttetek? Mutassa meg a magatartásával, hogy mindent bölcs szelídséggel tesz</a:t>
            </a:r>
            <a:r>
              <a:rPr lang="hu-HU" b="1" dirty="0" smtClean="0">
                <a:solidFill>
                  <a:schemeClr val="bg1"/>
                </a:solidFill>
              </a:rPr>
              <a:t>! […] </a:t>
            </a:r>
            <a:r>
              <a:rPr lang="hu-HU" b="1" baseline="30000" dirty="0">
                <a:solidFill>
                  <a:schemeClr val="bg1"/>
                </a:solidFill>
              </a:rPr>
              <a:t>17</a:t>
            </a:r>
            <a:r>
              <a:rPr lang="hu-HU" b="1" dirty="0">
                <a:solidFill>
                  <a:schemeClr val="bg1"/>
                </a:solidFill>
              </a:rPr>
              <a:t>A felülről való bölcsesség először is tiszta, azután békeszerető, méltányos, engedékeny, irgalommal és jó gyümölcsökkel teljes, nem részrehajló és nem képmutató</a:t>
            </a:r>
            <a:r>
              <a:rPr lang="hu-HU" b="1" dirty="0" smtClean="0">
                <a:solidFill>
                  <a:schemeClr val="bg1"/>
                </a:solidFill>
              </a:rPr>
              <a:t>.” </a:t>
            </a:r>
            <a:r>
              <a:rPr lang="hu-HU" dirty="0" smtClean="0">
                <a:solidFill>
                  <a:schemeClr val="bg1"/>
                </a:solidFill>
              </a:rPr>
              <a:t>Jak 3,13.17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„Isten </a:t>
            </a:r>
            <a:r>
              <a:rPr lang="hu-HU" b="1" dirty="0">
                <a:solidFill>
                  <a:schemeClr val="bg1"/>
                </a:solidFill>
              </a:rPr>
              <a:t>a kevélyeknek ellenáll, az alázatosoknak pedig kegyelmét </a:t>
            </a:r>
            <a:r>
              <a:rPr lang="hu-HU" b="1" dirty="0" smtClean="0">
                <a:solidFill>
                  <a:schemeClr val="bg1"/>
                </a:solidFill>
              </a:rPr>
              <a:t>adja.  </a:t>
            </a:r>
            <a:r>
              <a:rPr lang="hu-HU" b="1" baseline="30000" dirty="0" smtClean="0">
                <a:solidFill>
                  <a:schemeClr val="bg1"/>
                </a:solidFill>
              </a:rPr>
              <a:t>7</a:t>
            </a:r>
            <a:r>
              <a:rPr lang="hu-HU" b="1" dirty="0" smtClean="0">
                <a:solidFill>
                  <a:schemeClr val="bg1"/>
                </a:solidFill>
              </a:rPr>
              <a:t>Engedelmeskedjetek </a:t>
            </a:r>
            <a:r>
              <a:rPr lang="hu-HU" b="1" dirty="0">
                <a:solidFill>
                  <a:schemeClr val="bg1"/>
                </a:solidFill>
              </a:rPr>
              <a:t>azért az </a:t>
            </a:r>
            <a:r>
              <a:rPr lang="hu-HU" b="1" dirty="0" smtClean="0">
                <a:solidFill>
                  <a:schemeClr val="bg1"/>
                </a:solidFill>
              </a:rPr>
              <a:t>Istennek […] </a:t>
            </a:r>
            <a:r>
              <a:rPr lang="hu-HU" b="1" dirty="0">
                <a:solidFill>
                  <a:schemeClr val="bg1"/>
                </a:solidFill>
              </a:rPr>
              <a:t>Tisztítsátok meg a kezeteket, ti bűnösök, és szenteljétek meg a szíveteket, ti kétlelkűek</a:t>
            </a:r>
            <a:r>
              <a:rPr lang="hu-HU" b="1" dirty="0" smtClean="0">
                <a:solidFill>
                  <a:schemeClr val="bg1"/>
                </a:solidFill>
              </a:rPr>
              <a:t>.” </a:t>
            </a:r>
            <a:r>
              <a:rPr lang="hu-HU" dirty="0" smtClean="0">
                <a:solidFill>
                  <a:schemeClr val="bg1"/>
                </a:solidFill>
              </a:rPr>
              <a:t>Jak 4,6-8b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„</a:t>
            </a:r>
            <a:r>
              <a:rPr lang="hu-HU" b="1" baseline="30000" dirty="0">
                <a:solidFill>
                  <a:schemeClr val="bg1"/>
                </a:solidFill>
              </a:rPr>
              <a:t>16</a:t>
            </a:r>
            <a:r>
              <a:rPr lang="hu-HU" b="1" dirty="0">
                <a:solidFill>
                  <a:schemeClr val="bg1"/>
                </a:solidFill>
              </a:rPr>
              <a:t>Valljátok meg azért egymásnak bűneiteket, és imádkozzatok egymásért, hogy meggyógyuljatok. Nagy az ereje az igaz ember buzgó könyörgésének</a:t>
            </a:r>
            <a:r>
              <a:rPr lang="hu-HU" b="1" dirty="0" smtClean="0">
                <a:solidFill>
                  <a:schemeClr val="bg1"/>
                </a:solidFill>
              </a:rPr>
              <a:t>.” </a:t>
            </a:r>
            <a:r>
              <a:rPr lang="hu-HU" dirty="0" smtClean="0">
                <a:solidFill>
                  <a:schemeClr val="bg1"/>
                </a:solidFill>
              </a:rPr>
              <a:t>Jak 5,16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028" name="Picture 4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827" y="0"/>
            <a:ext cx="4222173" cy="3166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380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­na VÃ¶rÃ¶s, KÃ­na Wind, Ppt HÃ¡tter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" y="4192369"/>
            <a:ext cx="12191997" cy="1325563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Amikor a Krisztusba vetett hitem </a:t>
            </a:r>
            <a:b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 az életem szinkronban van!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KÃ©ptalÃ¡lat a kÃ¶vetkezÅre: âszinkron swimming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90" y="178089"/>
            <a:ext cx="5260974" cy="3505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pcsolÃ³dÃ³ kÃ©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3"/>
          <a:stretch/>
        </p:blipFill>
        <p:spPr bwMode="auto">
          <a:xfrm>
            <a:off x="396227" y="178089"/>
            <a:ext cx="5488780" cy="3505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170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­na VÃ¶rÃ¶s, KÃ­na Wind, Ppt HÃ¡tter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" y="-192054"/>
            <a:ext cx="11991545" cy="2128793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ÖSSZHANG</a:t>
            </a:r>
            <a:br>
              <a:rPr lang="hu-H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 – cselekedet</a:t>
            </a:r>
            <a:br>
              <a:rPr lang="hu-H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olvasott</a:t>
            </a:r>
            <a:r>
              <a:rPr lang="hu-H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tanult </a:t>
            </a:r>
            <a:r>
              <a:rPr lang="hu-H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Ige – a </a:t>
            </a:r>
            <a:r>
              <a:rPr lang="hu-H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szívből fakadó </a:t>
            </a:r>
            <a:r>
              <a:rPr lang="hu-H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élet</a:t>
            </a:r>
            <a:endParaRPr lang="hu-H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23" y="1593839"/>
            <a:ext cx="5217104" cy="5796783"/>
          </a:xfrm>
        </p:spPr>
      </p:pic>
      <p:sp>
        <p:nvSpPr>
          <p:cNvPr id="6" name="Téglalap 5"/>
          <p:cNvSpPr/>
          <p:nvPr/>
        </p:nvSpPr>
        <p:spPr>
          <a:xfrm>
            <a:off x="4" y="6236915"/>
            <a:ext cx="12191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„a ti hitetek mellé ragasszatok jó cselekedetet</a:t>
            </a:r>
            <a:r>
              <a:rPr lang="hu-HU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hu-H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II </a:t>
            </a:r>
            <a:r>
              <a:rPr lang="hu-HU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Pt</a:t>
            </a:r>
            <a:r>
              <a:rPr lang="hu-H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1,5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35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­na VÃ¶rÃ¶s, KÃ­na Wind, Ppt HÃ¡tter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1719" y="439679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Én is azt mondom nektek: kérjetek, és adatik nektek, keressetek, és találtok, zörgessetek, és megnyittatik nektek. </a:t>
            </a:r>
            <a:r>
              <a:rPr lang="hu-HU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Mert mindaz, aki kér, kap, aki keres, talál, és aki zörget, annak megnyittatik.”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 err="1" smtClean="0">
                <a:solidFill>
                  <a:schemeClr val="bg1"/>
                </a:solidFill>
              </a:rPr>
              <a:t>Lk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11,9-10 </a:t>
            </a:r>
          </a:p>
        </p:txBody>
      </p:sp>
      <p:pic>
        <p:nvPicPr>
          <p:cNvPr id="3076" name="Picture 4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638" y="245918"/>
            <a:ext cx="5517861" cy="3090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535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­na VÃ¶rÃ¶s, KÃ­na Wind, Ppt HÃ¡tter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5082" y="4412960"/>
            <a:ext cx="12056914" cy="2445039"/>
          </a:xfrm>
        </p:spPr>
        <p:txBody>
          <a:bodyPr>
            <a:normAutofit/>
          </a:bodyPr>
          <a:lstStyle/>
          <a:p>
            <a:pPr lvl="0"/>
            <a:r>
              <a:rPr lang="hu-H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Elhiszem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hogy Ő meghallgatja a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kérésemet – (még ha nem azonnal is válaszol!)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hu-H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Elhiszem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hogy nekem a legjobbat akarja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adni – (még ha mást is kapok!)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hu-H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Elhiszem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hogy Neki van hatalma adni</a:t>
            </a:r>
          </a:p>
          <a:p>
            <a:r>
              <a:rPr lang="hu-H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Elhiszem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hogy Ő a legjobbat adja nekem</a:t>
            </a:r>
          </a:p>
        </p:txBody>
      </p:sp>
      <p:pic>
        <p:nvPicPr>
          <p:cNvPr id="4098" name="Picture 2" descr="KÃ©ptalÃ¡lat a kÃ¶vetkezÅre: âhand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15" y="99292"/>
            <a:ext cx="6321564" cy="421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610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­na VÃ¶rÃ¶s, KÃ­na Wind, Ppt HÃ¡tter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" y="3066761"/>
            <a:ext cx="1219199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„Ha pedig valakinek nincsen bölcsessége, kérjen bölcsességet Istentől, aki készségesen és szemrehányás nélkül ad mindenkinek, és meg is kapja. </a:t>
            </a:r>
            <a:r>
              <a:rPr lang="hu-HU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hittel kérje”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 smtClean="0">
                <a:solidFill>
                  <a:schemeClr val="bg1"/>
                </a:solidFill>
              </a:rPr>
              <a:t>Jak </a:t>
            </a:r>
            <a:r>
              <a:rPr lang="hu-HU" dirty="0">
                <a:solidFill>
                  <a:schemeClr val="bg1"/>
                </a:solidFill>
              </a:rPr>
              <a:t>1,5-6</a:t>
            </a:r>
            <a:br>
              <a:rPr lang="hu-HU" dirty="0">
                <a:solidFill>
                  <a:schemeClr val="bg1"/>
                </a:solidFill>
              </a:rPr>
            </a:b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03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­na VÃ¶rÃ¶s, KÃ­na Wind, Ppt HÃ¡tter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983635"/>
            <a:ext cx="12191996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b="1" dirty="0">
                <a:solidFill>
                  <a:schemeClr val="bg1"/>
                </a:solidFill>
              </a:rPr>
              <a:t>„</a:t>
            </a:r>
            <a:r>
              <a:rPr lang="hu-HU" sz="2800" b="1" baseline="30000" dirty="0">
                <a:solidFill>
                  <a:schemeClr val="bg1"/>
                </a:solidFill>
              </a:rPr>
              <a:t>5</a:t>
            </a:r>
            <a:r>
              <a:rPr lang="hu-HU" sz="2800" b="1" dirty="0">
                <a:solidFill>
                  <a:schemeClr val="bg1"/>
                </a:solidFill>
              </a:rPr>
              <a:t>Akkor éjjel megjelent </a:t>
            </a:r>
            <a:r>
              <a:rPr lang="hu-HU" sz="2800" b="1" dirty="0" err="1">
                <a:solidFill>
                  <a:schemeClr val="bg1"/>
                </a:solidFill>
              </a:rPr>
              <a:t>Gibeónban</a:t>
            </a:r>
            <a:r>
              <a:rPr lang="hu-HU" sz="2800" b="1" dirty="0">
                <a:solidFill>
                  <a:schemeClr val="bg1"/>
                </a:solidFill>
              </a:rPr>
              <a:t> az ÚR Salamonnak álmában, és ezt mondta Isten: Kérj valamit, én megadom neked! […] </a:t>
            </a:r>
            <a:r>
              <a:rPr lang="hu-HU" sz="2800" b="1" baseline="30000" dirty="0">
                <a:solidFill>
                  <a:schemeClr val="bg1"/>
                </a:solidFill>
              </a:rPr>
              <a:t>9</a:t>
            </a:r>
            <a:r>
              <a:rPr lang="hu-HU" sz="2800" b="1" dirty="0">
                <a:solidFill>
                  <a:schemeClr val="bg1"/>
                </a:solidFill>
              </a:rPr>
              <a:t>Adj azért a te szolgádnak engedelmes szívet, hogy tudja kormányozni népedet, különbséget téve a jó és a rossz között. Ki tudná különben kormányozni a te nagy népedet?!</a:t>
            </a:r>
            <a:br>
              <a:rPr lang="hu-HU" sz="2800" b="1" dirty="0">
                <a:solidFill>
                  <a:schemeClr val="bg1"/>
                </a:solidFill>
              </a:rPr>
            </a:br>
            <a:r>
              <a:rPr lang="hu-HU" sz="2800" b="1" baseline="30000" dirty="0">
                <a:solidFill>
                  <a:schemeClr val="bg1"/>
                </a:solidFill>
              </a:rPr>
              <a:t>10</a:t>
            </a:r>
            <a:r>
              <a:rPr lang="hu-HU" sz="2800" b="1" dirty="0">
                <a:solidFill>
                  <a:schemeClr val="bg1"/>
                </a:solidFill>
              </a:rPr>
              <a:t>Tetszett az </a:t>
            </a:r>
            <a:r>
              <a:rPr lang="hu-HU" sz="2800" b="1" dirty="0" err="1">
                <a:solidFill>
                  <a:schemeClr val="bg1"/>
                </a:solidFill>
              </a:rPr>
              <a:t>ÚRnak</a:t>
            </a:r>
            <a:r>
              <a:rPr lang="hu-HU" sz="2800" b="1" dirty="0">
                <a:solidFill>
                  <a:schemeClr val="bg1"/>
                </a:solidFill>
              </a:rPr>
              <a:t>, hogy ezt kérte Salamon. </a:t>
            </a:r>
            <a:r>
              <a:rPr lang="hu-HU" sz="2800" b="1" baseline="30000" dirty="0">
                <a:solidFill>
                  <a:schemeClr val="bg1"/>
                </a:solidFill>
              </a:rPr>
              <a:t>11</a:t>
            </a:r>
            <a:r>
              <a:rPr lang="hu-HU" sz="2800" b="1" dirty="0">
                <a:solidFill>
                  <a:schemeClr val="bg1"/>
                </a:solidFill>
              </a:rPr>
              <a:t>Azért ezt mondta neki Isten: Mivel ezt kérted, és nem kértél magadnak hosszú életet, nem kértél gazdagságot, és nem kérted ellenségeid életét, hanem értelmet kértél, hogy törvényemnek engedelmeskedve tudj kormányozni, </a:t>
            </a:r>
            <a:r>
              <a:rPr lang="hu-HU" sz="2800" b="1" baseline="30000" dirty="0">
                <a:solidFill>
                  <a:schemeClr val="bg1"/>
                </a:solidFill>
              </a:rPr>
              <a:t>12</a:t>
            </a:r>
            <a:r>
              <a:rPr lang="hu-HU" sz="2800" b="1" dirty="0">
                <a:solidFill>
                  <a:schemeClr val="bg1"/>
                </a:solidFill>
              </a:rPr>
              <a:t>ezért teljesítem kérésedet: olyan bölcs és értelmes szívet adok neked, hogy hozzád fogható nem volt előtted, és nem támad utánad sem. </a:t>
            </a:r>
            <a:r>
              <a:rPr lang="hu-HU" sz="2800" b="1" baseline="30000" dirty="0">
                <a:solidFill>
                  <a:schemeClr val="bg1"/>
                </a:solidFill>
              </a:rPr>
              <a:t>13</a:t>
            </a:r>
            <a:r>
              <a:rPr lang="hu-HU" sz="2800" b="1" dirty="0">
                <a:solidFill>
                  <a:schemeClr val="bg1"/>
                </a:solidFill>
              </a:rPr>
              <a:t>Sőt azt is megadom neked, amit nem kértél: olyan gazdagságot és dicsőséget is adok egész életedben, hogy nem lesz hozzád fogható senki a királyok között. </a:t>
            </a:r>
            <a:r>
              <a:rPr lang="hu-HU" sz="2800" b="1" baseline="30000" dirty="0">
                <a:solidFill>
                  <a:schemeClr val="bg1"/>
                </a:solidFill>
              </a:rPr>
              <a:t>14</a:t>
            </a:r>
            <a:r>
              <a:rPr lang="hu-HU" sz="2800" b="1" dirty="0">
                <a:solidFill>
                  <a:schemeClr val="bg1"/>
                </a:solidFill>
              </a:rPr>
              <a:t>Ha az én </a:t>
            </a:r>
            <a:r>
              <a:rPr lang="hu-HU" sz="2800" b="1" dirty="0" err="1">
                <a:solidFill>
                  <a:schemeClr val="bg1"/>
                </a:solidFill>
              </a:rPr>
              <a:t>utaimon</a:t>
            </a:r>
            <a:r>
              <a:rPr lang="hu-HU" sz="2800" b="1" dirty="0">
                <a:solidFill>
                  <a:schemeClr val="bg1"/>
                </a:solidFill>
              </a:rPr>
              <a:t> jársz, és megtartod rendelkezéseimet és parancsolataimat, ahogyan apád, Dávid tette, akkor hosszú életet adok neked. ” I </a:t>
            </a:r>
            <a:r>
              <a:rPr lang="hu-HU" sz="2800" b="1" dirty="0" err="1">
                <a:solidFill>
                  <a:schemeClr val="bg1"/>
                </a:solidFill>
              </a:rPr>
              <a:t>Kir</a:t>
            </a:r>
            <a:r>
              <a:rPr lang="hu-HU" sz="2800" b="1" dirty="0">
                <a:solidFill>
                  <a:schemeClr val="bg1"/>
                </a:solidFill>
              </a:rPr>
              <a:t> 3,5.9-13</a:t>
            </a:r>
            <a:br>
              <a:rPr lang="hu-HU" sz="2800" b="1" dirty="0">
                <a:solidFill>
                  <a:schemeClr val="bg1"/>
                </a:solidFill>
              </a:rPr>
            </a:br>
            <a:endParaRPr lang="hu-H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07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­na VÃ¶rÃ¶s, KÃ­na Wind, Ppt HÃ¡tter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83727" y="1902980"/>
            <a:ext cx="69792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Keressétek először Isten országát és az ő igazságát, és mindezek ráadásként megadatnak majd nektek.”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6,33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6" y="1047750"/>
            <a:ext cx="35718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05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301</Words>
  <Application>Microsoft Office PowerPoint</Application>
  <PresentationFormat>Szélesvásznú</PresentationFormat>
  <Paragraphs>27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Office-téma</vt:lpstr>
      <vt:lpstr>„Ha pedig valakinek nincsen bölcsessége, kérjen bölcsességet Istentől, aki készségesen és szemrehányás nélkül ad mindenkinek, és meg is kapja. 6De hittel kérje, semmit sem kételkedve, mert aki kételkedik, az olyan, mint a tenger hulláma, amelyet a szél sodor és ide-oda hajt. 7Ne gondolja tehát az ilyen, hogy bármit is kaphat az Úrtól, 8a kétlelkű és minden útján állhatatlan ember.” Jak 1,5-8</vt:lpstr>
      <vt:lpstr>A hit gyakorlati levele</vt:lpstr>
      <vt:lpstr>Amikor a Krisztusba vetett hitem  és az életem szinkronban van!</vt:lpstr>
      <vt:lpstr>ÖSSZHANG hit – cselekedet Az olvasott és tanult Ige – a szívből fakadó élet</vt:lpstr>
      <vt:lpstr>„9Én is azt mondom nektek: kérjetek, és adatik nektek, keressetek, és találtok, zörgessetek, és megnyittatik nektek. 10Mert mindaz, aki kér, kap, aki keres, talál, és aki zörget, annak megnyittatik.”  Lk 11,9-10 </vt:lpstr>
      <vt:lpstr>PowerPoint bemutató</vt:lpstr>
      <vt:lpstr>„Ha pedig valakinek nincsen bölcsessége, kérjen bölcsességet Istentől, aki készségesen és szemrehányás nélkül ad mindenkinek, és meg is kapja. 6De hittel kérje”  Jak 1,5-6 </vt:lpstr>
      <vt:lpstr>„5Akkor éjjel megjelent Gibeónban az ÚR Salamonnak álmában, és ezt mondta Isten: Kérj valamit, én megadom neked! […] 9Adj azért a te szolgádnak engedelmes szívet, hogy tudja kormányozni népedet, különbséget téve a jó és a rossz között. Ki tudná különben kormányozni a te nagy népedet?! 10Tetszett az ÚRnak, hogy ezt kérte Salamon. 11Azért ezt mondta neki Isten: Mivel ezt kérted, és nem kértél magadnak hosszú életet, nem kértél gazdagságot, és nem kérted ellenségeid életét, hanem értelmet kértél, hogy törvényemnek engedelmeskedve tudj kormányozni, 12ezért teljesítem kérésedet: olyan bölcs és értelmes szívet adok neked, hogy hozzád fogható nem volt előtted, és nem támad utánad sem. 13Sőt azt is megadom neked, amit nem kértél: olyan gazdagságot és dicsőséget is adok egész életedben, hogy nem lesz hozzád fogható senki a királyok között. 14Ha az én utaimon jársz, és megtartod rendelkezéseimet és parancsolataimat, ahogyan apád, Dávid tette, akkor hosszú életet adok neked. ” I Kir 3,5.9-13 </vt:lpstr>
      <vt:lpstr>„33Keressétek először Isten országát és az ő igazságát, és mindezek ráadásként megadatnak majd nektek.” Mt 6,33</vt:lpstr>
      <vt:lpstr>ISTEN</vt:lpstr>
      <vt:lpstr>„10A bölcsesség kezdete az ÚRnak félelme, és a Szentnek a megismerése ad értelmet.” Péld 9,10  „10A bölcsesség kezdete az ÚR félelme.” Zsolt 111,10 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„Ha pedig valakinek nincsen bölcsessége, kérjen bölcsességet Istentől, aki készségesen és szemrehányás nélkül ad mindenkinek, és meg is kapja. 6De hittel kérje, semmit sem kételkedve, mert aki kételkedik, az olyan, mint a tenger hulláma, amelyet a szél sodor és ide-oda hajt. 7Ne gondolja tehát az ilyen, hogy bármit is kaphat az Úrtól, 8a kétlelkű és minden útján állhatatlan ember.” Jak 1,5-8</dc:title>
  <dc:creator>User</dc:creator>
  <cp:lastModifiedBy>User</cp:lastModifiedBy>
  <cp:revision>37</cp:revision>
  <dcterms:created xsi:type="dcterms:W3CDTF">2019-03-03T02:52:22Z</dcterms:created>
  <dcterms:modified xsi:type="dcterms:W3CDTF">2019-03-03T06:59:48Z</dcterms:modified>
</cp:coreProperties>
</file>