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8" r:id="rId14"/>
    <p:sldId id="287" r:id="rId15"/>
    <p:sldId id="286" r:id="rId16"/>
    <p:sldId id="289" r:id="rId17"/>
    <p:sldId id="260" r:id="rId18"/>
    <p:sldId id="290" r:id="rId19"/>
    <p:sldId id="291" r:id="rId20"/>
    <p:sldId id="292" r:id="rId21"/>
    <p:sldId id="261" r:id="rId22"/>
    <p:sldId id="293" r:id="rId23"/>
    <p:sldId id="294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2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„Családi tudnivalók”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„</a:t>
            </a:r>
            <a:r>
              <a:rPr lang="hu-HU" b="1" baseline="30000" dirty="0"/>
              <a:t>22</a:t>
            </a:r>
            <a:r>
              <a:rPr lang="hu-HU" b="1" dirty="0"/>
              <a:t>Aki jó feleséget talált, kincset talált”</a:t>
            </a:r>
            <a:r>
              <a:rPr lang="hu-HU" dirty="0"/>
              <a:t> Péld 18,22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„</a:t>
            </a:r>
            <a:r>
              <a:rPr lang="hu-HU" b="1" baseline="30000" dirty="0"/>
              <a:t>24</a:t>
            </a:r>
            <a:r>
              <a:rPr lang="hu-HU" b="1" dirty="0"/>
              <a:t>Jobb a háztető sarkán lakni, mint zsémbes asszonnyal együtt a házban.”</a:t>
            </a:r>
            <a:r>
              <a:rPr lang="hu-HU" dirty="0"/>
              <a:t> Péld 25,24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„</a:t>
            </a:r>
            <a:r>
              <a:rPr lang="hu-HU" b="1" baseline="30000" dirty="0"/>
              <a:t>13</a:t>
            </a:r>
            <a:r>
              <a:rPr lang="hu-HU" b="1" dirty="0"/>
              <a:t>Apjának szerencsétlensége az ostoba fiú, és mint a szüntelen csepegő háztető, olyan a zsémbes asszony. ”</a:t>
            </a:r>
            <a:r>
              <a:rPr lang="hu-HU" dirty="0"/>
              <a:t> Péld 19,13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„</a:t>
            </a:r>
            <a:r>
              <a:rPr lang="hu-HU" b="1" baseline="30000" dirty="0"/>
              <a:t>26</a:t>
            </a:r>
            <a:r>
              <a:rPr lang="hu-HU" b="1" dirty="0"/>
              <a:t>Szégyellni való és gyalázatos az a fiú, aki bántalmazza apját, vagy elkergeti anyját.”</a:t>
            </a:r>
            <a:r>
              <a:rPr lang="hu-HU" dirty="0"/>
              <a:t> Péld 19,26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„</a:t>
            </a:r>
            <a:r>
              <a:rPr lang="hu-HU" b="1" baseline="30000" dirty="0"/>
              <a:t>6</a:t>
            </a:r>
            <a:r>
              <a:rPr lang="hu-HU" b="1" dirty="0"/>
              <a:t>Az öregek koronája: az unokák, és a fiak ékessége: az atyák.”</a:t>
            </a:r>
            <a:r>
              <a:rPr lang="hu-HU" dirty="0"/>
              <a:t> Péld 17,6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„</a:t>
            </a:r>
            <a:r>
              <a:rPr lang="hu-HU" b="1" baseline="30000" dirty="0"/>
              <a:t>1</a:t>
            </a:r>
            <a:r>
              <a:rPr lang="hu-HU" b="1" dirty="0"/>
              <a:t>Jobb egy darab száraz kenyér ott, ahol békesség lakik, mint ha zsíros falatokkal van tele a ház, de veszekednek benne.”</a:t>
            </a:r>
            <a:r>
              <a:rPr lang="hu-HU" dirty="0"/>
              <a:t> Péld 17,1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198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feleség és édesanya?</a:t>
            </a:r>
            <a:endParaRPr lang="hu-HU" dirty="0"/>
          </a:p>
        </p:txBody>
      </p:sp>
      <p:pic>
        <p:nvPicPr>
          <p:cNvPr id="8194" name="Picture 2" descr="KÃ©ptalÃ¡lat a kÃ¶vetkezÅre: âigazgyÃ¶ngy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04" y="2802347"/>
            <a:ext cx="5990279" cy="312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5011387" y="2909455"/>
            <a:ext cx="2232561" cy="926275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ím 3"/>
          <p:cNvSpPr txBox="1">
            <a:spLocks/>
          </p:cNvSpPr>
          <p:nvPr/>
        </p:nvSpPr>
        <p:spPr>
          <a:xfrm>
            <a:off x="3396343" y="2261878"/>
            <a:ext cx="185255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C</a:t>
            </a:r>
            <a:r>
              <a:rPr lang="hu-HU" dirty="0" smtClean="0"/>
              <a:t>salád</a:t>
            </a:r>
            <a:endParaRPr lang="hu-HU" dirty="0"/>
          </a:p>
        </p:txBody>
      </p:sp>
      <p:sp>
        <p:nvSpPr>
          <p:cNvPr id="8" name="Cím 3"/>
          <p:cNvSpPr txBox="1">
            <a:spLocks/>
          </p:cNvSpPr>
          <p:nvPr/>
        </p:nvSpPr>
        <p:spPr>
          <a:xfrm>
            <a:off x="3170712" y="3770528"/>
            <a:ext cx="185255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Feleség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4878323" y="4310997"/>
            <a:ext cx="3348842" cy="424494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3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férj és édesapa?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225630" y="2785338"/>
            <a:ext cx="59732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„Átkozott az a férfi, aki emberben bízik, és testi erőre támaszkodik, az </a:t>
            </a:r>
            <a:r>
              <a:rPr lang="hu-H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ÚRtól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pedig elfordul szíve! </a:t>
            </a:r>
            <a:r>
              <a:rPr lang="hu-HU" sz="28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Olyan lesz, mint bokor a pusztában: nem remélhet a jövőtől semmi jót. Kövek között tengődik a pusztában, a szikes, lakatlan földön. 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Jer 17,5b-6</a:t>
            </a:r>
            <a:endParaRPr lang="hu-HU" sz="2800" dirty="0"/>
          </a:p>
        </p:txBody>
      </p:sp>
      <p:pic>
        <p:nvPicPr>
          <p:cNvPr id="10246" name="Picture 6" descr="KÃ©ptalÃ¡lat a kÃ¶vetkezÅre: âbokor a pusztÃ¡ba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19" y="2305426"/>
            <a:ext cx="5767112" cy="432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2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férj és édesapa?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201881" y="2156536"/>
            <a:ext cx="509451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600" b="1" baseline="30000" dirty="0"/>
              <a:t>7</a:t>
            </a:r>
            <a:r>
              <a:rPr lang="hu-HU" sz="2600" b="1" dirty="0"/>
              <a:t>De áldott az a férfi, aki az </a:t>
            </a:r>
            <a:r>
              <a:rPr lang="hu-HU" sz="2600" b="1" dirty="0" err="1"/>
              <a:t>ÚRban</a:t>
            </a:r>
            <a:r>
              <a:rPr lang="hu-HU" sz="2600" b="1" dirty="0"/>
              <a:t> bízik, akinek az ÚR a bizodalma. </a:t>
            </a:r>
            <a:r>
              <a:rPr lang="hu-HU" sz="2600" b="1" baseline="30000" dirty="0"/>
              <a:t>8</a:t>
            </a:r>
            <a:r>
              <a:rPr lang="hu-HU" sz="2600" b="1" dirty="0"/>
              <a:t>Mert olyan lesz, mint a víz mellé ültetett fa, amely a folyóig ereszti gyökereit. Nincs mitől félnie, ha eljön a hőség, lombja üde zöld marad. Száraz esztendőben sem kell aggódnia, szüntelenül termi gyümölcsét</a:t>
            </a:r>
            <a:r>
              <a:rPr lang="hu-HU" sz="2600" dirty="0" smtClean="0"/>
              <a:t>.” Jer 17,7-8</a:t>
            </a:r>
            <a:endParaRPr lang="hu-HU" sz="2600" dirty="0"/>
          </a:p>
        </p:txBody>
      </p:sp>
      <p:pic>
        <p:nvPicPr>
          <p:cNvPr id="5" name="Picture 2" descr="KÃ©ptalÃ¡lat a kÃ¶vetkezÅre: âtree in water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13" y="2359725"/>
            <a:ext cx="6484718" cy="4052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4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férj és édesapa?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392737" y="2465294"/>
            <a:ext cx="50945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/>
              <a:t>„</a:t>
            </a:r>
            <a:r>
              <a:rPr lang="hu-HU" sz="2800" b="1" baseline="30000" dirty="0"/>
              <a:t>7</a:t>
            </a:r>
            <a:r>
              <a:rPr lang="hu-HU" sz="2800" b="1" dirty="0"/>
              <a:t>És ugyanígy, ti, férfiak is, megértően éljetek együtt feleségetekkel, mint a gyengébb féllel, adjátok meg neki a tiszteletet mint örököstársatoknak is az élet kegyelmében, hogy imádkozásotok ne ütközzék akadályba.”</a:t>
            </a:r>
            <a:r>
              <a:rPr lang="hu-HU" sz="2800" dirty="0"/>
              <a:t> I </a:t>
            </a:r>
            <a:r>
              <a:rPr lang="hu-HU" sz="2800" dirty="0" err="1"/>
              <a:t>Pt</a:t>
            </a:r>
            <a:r>
              <a:rPr lang="hu-HU" sz="2800" dirty="0"/>
              <a:t> 3,7. </a:t>
            </a:r>
            <a:endParaRPr lang="hu-HU" sz="2600" dirty="0"/>
          </a:p>
        </p:txBody>
      </p:sp>
      <p:pic>
        <p:nvPicPr>
          <p:cNvPr id="6" name="Picture 2" descr="KÃ©ptalÃ¡lat a kÃ¶vetkezÅre: âfÃ©rj Ã©s felesÃ©g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2" y="2083191"/>
            <a:ext cx="5714960" cy="393812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3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férj és édesapa?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213755" y="2263414"/>
            <a:ext cx="5094514" cy="4145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/>
              <a:t>tiszteletet, gyengédséget, odafigyelést, szeretetet, békességet</a:t>
            </a:r>
            <a:endParaRPr lang="hu-HU" sz="3200" b="1" dirty="0"/>
          </a:p>
        </p:txBody>
      </p:sp>
      <p:pic>
        <p:nvPicPr>
          <p:cNvPr id="13314" name="Picture 2" descr="KÃ©ptalÃ¡lat a kÃ¶vetkezÅre: âfÃ©rj Ã©s felesÃ©g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2" y="2083191"/>
            <a:ext cx="5714960" cy="393812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7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férj és édesapa?</a:t>
            </a:r>
            <a:endParaRPr lang="hu-HU" dirty="0"/>
          </a:p>
        </p:txBody>
      </p:sp>
      <p:pic>
        <p:nvPicPr>
          <p:cNvPr id="12290" name="Picture 2" descr="KÃ©ptalÃ¡lat a kÃ¶vetkezÅre: âfÃ©rj Ã©s felesÃ©g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11" y="2085286"/>
            <a:ext cx="4902117" cy="46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8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férj és édesapa?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213755" y="2263414"/>
            <a:ext cx="5094514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dirty="0"/>
              <a:t>„</a:t>
            </a:r>
            <a:r>
              <a:rPr lang="hu-HU" sz="2400" b="1" baseline="30000" dirty="0"/>
              <a:t>19</a:t>
            </a:r>
            <a:r>
              <a:rPr lang="hu-HU" sz="2400" b="1" dirty="0"/>
              <a:t>Ti, férfiak, szeressétek feleségeteket, és ne legyetek irántuk mogorvák.”</a:t>
            </a:r>
            <a:r>
              <a:rPr lang="hu-HU" sz="2400" dirty="0"/>
              <a:t> </a:t>
            </a:r>
            <a:r>
              <a:rPr lang="hu-HU" sz="2400" dirty="0" err="1"/>
              <a:t>Kol</a:t>
            </a:r>
            <a:r>
              <a:rPr lang="hu-HU" sz="2400" dirty="0"/>
              <a:t> 3,19 </a:t>
            </a:r>
            <a:endParaRPr lang="hu-HU" sz="2400" dirty="0" smtClean="0"/>
          </a:p>
          <a:p>
            <a:pPr algn="ctr">
              <a:lnSpc>
                <a:spcPct val="150000"/>
              </a:lnSpc>
            </a:pPr>
            <a:endParaRPr lang="hu-HU" sz="2400" b="1" dirty="0"/>
          </a:p>
          <a:p>
            <a:pPr algn="ctr">
              <a:lnSpc>
                <a:spcPct val="150000"/>
              </a:lnSpc>
            </a:pPr>
            <a:r>
              <a:rPr lang="hu-HU" sz="2400" b="1" dirty="0" smtClean="0"/>
              <a:t>„</a:t>
            </a:r>
            <a:r>
              <a:rPr lang="hu-HU" sz="2400" b="1" baseline="30000" dirty="0"/>
              <a:t>25</a:t>
            </a:r>
            <a:r>
              <a:rPr lang="hu-HU" sz="2400" b="1" dirty="0"/>
              <a:t>Férfiak! Úgy szeressétek feleségeteket, ahogyan Krisztus is szerette az egyházat, és önmagát adta érte,”</a:t>
            </a:r>
            <a:r>
              <a:rPr lang="hu-HU" sz="2400" dirty="0"/>
              <a:t> </a:t>
            </a:r>
            <a:r>
              <a:rPr lang="hu-HU" sz="2400" dirty="0" err="1"/>
              <a:t>Ef</a:t>
            </a:r>
            <a:r>
              <a:rPr lang="hu-HU" sz="2400" dirty="0"/>
              <a:t> 5,25.</a:t>
            </a:r>
            <a:endParaRPr lang="hu-HU" sz="2000" b="1" dirty="0"/>
          </a:p>
        </p:txBody>
      </p:sp>
      <p:pic>
        <p:nvPicPr>
          <p:cNvPr id="13314" name="Picture 2" descr="KÃ©ptalÃ¡lat a kÃ¶vetkezÅre: âfÃ©rj Ã©s felesÃ©g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2" y="2083191"/>
            <a:ext cx="5714960" cy="393812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ilyen </a:t>
            </a:r>
            <a:r>
              <a:rPr lang="hu-HU" dirty="0"/>
              <a:t>a nevelt és a neveletlen gyermek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</a:t>
            </a:r>
            <a:endParaRPr lang="hu-HU" dirty="0"/>
          </a:p>
        </p:txBody>
      </p:sp>
      <p:pic>
        <p:nvPicPr>
          <p:cNvPr id="14338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38" y="3218213"/>
            <a:ext cx="5810598" cy="2583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Ã©ptalÃ¡lat a kÃ¶vetkezÅre: ânevelt gyerme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4" y="2730225"/>
            <a:ext cx="5333999" cy="3557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ilyen </a:t>
            </a:r>
            <a:r>
              <a:rPr lang="hu-HU" dirty="0"/>
              <a:t>a nevelt és a neveletlen gyermek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</a:t>
            </a:r>
            <a:endParaRPr lang="hu-HU" dirty="0"/>
          </a:p>
        </p:txBody>
      </p:sp>
      <p:pic>
        <p:nvPicPr>
          <p:cNvPr id="17410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84" y="2068282"/>
            <a:ext cx="6957744" cy="47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2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ilyen </a:t>
            </a:r>
            <a:r>
              <a:rPr lang="hu-HU" dirty="0"/>
              <a:t>a nevelt és a neveletlen gyermek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375813" y="3260214"/>
            <a:ext cx="89183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26</a:t>
            </a:r>
            <a:r>
              <a:rPr lang="hu-H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Szégyellni való és gyalázatos az a fiú, aki bántalmazza apját, vagy elkergeti anyját.”</a:t>
            </a: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Péld 19,26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66469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„Családi tudnivalók”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</a:t>
            </a:r>
            <a:endParaRPr lang="hu-HU" dirty="0"/>
          </a:p>
        </p:txBody>
      </p:sp>
      <p:pic>
        <p:nvPicPr>
          <p:cNvPr id="1030" name="Picture 6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77" y="2541996"/>
            <a:ext cx="6994196" cy="3934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2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ilyen </a:t>
            </a:r>
            <a:r>
              <a:rPr lang="hu-HU" dirty="0"/>
              <a:t>a nevelt és a neveletlen gyermek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" y="2222664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/>
              <a:t>„</a:t>
            </a:r>
            <a:r>
              <a:rPr lang="hu-HU" sz="3600" b="1" baseline="30000" dirty="0"/>
              <a:t>1</a:t>
            </a:r>
            <a:r>
              <a:rPr lang="hu-HU" sz="3600" b="1" dirty="0"/>
              <a:t>A bölcs fiú megfogadja az apai intést, de a csúfolódó nem hallgat a dorgálásra.”</a:t>
            </a:r>
            <a:r>
              <a:rPr lang="hu-HU" sz="3600" dirty="0"/>
              <a:t> Péld 13,1</a:t>
            </a:r>
            <a:endParaRPr lang="hu-HU" sz="3600" dirty="0"/>
          </a:p>
        </p:txBody>
      </p:sp>
      <p:sp>
        <p:nvSpPr>
          <p:cNvPr id="6" name="Téglalap 5"/>
          <p:cNvSpPr/>
          <p:nvPr/>
        </p:nvSpPr>
        <p:spPr>
          <a:xfrm>
            <a:off x="1" y="3422993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/>
              <a:t>„</a:t>
            </a:r>
            <a:r>
              <a:rPr lang="hu-HU" sz="4000" b="1" baseline="30000" dirty="0"/>
              <a:t>10</a:t>
            </a:r>
            <a:r>
              <a:rPr lang="hu-HU" sz="4000" b="1" dirty="0"/>
              <a:t>Rosszul esik az intés annak, aki letér az ösvényről, pedig meghal az, aki gyűlöli a dorgálást.”</a:t>
            </a:r>
            <a:r>
              <a:rPr lang="hu-HU" sz="4000" dirty="0"/>
              <a:t> Péld 15,10</a:t>
            </a:r>
            <a:endParaRPr lang="hu-HU" sz="4000" dirty="0"/>
          </a:p>
        </p:txBody>
      </p:sp>
      <p:sp>
        <p:nvSpPr>
          <p:cNvPr id="3" name="Téglalap 2"/>
          <p:cNvSpPr/>
          <p:nvPr/>
        </p:nvSpPr>
        <p:spPr>
          <a:xfrm>
            <a:off x="0" y="5455509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hu-H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Fenyítsd meg fiadat, míg van remény, de ne vigyen odáig indulatod, hogy halálát okozd!”</a:t>
            </a: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Péld </a:t>
            </a: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19,18 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57967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/>
              <a:t>Hogy lehet igazán békesség a családban?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</a:t>
            </a:r>
            <a:endParaRPr lang="hu-HU" dirty="0"/>
          </a:p>
        </p:txBody>
      </p:sp>
      <p:pic>
        <p:nvPicPr>
          <p:cNvPr id="6" name="Picture 6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76" y="2336873"/>
            <a:ext cx="6994196" cy="3934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4795" y="2318831"/>
            <a:ext cx="48376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Jobb egy darab száraz kenyér ott, ahol békesség lakik, mint ha zsíros falatokkal van tele a ház, de veszekednek benne.” </a:t>
            </a: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Péld 17,1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63654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/>
              <a:t>Hogy lehet igazán békesség a családban?</a:t>
            </a:r>
          </a:p>
        </p:txBody>
      </p:sp>
      <p:sp>
        <p:nvSpPr>
          <p:cNvPr id="2" name="Téglalap 1"/>
          <p:cNvSpPr/>
          <p:nvPr/>
        </p:nvSpPr>
        <p:spPr>
          <a:xfrm>
            <a:off x="126671" y="3010101"/>
            <a:ext cx="56328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/>
              <a:t>„</a:t>
            </a:r>
            <a:r>
              <a:rPr lang="hu-HU" sz="4000" b="1" baseline="30000" dirty="0"/>
              <a:t>6</a:t>
            </a:r>
            <a:r>
              <a:rPr lang="hu-HU" sz="4000" b="1" dirty="0"/>
              <a:t>Az öregek koronája: az unokák, és a fiak ékessége: az atyák.”</a:t>
            </a:r>
            <a:r>
              <a:rPr lang="hu-HU" sz="4000" dirty="0"/>
              <a:t> Péld 17,6</a:t>
            </a:r>
          </a:p>
        </p:txBody>
      </p:sp>
      <p:pic>
        <p:nvPicPr>
          <p:cNvPr id="18434" name="Picture 2" descr="KÃ©ptalÃ¡lat a kÃ¶vetkezÅre: âfamily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80" y="2669382"/>
            <a:ext cx="6163781" cy="3235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7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„Családi tudnivalók”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62251" y="2766316"/>
            <a:ext cx="7765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a jó feleség és édesanya?</a:t>
            </a: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a jó férj és édesapa?</a:t>
            </a: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nevelt és a neveletlen </a:t>
            </a: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gyermek?</a:t>
            </a: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Hogy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lehet igazán békesség a családban?</a:t>
            </a:r>
            <a:endParaRPr lang="hu-HU" sz="3200" dirty="0"/>
          </a:p>
        </p:txBody>
      </p:sp>
      <p:pic>
        <p:nvPicPr>
          <p:cNvPr id="6" name="Picture 6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34" y="2424808"/>
            <a:ext cx="5085702" cy="2860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6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„Családi tudnivalók”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285007" y="2836706"/>
            <a:ext cx="68322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u-H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öregek koronája: </a:t>
            </a:r>
            <a:endParaRPr lang="hu-HU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u-H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unokák, és a fiak ékessége: az atyák.”</a:t>
            </a:r>
            <a:r>
              <a:rPr lang="hu-H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Péld 17,6.</a:t>
            </a:r>
            <a:endParaRPr lang="hu-H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Ã©ptalÃ¡lat a kÃ¶vetkezÅre: âfamily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57" y="2136057"/>
            <a:ext cx="4060591" cy="213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57" y="4308631"/>
            <a:ext cx="4078991" cy="2549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3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„Családi tudnivalók”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hu-HU" b="1" dirty="0"/>
              <a:t> 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62251" y="2766316"/>
            <a:ext cx="7765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a jó feleség és édesanya?</a:t>
            </a: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a jó férj és édesapa?</a:t>
            </a: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nevelt és a neveletlen </a:t>
            </a: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gyermek?</a:t>
            </a: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Hogy </a:t>
            </a: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lehet igazán békesség a családban?</a:t>
            </a:r>
            <a:endParaRPr lang="hu-HU" sz="3200" dirty="0"/>
          </a:p>
        </p:txBody>
      </p:sp>
      <p:pic>
        <p:nvPicPr>
          <p:cNvPr id="6" name="Picture 6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34" y="2424808"/>
            <a:ext cx="5085702" cy="2860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5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feleség és édesanya?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b="1" dirty="0"/>
              <a:t> „</a:t>
            </a:r>
            <a:r>
              <a:rPr lang="hu-HU" b="1" baseline="30000" dirty="0"/>
              <a:t>22</a:t>
            </a:r>
            <a:r>
              <a:rPr lang="hu-HU" b="1" dirty="0"/>
              <a:t>Aki jó feleséget talált, kincset talált”</a:t>
            </a:r>
            <a:r>
              <a:rPr lang="hu-HU" dirty="0"/>
              <a:t> Péld 18,22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b="1" dirty="0"/>
              <a:t>„</a:t>
            </a:r>
            <a:r>
              <a:rPr lang="hu-HU" b="1" baseline="30000" dirty="0"/>
              <a:t>24</a:t>
            </a:r>
            <a:r>
              <a:rPr lang="hu-HU" b="1" dirty="0"/>
              <a:t>Jobb a háztető sarkán lakni, mint zsémbes asszonnyal együtt a házban.”</a:t>
            </a:r>
            <a:r>
              <a:rPr lang="hu-HU" dirty="0"/>
              <a:t> Péld 25,24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b="1" dirty="0"/>
              <a:t> </a:t>
            </a:r>
            <a:r>
              <a:rPr lang="hu-HU" b="1" dirty="0" smtClean="0"/>
              <a:t>„</a:t>
            </a:r>
            <a:r>
              <a:rPr lang="hu-HU" dirty="0"/>
              <a:t>…</a:t>
            </a:r>
            <a:r>
              <a:rPr lang="hu-HU" b="1" dirty="0" smtClean="0"/>
              <a:t>mint </a:t>
            </a:r>
            <a:r>
              <a:rPr lang="hu-HU" b="1" dirty="0"/>
              <a:t>a szüntelen csepegő háztető, olyan a zsémbes asszony. ”</a:t>
            </a:r>
            <a:r>
              <a:rPr lang="hu-HU" dirty="0"/>
              <a:t> Péld 19,13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877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feleség és édesanya?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b="1" dirty="0"/>
              <a:t> </a:t>
            </a:r>
            <a:endParaRPr lang="hu-HU" dirty="0"/>
          </a:p>
        </p:txBody>
      </p:sp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12" y="2622893"/>
            <a:ext cx="6035906" cy="377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8716" y="3631950"/>
            <a:ext cx="57438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 jó feleséget talált, </a:t>
            </a:r>
          </a:p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kincset talált.” </a:t>
            </a:r>
          </a:p>
          <a:p>
            <a:pPr algn="ctr"/>
            <a:r>
              <a:rPr lang="hu-HU" sz="3600" dirty="0" smtClean="0"/>
              <a:t>Péld 18,22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98779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Ã©ptalÃ¡lat a kÃ¶vetkezÅre: ânÅ csÃ¡bÃ­tÃ³ szempillÃ¡kâ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1"/>
          <a:stretch/>
        </p:blipFill>
        <p:spPr bwMode="auto">
          <a:xfrm>
            <a:off x="5982109" y="2669381"/>
            <a:ext cx="5829698" cy="317327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feleség és édesanya?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b="1" dirty="0"/>
              <a:t> 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0" y="2157040"/>
            <a:ext cx="7135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/>
              <a:t>„</a:t>
            </a:r>
            <a:r>
              <a:rPr lang="hu-HU" sz="3600" b="1" baseline="30000" dirty="0"/>
              <a:t>23</a:t>
            </a:r>
            <a:r>
              <a:rPr lang="hu-HU" sz="3600" b="1" dirty="0"/>
              <a:t>Mert lámpás a parancs, világosság a tanítás, az élet útja a figyelmeztető intés. </a:t>
            </a:r>
            <a:r>
              <a:rPr lang="hu-HU" sz="3600" b="1" baseline="30000" dirty="0"/>
              <a:t>24</a:t>
            </a:r>
            <a:r>
              <a:rPr lang="hu-HU" sz="3600" b="1" dirty="0"/>
              <a:t>Ez őriz meg a rossz nőtől, az idegen nő hízelgő nyelvétől. </a:t>
            </a:r>
            <a:r>
              <a:rPr lang="hu-HU" sz="3600" b="1" baseline="30000" dirty="0"/>
              <a:t>25</a:t>
            </a:r>
            <a:r>
              <a:rPr lang="hu-HU" sz="3600" b="1" dirty="0"/>
              <a:t>Ne kívánd meg szépségét szívedben, és ne fogjon meg szempilláival!”</a:t>
            </a:r>
            <a:r>
              <a:rPr lang="hu-HU" sz="3600" dirty="0"/>
              <a:t> </a:t>
            </a:r>
            <a:endParaRPr lang="hu-HU" sz="3600" dirty="0" smtClean="0"/>
          </a:p>
          <a:p>
            <a:pPr algn="ctr"/>
            <a:r>
              <a:rPr lang="hu-HU" sz="3600" dirty="0" smtClean="0"/>
              <a:t>Péld </a:t>
            </a:r>
            <a:r>
              <a:rPr lang="hu-HU" sz="3600" dirty="0"/>
              <a:t>6,23-25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1427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feleség és édesanya?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2336873"/>
            <a:ext cx="11393915" cy="434448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b="1" dirty="0"/>
              <a:t> 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44342" y="2687087"/>
            <a:ext cx="6511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/>
              <a:t>„</a:t>
            </a:r>
            <a:r>
              <a:rPr lang="hu-HU" sz="3600" b="1" baseline="30000" dirty="0"/>
              <a:t>13</a:t>
            </a:r>
            <a:r>
              <a:rPr lang="hu-HU" sz="3600" b="1" dirty="0"/>
              <a:t>szemével kacsingat, lábával jelt ad, és ujjával integet. </a:t>
            </a:r>
            <a:r>
              <a:rPr lang="hu-HU" sz="3600" b="1" baseline="30000" dirty="0"/>
              <a:t>14</a:t>
            </a:r>
            <a:r>
              <a:rPr lang="hu-HU" sz="3600" b="1" dirty="0"/>
              <a:t>Fonákság van szívében, rosszat kohol mindenkor, és viszálykodást szít.”</a:t>
            </a:r>
            <a:r>
              <a:rPr lang="hu-HU" sz="3600" dirty="0"/>
              <a:t> Péld 6,13-14</a:t>
            </a:r>
          </a:p>
        </p:txBody>
      </p:sp>
      <p:pic>
        <p:nvPicPr>
          <p:cNvPr id="4098" name="Picture 2" descr="KÃ©ptalÃ¡lat a kÃ¶vetkezÅre: âa nÅ hivogatÃ³ ujjaâ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4"/>
          <a:stretch/>
        </p:blipFill>
        <p:spPr bwMode="auto">
          <a:xfrm>
            <a:off x="6655655" y="2362716"/>
            <a:ext cx="5017047" cy="323798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2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feleség és édesanya?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0321" y="1834166"/>
            <a:ext cx="11393915" cy="434448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b="1" dirty="0"/>
              <a:t> 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68092" y="2402079"/>
            <a:ext cx="117666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/>
              <a:t>„</a:t>
            </a:r>
            <a:r>
              <a:rPr lang="hu-HU" sz="3200" b="1" baseline="30000" dirty="0"/>
              <a:t>1</a:t>
            </a:r>
            <a:r>
              <a:rPr lang="hu-HU" sz="3200" b="1" dirty="0"/>
              <a:t>Ugyanígy, ti, asszonyok, engedelmeskedjetek férjeteknek, hogy ha közülük egyesek nem engedelmeskednek az igének, feleségük magaviselete szavak nélkül is megnyerje őket, </a:t>
            </a:r>
            <a:r>
              <a:rPr lang="hu-HU" sz="3200" b="1" baseline="30000" dirty="0"/>
              <a:t>2</a:t>
            </a:r>
            <a:r>
              <a:rPr lang="hu-HU" sz="3200" b="1" dirty="0"/>
              <a:t>felfigyelve istenfélő és tiszta életetekre. </a:t>
            </a:r>
            <a:r>
              <a:rPr lang="hu-HU" sz="3200" b="1" baseline="30000" dirty="0"/>
              <a:t>3</a:t>
            </a:r>
            <a:r>
              <a:rPr lang="hu-HU" sz="3200" b="1" dirty="0"/>
              <a:t>Ne a külső dísz legyen a ti ékességetek, ne a hajfonogatás, arany ékszerek felrakása vagy különféle ruhák felöltése, </a:t>
            </a:r>
            <a:r>
              <a:rPr lang="hu-HU" sz="3200" b="1" baseline="30000" dirty="0"/>
              <a:t>4</a:t>
            </a:r>
            <a:r>
              <a:rPr lang="hu-HU" sz="3200" b="1" dirty="0"/>
              <a:t>hanem a szív elrejtett embere a szelíd és csendes lélek el nem múló díszével: ez értékes Isten előtt.”</a:t>
            </a:r>
            <a:r>
              <a:rPr lang="hu-HU" sz="3200" dirty="0"/>
              <a:t> I </a:t>
            </a:r>
            <a:r>
              <a:rPr lang="hu-HU" sz="3200" dirty="0" err="1"/>
              <a:t>Pt</a:t>
            </a:r>
            <a:r>
              <a:rPr lang="hu-HU" sz="3200" dirty="0"/>
              <a:t> 3,1-4</a:t>
            </a:r>
          </a:p>
        </p:txBody>
      </p:sp>
    </p:spTree>
    <p:extLst>
      <p:ext uri="{BB962C8B-B14F-4D97-AF65-F5344CB8AC3E}">
        <p14:creationId xmlns:p14="http://schemas.microsoft.com/office/powerpoint/2010/main" val="187056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jó feleség és édesanya?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56218" y="3007720"/>
            <a:ext cx="75983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/>
              <a:t>„</a:t>
            </a:r>
            <a:r>
              <a:rPr lang="hu-HU" sz="3200" b="1" baseline="30000" dirty="0"/>
              <a:t>26</a:t>
            </a:r>
            <a:r>
              <a:rPr lang="hu-HU" sz="3200" b="1" dirty="0"/>
              <a:t>Ne vágyódjunk a hiú dicsőség után, </a:t>
            </a:r>
            <a:endParaRPr lang="hu-HU" sz="3200" b="1" dirty="0" smtClean="0"/>
          </a:p>
          <a:p>
            <a:pPr algn="ctr"/>
            <a:r>
              <a:rPr lang="hu-HU" sz="3200" b="1" dirty="0" smtClean="0"/>
              <a:t>egymást </a:t>
            </a:r>
            <a:r>
              <a:rPr lang="hu-HU" sz="3200" b="1" dirty="0"/>
              <a:t>ingerelve, </a:t>
            </a:r>
            <a:endParaRPr lang="hu-HU" sz="3200" b="1" dirty="0" smtClean="0"/>
          </a:p>
          <a:p>
            <a:pPr algn="ctr"/>
            <a:r>
              <a:rPr lang="hu-HU" sz="3200" b="1" dirty="0" smtClean="0"/>
              <a:t>egymásra </a:t>
            </a:r>
            <a:r>
              <a:rPr lang="hu-HU" sz="3200" b="1" dirty="0"/>
              <a:t>irigykedve!” </a:t>
            </a:r>
            <a:endParaRPr lang="hu-HU" sz="3200" b="1" dirty="0" smtClean="0"/>
          </a:p>
          <a:p>
            <a:pPr algn="ctr"/>
            <a:r>
              <a:rPr lang="hu-HU" sz="3200" dirty="0" err="1" smtClean="0"/>
              <a:t>Gal</a:t>
            </a:r>
            <a:r>
              <a:rPr lang="hu-HU" sz="3200" dirty="0" smtClean="0"/>
              <a:t> </a:t>
            </a:r>
            <a:r>
              <a:rPr lang="hu-HU" sz="3200" dirty="0"/>
              <a:t>5,26 </a:t>
            </a:r>
            <a:endParaRPr lang="hu-HU" sz="3200" dirty="0" smtClean="0"/>
          </a:p>
          <a:p>
            <a:pPr algn="ctr"/>
            <a:r>
              <a:rPr lang="hu-HU" sz="2400" dirty="0" smtClean="0"/>
              <a:t>(</a:t>
            </a:r>
            <a:r>
              <a:rPr lang="hu-HU" sz="2400" dirty="0" err="1"/>
              <a:t>Káldi-Neovulgáta</a:t>
            </a:r>
            <a:r>
              <a:rPr lang="hu-HU" sz="2400" dirty="0"/>
              <a:t> fordítás)</a:t>
            </a:r>
          </a:p>
        </p:txBody>
      </p:sp>
    </p:spTree>
    <p:extLst>
      <p:ext uri="{BB962C8B-B14F-4D97-AF65-F5344CB8AC3E}">
        <p14:creationId xmlns:p14="http://schemas.microsoft.com/office/powerpoint/2010/main" val="355673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265</TotalTime>
  <Words>678</Words>
  <Application>Microsoft Office PowerPoint</Application>
  <PresentationFormat>Szélesvásznú</PresentationFormat>
  <Paragraphs>83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Berlin</vt:lpstr>
      <vt:lpstr>„Családi tudnivalók”</vt:lpstr>
      <vt:lpstr>„Családi tudnivalók”</vt:lpstr>
      <vt:lpstr>„Családi tudnivalók”</vt:lpstr>
      <vt:lpstr>Milyen a jó feleség és édesanya?</vt:lpstr>
      <vt:lpstr>Milyen a jó feleség és édesanya?</vt:lpstr>
      <vt:lpstr>Milyen a jó feleség és édesanya?</vt:lpstr>
      <vt:lpstr>Milyen a jó feleség és édesanya?</vt:lpstr>
      <vt:lpstr>Milyen a jó feleség és édesanya?</vt:lpstr>
      <vt:lpstr>Milyen a jó feleség és édesanya?</vt:lpstr>
      <vt:lpstr>Milyen a jó feleség és édesanya?</vt:lpstr>
      <vt:lpstr>Milyen a jó férj és édesapa?</vt:lpstr>
      <vt:lpstr>Milyen a jó férj és édesapa?</vt:lpstr>
      <vt:lpstr>Milyen a jó férj és édesapa?</vt:lpstr>
      <vt:lpstr>Milyen a jó férj és édesapa?</vt:lpstr>
      <vt:lpstr>Milyen a jó férj és édesapa?</vt:lpstr>
      <vt:lpstr>Milyen a jó férj és édesapa?</vt:lpstr>
      <vt:lpstr>Milyen a nevelt és a neveletlen gyermek?</vt:lpstr>
      <vt:lpstr>Milyen a nevelt és a neveletlen gyermek?</vt:lpstr>
      <vt:lpstr>Milyen a nevelt és a neveletlen gyermek?</vt:lpstr>
      <vt:lpstr>Milyen a nevelt és a neveletlen gyermek?</vt:lpstr>
      <vt:lpstr>Hogy lehet igazán békesség a családban?</vt:lpstr>
      <vt:lpstr>Hogy lehet igazán békesség a családban?</vt:lpstr>
      <vt:lpstr>„Családi tudnivalók”</vt:lpstr>
      <vt:lpstr>„Családi tudnivalók”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44</cp:revision>
  <dcterms:created xsi:type="dcterms:W3CDTF">2019-01-13T02:34:30Z</dcterms:created>
  <dcterms:modified xsi:type="dcterms:W3CDTF">2019-01-13T06:59:58Z</dcterms:modified>
</cp:coreProperties>
</file>