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491F2-C0CA-4247-BF49-8C7893EB9F94}" type="datetimeFigureOut">
              <a:rPr lang="hu-HU" smtClean="0"/>
              <a:t>2019.01.20.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90B99-98BA-4073-9B72-5C35FC048E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7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0B99-98BA-4073-9B72-5C35FC048E1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63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2010811"/>
            <a:ext cx="12192000" cy="35993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900" b="1" dirty="0"/>
              <a:t>„</a:t>
            </a:r>
            <a:r>
              <a:rPr lang="hu-HU" sz="2900" b="1" baseline="30000" dirty="0"/>
              <a:t>12</a:t>
            </a:r>
            <a:r>
              <a:rPr lang="hu-HU" sz="2900" b="1" dirty="0"/>
              <a:t>Ó, dicső trónus, kezdettől fogva felséges a hely, ahol szentélyünk áll!</a:t>
            </a:r>
            <a:r>
              <a:rPr lang="hu-HU" sz="2900" b="1" baseline="30000" dirty="0"/>
              <a:t>13</a:t>
            </a:r>
            <a:r>
              <a:rPr lang="hu-HU" sz="2900" b="1" dirty="0"/>
              <a:t>URam, te vagy Izráel reménysége, megszégyenülnek mind, akik elhagynak téged. A tőled elpártolók nevét a porba írják, mert elhagyták az </a:t>
            </a:r>
            <a:r>
              <a:rPr lang="hu-HU" sz="2900" b="1" dirty="0" err="1"/>
              <a:t>URat</a:t>
            </a:r>
            <a:r>
              <a:rPr lang="hu-HU" sz="2900" b="1" dirty="0"/>
              <a:t>, a friss víznek forrását. </a:t>
            </a:r>
            <a:r>
              <a:rPr lang="hu-HU" sz="2900" b="1" baseline="30000" dirty="0"/>
              <a:t>14</a:t>
            </a:r>
            <a:r>
              <a:rPr lang="hu-HU" sz="2900" b="1" dirty="0"/>
              <a:t>Gyógyíts meg, </a:t>
            </a:r>
            <a:r>
              <a:rPr lang="hu-HU" sz="2900" b="1" dirty="0" err="1"/>
              <a:t>URam</a:t>
            </a:r>
            <a:r>
              <a:rPr lang="hu-HU" sz="2900" b="1" dirty="0"/>
              <a:t>, akkor meggyógyulok, szabadíts meg, akkor megszabadulok, csak téged dicsérlek.</a:t>
            </a:r>
            <a:r>
              <a:rPr lang="hu-HU" sz="2900" b="1" baseline="30000" dirty="0"/>
              <a:t>15</a:t>
            </a:r>
            <a:r>
              <a:rPr lang="hu-HU" sz="2900" b="1" dirty="0"/>
              <a:t>Lásd, ők ezt mondogatják nekem: Hol van az ÚR igéje? Teljesedjék már be! </a:t>
            </a:r>
            <a:r>
              <a:rPr lang="hu-HU" sz="2900" b="1" baseline="30000" dirty="0"/>
              <a:t>16</a:t>
            </a:r>
            <a:r>
              <a:rPr lang="hu-HU" sz="2900" b="1" dirty="0"/>
              <a:t>Én nem vonakodtam attól, hogy pásztorod legyek, és a végzetes napot nem kívántam. Te tudod, mi jött ki ajkamon, ismert volt az előtted. </a:t>
            </a:r>
            <a:r>
              <a:rPr lang="hu-HU" sz="2900" b="1" baseline="30000" dirty="0"/>
              <a:t>17</a:t>
            </a:r>
            <a:r>
              <a:rPr lang="hu-HU" sz="2900" b="1" dirty="0"/>
              <a:t>Ne ejts rémületbe engem, légy oltalmam a veszedelem napján! </a:t>
            </a:r>
            <a:r>
              <a:rPr lang="hu-HU" sz="2900" b="1" baseline="30000" dirty="0"/>
              <a:t>18</a:t>
            </a:r>
            <a:r>
              <a:rPr lang="hu-HU" sz="2900" b="1" dirty="0"/>
              <a:t>Szégyenüljenek meg üldözőim, ne én szégyenüljek meg! Ők rettegjenek, ne én rettegjek! Rájuk hozd el a veszedelem napját, ismételten zúzd össze őket!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270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" y="2336872"/>
            <a:ext cx="12192000" cy="452112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b="1" dirty="0"/>
              <a:t>„</a:t>
            </a:r>
            <a:r>
              <a:rPr lang="hu-HU" b="1" baseline="30000" dirty="0"/>
              <a:t>11</a:t>
            </a:r>
            <a:r>
              <a:rPr lang="hu-HU" b="1" dirty="0"/>
              <a:t>Így válaszolj nekik: Azt, hogy őseitek elhagytak engem - így szól az ÚR -, más isteneket követtek, azokat szolgálták és imádták. Engem pedig elhagytak, és nem tartották meg törvényemet. </a:t>
            </a:r>
            <a:r>
              <a:rPr lang="hu-HU" b="1" baseline="30000" dirty="0"/>
              <a:t>12</a:t>
            </a:r>
            <a:r>
              <a:rPr lang="hu-HU" b="1" dirty="0"/>
              <a:t>Ti meg még őseiteknél is nagyobb gonoszságot követtetek el, hiszen ti mindnyájan megátalkodott gonosz szívetek szerint éltek, és nem hallgattok rám. </a:t>
            </a:r>
            <a:r>
              <a:rPr lang="hu-HU" b="1" baseline="30000" dirty="0"/>
              <a:t>13</a:t>
            </a:r>
            <a:r>
              <a:rPr lang="hu-HU" b="1" dirty="0"/>
              <a:t>Ezért eldoblak benneteket ebből az országból egy olyan országba, amelyet nem csak ti, de még őseitek sem ismertek. Ott majd szolgálhattok más isteneket éjjel-nappal. Nem kegyelmezek meg nektek!”</a:t>
            </a:r>
            <a:r>
              <a:rPr lang="hu-HU" dirty="0"/>
              <a:t> </a:t>
            </a:r>
            <a:endParaRPr lang="hu-H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hu-HU" dirty="0"/>
              <a:t>	</a:t>
            </a:r>
            <a:r>
              <a:rPr lang="hu-HU" dirty="0" smtClean="0"/>
              <a:t>										Jer </a:t>
            </a:r>
            <a:r>
              <a:rPr lang="hu-HU" dirty="0"/>
              <a:t>16, 11-13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017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0321" y="2336873"/>
            <a:ext cx="11076250" cy="359931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b="1" dirty="0"/>
              <a:t>„</a:t>
            </a:r>
            <a:r>
              <a:rPr lang="hu-HU" b="1" baseline="30000" dirty="0"/>
              <a:t>28</a:t>
            </a:r>
            <a:r>
              <a:rPr lang="hu-HU" b="1" dirty="0"/>
              <a:t>És mivel nem méltatták Istent arra, hogy megtartsák ismeretükben, Isten kiszolgáltatta őket az erkölcsi ítéletre képtelen gondolkodásnak, </a:t>
            </a:r>
            <a:endParaRPr lang="hu-HU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b="1" dirty="0" smtClean="0"/>
              <a:t>hogy </a:t>
            </a:r>
            <a:r>
              <a:rPr lang="hu-HU" b="1" dirty="0"/>
              <a:t>azt tegyék, ami nem illik.”</a:t>
            </a:r>
            <a:r>
              <a:rPr lang="hu-HU" dirty="0"/>
              <a:t> Róm 1,28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069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941041"/>
            <a:ext cx="12191999" cy="35993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b="1" dirty="0"/>
              <a:t>„Adj nekünk királyt, hogy bíráskodjék fölöttünk! </a:t>
            </a:r>
            <a:r>
              <a:rPr lang="hu-HU" dirty="0"/>
              <a:t>(mondta a nép Sámuelnek).</a:t>
            </a:r>
            <a:r>
              <a:rPr lang="hu-HU" b="1" dirty="0"/>
              <a:t> És imádkozott Sámuel az </a:t>
            </a:r>
            <a:r>
              <a:rPr lang="hu-HU" b="1" dirty="0" err="1"/>
              <a:t>ÚRhoz</a:t>
            </a:r>
            <a:r>
              <a:rPr lang="hu-HU" b="1" dirty="0"/>
              <a:t>. </a:t>
            </a:r>
            <a:r>
              <a:rPr lang="hu-HU" b="1" baseline="30000" dirty="0"/>
              <a:t>7</a:t>
            </a:r>
            <a:r>
              <a:rPr lang="hu-HU" b="1" dirty="0"/>
              <a:t>Az ÚR pedig ezt mondta Sámuelnek: Hallgass a nép szavára mindenben, amit mondanak, mert nem téged vetettek meg, hanem engem vetettek meg, hogy ne legyek a királyuk. </a:t>
            </a:r>
            <a:r>
              <a:rPr lang="hu-HU" b="1" baseline="30000" dirty="0"/>
              <a:t>8</a:t>
            </a:r>
            <a:r>
              <a:rPr lang="hu-HU" b="1" dirty="0"/>
              <a:t>Veled is ugyanúgy cselekszenek, ahogyan velem cselekedtek, mióta kihoztam őket Egyiptomból, mindmáig: elhagytak, és más isteneknek szolgáltak. </a:t>
            </a:r>
            <a:r>
              <a:rPr lang="hu-HU" b="1" baseline="30000" dirty="0"/>
              <a:t>9</a:t>
            </a:r>
            <a:r>
              <a:rPr lang="hu-HU" b="1" dirty="0"/>
              <a:t>Hallgass tehát a szavukra, de szigorúan figyelmeztesd őket, és mondd meg nekik, hogy mi lesz a király joga, aki uralkodni fog felettük</a:t>
            </a:r>
            <a:r>
              <a:rPr lang="hu-HU" b="1" dirty="0" smtClean="0"/>
              <a:t>. […] </a:t>
            </a:r>
            <a:r>
              <a:rPr lang="hu-HU" b="1" baseline="30000" dirty="0"/>
              <a:t>18</a:t>
            </a:r>
            <a:r>
              <a:rPr lang="hu-HU" b="1" dirty="0"/>
              <a:t>Akkor majd panaszkodtok királyotok miatt, akit magatoknak választottatok, de akkor már nem válaszol az ÚR.”</a:t>
            </a:r>
            <a:r>
              <a:rPr lang="hu-HU" dirty="0"/>
              <a:t> I </a:t>
            </a:r>
            <a:r>
              <a:rPr lang="hu-HU" dirty="0" err="1"/>
              <a:t>Sám</a:t>
            </a:r>
            <a:r>
              <a:rPr lang="hu-HU" dirty="0"/>
              <a:t> 8,6-9.18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875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sp>
        <p:nvSpPr>
          <p:cNvPr id="3" name="Téglalap 2"/>
          <p:cNvSpPr/>
          <p:nvPr/>
        </p:nvSpPr>
        <p:spPr>
          <a:xfrm>
            <a:off x="0" y="2706077"/>
            <a:ext cx="12192000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„És abban az időben igen ritkán volt az Úrnak </a:t>
            </a: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kijelentése.”</a:t>
            </a:r>
            <a:r>
              <a:rPr lang="hu-H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vagy a Károli fordításban: </a:t>
            </a:r>
            <a:endParaRPr lang="hu-HU" sz="3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Abban az időben ritkaság volt az ÚR </a:t>
            </a: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igéje.”</a:t>
            </a:r>
            <a:r>
              <a:rPr lang="hu-H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Sám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3,1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8565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" y="2336873"/>
            <a:ext cx="12192000" cy="35993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600" dirty="0"/>
              <a:t>„</a:t>
            </a:r>
            <a:r>
              <a:rPr lang="hu-HU" sz="2600" b="1" baseline="30000" dirty="0"/>
              <a:t>18</a:t>
            </a:r>
            <a:r>
              <a:rPr lang="hu-HU" sz="2600" b="1" dirty="0"/>
              <a:t>Akkor majd panaszkodtok királyotok </a:t>
            </a:r>
            <a:endParaRPr lang="hu-HU" sz="26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2600" dirty="0" smtClean="0"/>
              <a:t>(</a:t>
            </a:r>
            <a:r>
              <a:rPr lang="hu-HU" sz="2600" dirty="0"/>
              <a:t>barátotok/párotok, feleségetek, férjetek) </a:t>
            </a:r>
            <a:endParaRPr lang="hu-HU" sz="2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2600" b="1" dirty="0" smtClean="0"/>
              <a:t>miatt</a:t>
            </a:r>
            <a:r>
              <a:rPr lang="hu-HU" sz="2600" b="1" dirty="0"/>
              <a:t>, akit magatoknak választottatok, de akkor már nem válaszol az ÚR.</a:t>
            </a:r>
            <a:r>
              <a:rPr lang="hu-HU" sz="2600" dirty="0"/>
              <a:t>” </a:t>
            </a:r>
            <a:endParaRPr lang="hu-HU" sz="26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2600" dirty="0" smtClean="0"/>
              <a:t>I </a:t>
            </a:r>
            <a:r>
              <a:rPr lang="hu-HU" sz="2600" dirty="0" err="1" smtClean="0"/>
              <a:t>Sám</a:t>
            </a:r>
            <a:r>
              <a:rPr lang="hu-HU" sz="2600" dirty="0" smtClean="0"/>
              <a:t> 8,18</a:t>
            </a:r>
            <a:endParaRPr lang="hu-HU" sz="2600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938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136696" y="2574380"/>
            <a:ext cx="6701109" cy="359931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b="1" dirty="0"/>
              <a:t>„</a:t>
            </a:r>
            <a:r>
              <a:rPr lang="hu-HU" b="1" baseline="30000" dirty="0"/>
              <a:t>10</a:t>
            </a:r>
            <a:r>
              <a:rPr lang="hu-HU" b="1" dirty="0"/>
              <a:t>Házad gyalázatára vált, amit terveztél. Önmagad ellen vétkeztél, amikor sok népet tönkretettél, </a:t>
            </a:r>
            <a:r>
              <a:rPr lang="hu-HU" b="1" baseline="30000" dirty="0"/>
              <a:t>11</a:t>
            </a:r>
            <a:r>
              <a:rPr lang="hu-HU" b="1" dirty="0"/>
              <a:t>mert a kő is kiáltoz a falból, és a tetőgerenda válaszol neki. ”</a:t>
            </a:r>
            <a:r>
              <a:rPr lang="hu-HU" dirty="0"/>
              <a:t> Hab 2,11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20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464092" y="3258684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/>
              <a:t>„</a:t>
            </a:r>
            <a:r>
              <a:rPr lang="hu-HU" sz="3200" b="1" baseline="30000" dirty="0"/>
              <a:t>31</a:t>
            </a:r>
            <a:r>
              <a:rPr lang="hu-HU" sz="3200" b="1" dirty="0"/>
              <a:t>Rettenetes dolog az élő Isten kezébe esni!”</a:t>
            </a:r>
            <a:r>
              <a:rPr lang="hu-HU" sz="3200" dirty="0"/>
              <a:t> </a:t>
            </a:r>
            <a:endParaRPr lang="hu-HU" sz="3200" dirty="0" smtClean="0"/>
          </a:p>
          <a:p>
            <a:pPr marL="0" indent="0" algn="ctr">
              <a:buNone/>
            </a:pPr>
            <a:r>
              <a:rPr lang="hu-HU" sz="3200" dirty="0" err="1" smtClean="0"/>
              <a:t>Zsid</a:t>
            </a:r>
            <a:r>
              <a:rPr lang="hu-HU" sz="3200" dirty="0" smtClean="0"/>
              <a:t> </a:t>
            </a:r>
            <a:r>
              <a:rPr lang="hu-HU" sz="3200" dirty="0"/>
              <a:t>10,31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593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0321" y="2099367"/>
            <a:ext cx="11206879" cy="35993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 b="1" dirty="0"/>
              <a:t>„</a:t>
            </a:r>
            <a:r>
              <a:rPr lang="hu-HU" sz="2800" b="1" baseline="30000" dirty="0"/>
              <a:t>11</a:t>
            </a:r>
            <a:r>
              <a:rPr lang="hu-HU" sz="2800" b="1" dirty="0"/>
              <a:t>Amikor a király meghallotta a törvénykönyv igéit, megszaggatta a ruháját. </a:t>
            </a:r>
            <a:r>
              <a:rPr lang="hu-HU" sz="2800" b="1" baseline="30000" dirty="0"/>
              <a:t>12</a:t>
            </a:r>
            <a:r>
              <a:rPr lang="hu-HU" sz="2800" b="1" dirty="0"/>
              <a:t>Majd ezt a parancsot adta: […] </a:t>
            </a:r>
            <a:r>
              <a:rPr lang="hu-HU" sz="2800" b="1" baseline="30000" dirty="0"/>
              <a:t>13</a:t>
            </a:r>
            <a:r>
              <a:rPr lang="hu-HU" sz="2800" b="1" dirty="0"/>
              <a:t>Menjetek, kérdezzétek meg az </a:t>
            </a:r>
            <a:r>
              <a:rPr lang="hu-HU" sz="2800" b="1" dirty="0" err="1"/>
              <a:t>URat</a:t>
            </a:r>
            <a:r>
              <a:rPr lang="hu-HU" sz="2800" b="1" dirty="0"/>
              <a:t>, hogy mit jelentenek ennek a megtalált könyvnek az igéi rám és az egész népre, Júdára nézve! Mert nagy haragra gyulladt ellenünk az ÚR, mivel nem hallgattak elődeink ennek a könyvnek az igéire, és nem tették meg mindazt, ami elénk van írva.”</a:t>
            </a:r>
            <a:r>
              <a:rPr lang="hu-HU" sz="2800" dirty="0"/>
              <a:t> II </a:t>
            </a:r>
            <a:r>
              <a:rPr lang="hu-HU" sz="2800" dirty="0" err="1"/>
              <a:t>Kir</a:t>
            </a:r>
            <a:r>
              <a:rPr lang="hu-HU" sz="2800" dirty="0"/>
              <a:t> 22,11-13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97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967053" y="2336873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200" b="1" dirty="0"/>
              <a:t>„</a:t>
            </a:r>
            <a:r>
              <a:rPr lang="hu-HU" sz="3200" b="1" baseline="30000" dirty="0"/>
              <a:t>4</a:t>
            </a:r>
            <a:r>
              <a:rPr lang="hu-HU" sz="3200" b="1" dirty="0"/>
              <a:t>Vagy megveted jóságának, elnézésének és türelmének gazdagságát, és nem veszed tudomásul, hogy téged az Isten jósága megtérésre ösztönöz?”</a:t>
            </a:r>
            <a:r>
              <a:rPr lang="hu-HU" sz="3200" dirty="0"/>
              <a:t> Róm 2,4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913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965366"/>
            <a:ext cx="12192000" cy="24463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200" b="1" dirty="0"/>
              <a:t>„Így tette azt tisztátalanná az ÚR igéje szerint, amelyet az Isten embere hirdetett; az, aki ezeket a dolgokat hirdette.”</a:t>
            </a:r>
            <a:r>
              <a:rPr lang="hu-HU" sz="3200" dirty="0"/>
              <a:t> </a:t>
            </a:r>
            <a:endParaRPr lang="hu-HU" sz="32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200" dirty="0" smtClean="0"/>
              <a:t>II </a:t>
            </a:r>
            <a:r>
              <a:rPr lang="hu-HU" sz="3200" dirty="0" err="1"/>
              <a:t>Kir</a:t>
            </a:r>
            <a:r>
              <a:rPr lang="hu-HU" sz="3200" dirty="0"/>
              <a:t> </a:t>
            </a:r>
            <a:r>
              <a:rPr lang="hu-HU" sz="3200" dirty="0" smtClean="0"/>
              <a:t>23,16b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sp>
        <p:nvSpPr>
          <p:cNvPr id="8" name="Tartalom helye 1"/>
          <p:cNvSpPr txBox="1">
            <a:spLocks/>
          </p:cNvSpPr>
          <p:nvPr/>
        </p:nvSpPr>
        <p:spPr>
          <a:xfrm>
            <a:off x="0" y="4411683"/>
            <a:ext cx="12192000" cy="2446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hu-HU" sz="3200" b="1" dirty="0"/>
              <a:t>„</a:t>
            </a:r>
            <a:r>
              <a:rPr lang="hu-HU" sz="3200" b="1" baseline="30000" dirty="0"/>
              <a:t>26</a:t>
            </a:r>
            <a:r>
              <a:rPr lang="hu-HU" sz="3200" b="1" dirty="0"/>
              <a:t>Az ÚR izzó nagy haragja azonban nem múlt el, mert haragra gerjedt Júda ellen azért a sok bosszantásért, amivel </a:t>
            </a:r>
            <a:r>
              <a:rPr lang="hu-HU" sz="3200" b="1" dirty="0" err="1"/>
              <a:t>Manassé</a:t>
            </a:r>
            <a:r>
              <a:rPr lang="hu-HU" sz="3200" b="1" dirty="0"/>
              <a:t> bosszantotta.”</a:t>
            </a:r>
            <a:r>
              <a:rPr lang="hu-HU" sz="3200" dirty="0"/>
              <a:t> II </a:t>
            </a:r>
            <a:r>
              <a:rPr lang="hu-HU" sz="3200" dirty="0" err="1"/>
              <a:t>Kir</a:t>
            </a:r>
            <a:r>
              <a:rPr lang="hu-HU" sz="3200" dirty="0"/>
              <a:t> 23,26</a:t>
            </a:r>
          </a:p>
        </p:txBody>
      </p:sp>
    </p:spTree>
    <p:extLst>
      <p:ext uri="{BB962C8B-B14F-4D97-AF65-F5344CB8AC3E}">
        <p14:creationId xmlns:p14="http://schemas.microsoft.com/office/powerpoint/2010/main" val="18695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2135502"/>
            <a:ext cx="12192000" cy="35993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3000" b="1" baseline="30000" dirty="0"/>
              <a:t>19</a:t>
            </a:r>
            <a:r>
              <a:rPr lang="hu-HU" sz="3000" b="1" dirty="0"/>
              <a:t>Ezt mondta nekem az ÚR: Menj, és állj a nép kapujába, amelyen Júda királyai járnak ki és be, azután Jeruzsálem valamennyi kapujába, </a:t>
            </a:r>
            <a:r>
              <a:rPr lang="hu-HU" sz="3000" b="1" baseline="30000" dirty="0"/>
              <a:t>20</a:t>
            </a:r>
            <a:r>
              <a:rPr lang="hu-HU" sz="3000" b="1" dirty="0"/>
              <a:t>és ezt mondd nekik: Hallgassátok meg az ÚR igéjét, Júda királyai, egész Júda, és Jeruzsálem minden lakója, akik bejöttök ezeken a kapukon!</a:t>
            </a:r>
            <a:r>
              <a:rPr lang="hu-HU" sz="3000" b="1" baseline="30000" dirty="0"/>
              <a:t>21</a:t>
            </a:r>
            <a:r>
              <a:rPr lang="hu-HU" sz="3000" b="1" dirty="0"/>
              <a:t>Ezt mondja az ÚR: Vigyázzatok arra, hogy ne hordjatok ki, és ne vigyetek be terhet Jeruzsálem kapuin szombaton! </a:t>
            </a:r>
            <a:r>
              <a:rPr lang="hu-HU" sz="3000" b="1" baseline="30000" dirty="0"/>
              <a:t>22</a:t>
            </a:r>
            <a:r>
              <a:rPr lang="hu-HU" sz="3000" b="1" dirty="0"/>
              <a:t>Házatokból se vigyetek ki terhet szombaton, és ne végezzetek semmiféle munkát, hanem szenteljétek meg a szombati napot, ahogyan őseiteknek megparancsoltam! </a:t>
            </a:r>
            <a:r>
              <a:rPr lang="hu-HU" sz="3000" b="1" baseline="30000" dirty="0"/>
              <a:t>23</a:t>
            </a:r>
            <a:r>
              <a:rPr lang="hu-HU" sz="3000" b="1" dirty="0"/>
              <a:t>De ők nem hallgattak és nem figyeltek rá, nyakasak maradtak, nem engedelmeskedtek, és nem fogadták meg az intést.” </a:t>
            </a:r>
            <a:r>
              <a:rPr lang="hu-HU" sz="3000" dirty="0"/>
              <a:t>Jer 17,12-23</a:t>
            </a:r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687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90960" y="2716884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200" dirty="0"/>
              <a:t>„</a:t>
            </a:r>
            <a:r>
              <a:rPr lang="hu-HU" sz="3200" b="1" baseline="30000" dirty="0"/>
              <a:t>14</a:t>
            </a:r>
            <a:r>
              <a:rPr lang="hu-HU" sz="3200" b="1" dirty="0"/>
              <a:t>Gyógyíts meg, </a:t>
            </a:r>
            <a:r>
              <a:rPr lang="hu-HU" sz="3200" b="1" dirty="0" err="1"/>
              <a:t>URam</a:t>
            </a:r>
            <a:r>
              <a:rPr lang="hu-HU" sz="3200" b="1" dirty="0"/>
              <a:t>, akkor meggyógyulok, szabadíts meg, akkor megszabadulok</a:t>
            </a:r>
            <a:r>
              <a:rPr lang="hu-HU" sz="3200" dirty="0"/>
              <a:t>” Jer 17,14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729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200" dirty="0"/>
              <a:t>„</a:t>
            </a:r>
            <a:r>
              <a:rPr lang="hu-HU" sz="3200" b="1" baseline="30000" dirty="0"/>
              <a:t>23</a:t>
            </a:r>
            <a:r>
              <a:rPr lang="hu-HU" sz="3200" b="1" dirty="0"/>
              <a:t>De ők nem hallgattak és nem figyeltek rá, nyakasak maradtak, nem engedelmeskedtek, és nem fogadták meg az intést</a:t>
            </a:r>
            <a:r>
              <a:rPr lang="hu-HU" sz="3200" b="1" dirty="0" smtClean="0"/>
              <a:t>.”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200" dirty="0" smtClean="0"/>
              <a:t>Jer </a:t>
            </a:r>
            <a:r>
              <a:rPr lang="hu-HU" sz="3200" dirty="0" smtClean="0"/>
              <a:t>17,23</a:t>
            </a:r>
            <a:endParaRPr lang="hu-HU" sz="3200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751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3200" b="1" dirty="0" smtClean="0"/>
              <a:t>„Megszégyenülnek </a:t>
            </a:r>
            <a:r>
              <a:rPr lang="hu-HU" sz="3200" b="1" dirty="0"/>
              <a:t>mind, akik elhagynak téged. </a:t>
            </a:r>
            <a:endParaRPr lang="hu-HU" sz="32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200" b="1" dirty="0" smtClean="0"/>
              <a:t>A </a:t>
            </a:r>
            <a:r>
              <a:rPr lang="hu-HU" sz="3200" b="1" dirty="0"/>
              <a:t>tőled elpártolók nevét a porba írják, </a:t>
            </a:r>
            <a:endParaRPr lang="hu-HU" sz="32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200" b="1" dirty="0" smtClean="0"/>
              <a:t>mert </a:t>
            </a:r>
            <a:r>
              <a:rPr lang="hu-HU" sz="3200" b="1" dirty="0"/>
              <a:t>elhagyták az </a:t>
            </a:r>
            <a:r>
              <a:rPr lang="hu-HU" sz="3200" b="1" dirty="0" err="1"/>
              <a:t>URat</a:t>
            </a:r>
            <a:r>
              <a:rPr lang="hu-HU" sz="3200" b="1" dirty="0"/>
              <a:t>, a friss víznek forrását</a:t>
            </a:r>
            <a:r>
              <a:rPr lang="hu-HU" sz="3200" b="1" dirty="0" smtClean="0"/>
              <a:t>.”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sz="3200" dirty="0" smtClean="0"/>
              <a:t>Jer </a:t>
            </a:r>
            <a:r>
              <a:rPr lang="hu-HU" sz="3200" dirty="0" smtClean="0"/>
              <a:t>17,13</a:t>
            </a:r>
            <a:endParaRPr lang="hu-HU" sz="3200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510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983583"/>
            <a:ext cx="12192000" cy="4521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300" dirty="0"/>
              <a:t>Füle Lajos </a:t>
            </a:r>
            <a:r>
              <a:rPr lang="hu-HU" sz="2300" i="1" dirty="0"/>
              <a:t>„Siessetek, hamar lejár</a:t>
            </a:r>
            <a:r>
              <a:rPr lang="hu-HU" sz="2300" i="1" dirty="0" smtClean="0"/>
              <a:t>”:</a:t>
            </a:r>
            <a:endParaRPr lang="hu-HU" sz="23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hu-HU" sz="2300" dirty="0"/>
              <a:t>Siessetek, hamar lejár!</a:t>
            </a:r>
            <a:br>
              <a:rPr lang="hu-HU" sz="2300" dirty="0"/>
            </a:br>
            <a:r>
              <a:rPr lang="hu-HU" sz="2300" dirty="0"/>
              <a:t>Kegyelme már régóta vár.</a:t>
            </a:r>
            <a:br>
              <a:rPr lang="hu-HU" sz="2300" dirty="0"/>
            </a:br>
            <a:r>
              <a:rPr lang="hu-HU" sz="2300" dirty="0"/>
              <a:t>Ma még lehet, ma még szabad,</a:t>
            </a:r>
            <a:br>
              <a:rPr lang="hu-HU" sz="2300" dirty="0"/>
            </a:br>
            <a:r>
              <a:rPr lang="hu-HU" sz="2300" dirty="0"/>
              <a:t>borulj le a kereszt alatt!</a:t>
            </a:r>
            <a:br>
              <a:rPr lang="hu-HU" sz="2300" dirty="0"/>
            </a:br>
            <a:r>
              <a:rPr lang="hu-HU" sz="2300" dirty="0"/>
              <a:t>Elszáll a perc, az életed.</a:t>
            </a:r>
            <a:br>
              <a:rPr lang="hu-HU" sz="2300" dirty="0"/>
            </a:br>
            <a:r>
              <a:rPr lang="hu-HU" sz="2300" dirty="0"/>
              <a:t>Ma még, ha jössz, elérheted.</a:t>
            </a:r>
            <a:br>
              <a:rPr lang="hu-HU" sz="2300" dirty="0"/>
            </a:br>
            <a:r>
              <a:rPr lang="hu-HU" sz="2300" dirty="0"/>
              <a:t>Ne késs tovább, ne várj tovább,</a:t>
            </a:r>
            <a:br>
              <a:rPr lang="hu-HU" sz="2300" dirty="0"/>
            </a:br>
            <a:r>
              <a:rPr lang="hu-HU" sz="2300" dirty="0"/>
              <a:t>ma kérd ATYÁD bocsánatát!</a:t>
            </a: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pic>
        <p:nvPicPr>
          <p:cNvPr id="1028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37" y="2080522"/>
            <a:ext cx="2847847" cy="468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Ã©ptalÃ¡lat a kÃ¶vetkezÅre: âhomokÃ³ra gifâ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2947233"/>
            <a:ext cx="2816226" cy="346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jeremia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1" y="3267351"/>
            <a:ext cx="2896383" cy="338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34" y="3267351"/>
            <a:ext cx="2897579" cy="3418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Ã©ptalÃ¡lat a kÃ¶vetkezÅre: âjeremias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21" y="3267351"/>
            <a:ext cx="6198964" cy="338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680321" y="205128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Jeremiás próféta</a:t>
            </a:r>
            <a:endParaRPr lang="hu-HU" b="1" dirty="0"/>
          </a:p>
        </p:txBody>
      </p:sp>
      <p:sp>
        <p:nvSpPr>
          <p:cNvPr id="9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10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428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126" y="2336873"/>
            <a:ext cx="5343896" cy="35993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/>
              <a:t>„Csökkentett” evangélium</a:t>
            </a:r>
          </a:p>
          <a:p>
            <a:pPr marL="0" indent="0" algn="ctr">
              <a:buNone/>
            </a:pPr>
            <a:endParaRPr lang="hu-HU" sz="2800" b="1" dirty="0"/>
          </a:p>
          <a:p>
            <a:pPr marL="0" indent="0" algn="ctr">
              <a:buNone/>
            </a:pPr>
            <a:r>
              <a:rPr lang="hu-HU" sz="2800" b="1" dirty="0" smtClean="0"/>
              <a:t>Isten szerető Isten</a:t>
            </a:r>
          </a:p>
          <a:p>
            <a:pPr marL="0" indent="0" algn="ctr">
              <a:buNone/>
            </a:pPr>
            <a:r>
              <a:rPr lang="hu-HU" sz="2800" b="1" dirty="0" smtClean="0"/>
              <a:t>Isten a bűnöst szereti</a:t>
            </a:r>
          </a:p>
          <a:p>
            <a:pPr marL="0" indent="0" algn="ctr">
              <a:buNone/>
            </a:pPr>
            <a:r>
              <a:rPr lang="hu-HU" sz="2800" b="1" dirty="0" smtClean="0"/>
              <a:t>Isten mindenkinek megbocsát</a:t>
            </a:r>
            <a:endParaRPr lang="hu-HU" sz="28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664533" y="2372498"/>
            <a:ext cx="6420592" cy="35993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200" b="1" dirty="0" smtClean="0"/>
              <a:t>A </a:t>
            </a:r>
            <a:r>
              <a:rPr lang="hu-HU" sz="3200" b="1" u="sng" dirty="0" smtClean="0"/>
              <a:t>törvény</a:t>
            </a:r>
            <a:r>
              <a:rPr lang="hu-HU" sz="3200" b="1" dirty="0" smtClean="0"/>
              <a:t> és az </a:t>
            </a:r>
            <a:r>
              <a:rPr lang="hu-HU" sz="3200" b="1" u="sng" dirty="0" smtClean="0"/>
              <a:t>evangélium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800" b="1" dirty="0" smtClean="0"/>
              <a:t>Isten ítélő Isten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800" b="1" dirty="0" smtClean="0"/>
              <a:t>Isten a bűnt gyűlöli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800" b="1" dirty="0" smtClean="0"/>
              <a:t>Isten a megtérő bűnösnek megbocsát</a:t>
            </a:r>
            <a:endParaRPr lang="hu-HU" sz="2800" b="1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623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0" y="1995130"/>
            <a:ext cx="12192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„aki pedig nem engedelmeskedik a Fiúnak, nem lát majd életet, hanem </a:t>
            </a:r>
            <a:r>
              <a:rPr lang="hu-HU" sz="3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haragja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marad rajta.</a:t>
            </a:r>
            <a:r>
              <a:rPr lang="hu-H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hu-H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3,36</a:t>
            </a:r>
            <a:endParaRPr lang="hu-H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hu-HU" sz="3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ugyanis kinyilatkoztatja a </a:t>
            </a:r>
            <a:r>
              <a:rPr lang="hu-HU" sz="3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 haragját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mennyből az igazság útját álló gonosz emberek minden hitetlensége és gonoszsága ellen”</a:t>
            </a:r>
            <a:r>
              <a:rPr lang="hu-H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Róm 1,18</a:t>
            </a:r>
            <a:endParaRPr lang="hu-H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Senki meg ne tévesszen titeket üres beszédével, hiszen éppen ezekért sújtja </a:t>
            </a:r>
            <a:r>
              <a:rPr lang="hu-HU" sz="3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haragja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engedetlenség fiait.”</a:t>
            </a:r>
            <a:r>
              <a:rPr lang="hu-H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hu-H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5,6</a:t>
            </a:r>
            <a:endParaRPr lang="hu-H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" y="1831600"/>
            <a:ext cx="12191999" cy="359931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7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Ezek megölték az Úr Jézust, ugyanúgy, mint a prófétákat, üldöztek minket is; nem kedvesek Isten előtt, és ellenségei minden embernek, </a:t>
            </a:r>
            <a:r>
              <a:rPr lang="hu-HU" sz="27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akadályoznak minket abban is, hogy prédikáljunk a pogányoknak, hogy üdvözüljenek: így teszik teljessé mindenkor bűneiket. De végül utol is érte őket </a:t>
            </a:r>
            <a:r>
              <a:rPr lang="hu-HU" sz="27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haragja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hu-H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I </a:t>
            </a:r>
            <a:r>
              <a:rPr lang="hu-HU" sz="2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Thessz</a:t>
            </a:r>
            <a:r>
              <a:rPr lang="hu-H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2,15-16</a:t>
            </a:r>
            <a:endParaRPr lang="hu-H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Öljétek meg tehát tagjaitokban azt, ami földi: a paráznaságot, a tisztátalanságot, a szenvedélyt, a gonosz </a:t>
            </a:r>
            <a:r>
              <a:rPr lang="hu-HU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kívánságot 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és a kapzsiságot, ami bálványimádás, </a:t>
            </a:r>
            <a:r>
              <a:rPr lang="hu-HU" sz="27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mert ezek miatt </a:t>
            </a:r>
            <a:r>
              <a:rPr lang="hu-HU" sz="27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haragszik Isten</a:t>
            </a:r>
            <a:r>
              <a:rPr lang="hu-H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r>
              <a:rPr lang="hu-HU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7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Kol</a:t>
            </a:r>
            <a:r>
              <a:rPr lang="hu-HU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 3,5-6a</a:t>
            </a:r>
            <a:endParaRPr lang="hu-HU" sz="2700" dirty="0"/>
          </a:p>
          <a:p>
            <a:endParaRPr lang="hu-HU" sz="2700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620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053" y="2336873"/>
            <a:ext cx="12152947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smtClean="0"/>
              <a:t>Megbánás nélkül nincs bocsánat</a:t>
            </a:r>
          </a:p>
          <a:p>
            <a:pPr marL="0" indent="0" algn="ctr">
              <a:buNone/>
            </a:pPr>
            <a:r>
              <a:rPr lang="hu-HU" sz="3200" dirty="0" smtClean="0"/>
              <a:t>Összetörés nélkül nincs új élet</a:t>
            </a:r>
          </a:p>
          <a:p>
            <a:pPr marL="0" indent="0" algn="ctr">
              <a:buNone/>
            </a:pPr>
            <a:r>
              <a:rPr lang="hu-HU" sz="3200" dirty="0" smtClean="0"/>
              <a:t>Ítélet nélkül nincs kegyelem</a:t>
            </a:r>
            <a:endParaRPr lang="hu-HU" sz="3200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pic>
        <p:nvPicPr>
          <p:cNvPr id="3074" name="Picture 2" descr="KÃ©ptalÃ¡lat a kÃ¶vetkezÅre: âmegbÃ¡nÃ¡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721" y="4353566"/>
            <a:ext cx="5472389" cy="212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Ã©ptalÃ¡lat a kÃ¶vetkezÅre: âmegbÃ¡nÃ¡s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136530"/>
            <a:ext cx="3571875" cy="256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5541" y="3196293"/>
            <a:ext cx="5031710" cy="2293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Ítélethirdetés</a:t>
            </a:r>
          </a:p>
          <a:p>
            <a:pPr marL="0" indent="0"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r>
              <a:rPr lang="hu-HU" sz="4000" b="1" dirty="0" smtClean="0"/>
              <a:t>Kegyelemhirdetés</a:t>
            </a:r>
            <a:endParaRPr lang="hu-HU" sz="4000" b="1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51" y="2336873"/>
            <a:ext cx="6026941" cy="401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6701110" y="2336873"/>
            <a:ext cx="466357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ítélet - és a kegyelem Istene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37" y="2040325"/>
            <a:ext cx="5775971" cy="237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ím 3"/>
          <p:cNvSpPr txBox="1">
            <a:spLocks/>
          </p:cNvSpPr>
          <p:nvPr/>
        </p:nvSpPr>
        <p:spPr>
          <a:xfrm>
            <a:off x="10580914" y="753228"/>
            <a:ext cx="16110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/>
              <a:t>2019.01.20.</a:t>
            </a:r>
            <a:endParaRPr lang="hu-HU" sz="2000" dirty="0"/>
          </a:p>
        </p:txBody>
      </p:sp>
      <p:pic>
        <p:nvPicPr>
          <p:cNvPr id="8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277"/>
            <a:ext cx="3511751" cy="233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94" y="2040325"/>
            <a:ext cx="2331838" cy="237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3"/>
          <p:cNvSpPr txBox="1">
            <a:spLocks/>
          </p:cNvSpPr>
          <p:nvPr/>
        </p:nvSpPr>
        <p:spPr>
          <a:xfrm>
            <a:off x="630976" y="4300201"/>
            <a:ext cx="25995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u="sng" dirty="0" smtClean="0"/>
              <a:t>Ítélethirdetés</a:t>
            </a:r>
            <a:endParaRPr lang="hu-HU" sz="2800" b="1" u="sng" dirty="0"/>
          </a:p>
        </p:txBody>
      </p:sp>
      <p:sp>
        <p:nvSpPr>
          <p:cNvPr id="10" name="Cím 3"/>
          <p:cNvSpPr txBox="1">
            <a:spLocks/>
          </p:cNvSpPr>
          <p:nvPr/>
        </p:nvSpPr>
        <p:spPr>
          <a:xfrm>
            <a:off x="4788377" y="4327657"/>
            <a:ext cx="331149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u="sng" dirty="0" smtClean="0"/>
              <a:t>Ítélet-végrehajtás</a:t>
            </a:r>
            <a:endParaRPr lang="hu-HU" sz="2800" b="1" u="sng" dirty="0"/>
          </a:p>
        </p:txBody>
      </p:sp>
      <p:sp>
        <p:nvSpPr>
          <p:cNvPr id="11" name="Cím 3"/>
          <p:cNvSpPr txBox="1">
            <a:spLocks/>
          </p:cNvSpPr>
          <p:nvPr/>
        </p:nvSpPr>
        <p:spPr>
          <a:xfrm>
            <a:off x="9032897" y="4327657"/>
            <a:ext cx="331149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u="sng" dirty="0" smtClean="0"/>
              <a:t>Kegyelemhirdetés</a:t>
            </a:r>
            <a:endParaRPr lang="hu-HU" sz="2800" b="1" u="sng" dirty="0"/>
          </a:p>
        </p:txBody>
      </p:sp>
      <p:sp>
        <p:nvSpPr>
          <p:cNvPr id="5" name="Téglalap 4"/>
          <p:cNvSpPr/>
          <p:nvPr/>
        </p:nvSpPr>
        <p:spPr>
          <a:xfrm>
            <a:off x="118958" y="5408595"/>
            <a:ext cx="11768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/>
              <a:t>„</a:t>
            </a:r>
            <a:r>
              <a:rPr lang="hu-HU" sz="3600" b="1" baseline="30000" dirty="0" smtClean="0">
                <a:latin typeface="Noto Serif"/>
              </a:rPr>
              <a:t>21</a:t>
            </a:r>
            <a:r>
              <a:rPr lang="hu-HU" sz="3600" b="1" dirty="0" smtClean="0">
                <a:latin typeface="Noto Serif"/>
              </a:rPr>
              <a:t>Mert </a:t>
            </a:r>
            <a:r>
              <a:rPr lang="hu-HU" sz="3600" b="1" dirty="0">
                <a:latin typeface="Noto Serif"/>
              </a:rPr>
              <a:t>azt, aki nem ismert bűnt, bűnné tette értünk, hogy mi Isten igazsága legyünk őbenne</a:t>
            </a:r>
            <a:r>
              <a:rPr lang="hu-HU" sz="3600" b="1" dirty="0" smtClean="0">
                <a:latin typeface="Noto Serif"/>
              </a:rPr>
              <a:t>.” </a:t>
            </a:r>
            <a:r>
              <a:rPr lang="hu-HU" sz="3600" dirty="0" smtClean="0">
                <a:latin typeface="Noto Serif"/>
              </a:rPr>
              <a:t>II Kor 5,21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2884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178</TotalTime>
  <Words>831</Words>
  <Application>Microsoft Office PowerPoint</Application>
  <PresentationFormat>Szélesvásznú</PresentationFormat>
  <Paragraphs>103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Noto Serif</vt:lpstr>
      <vt:lpstr>Times New Roman</vt:lpstr>
      <vt:lpstr>Trebuchet MS</vt:lpstr>
      <vt:lpstr>Berlin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  <vt:lpstr>Az ítélet - és a kegyelem Istene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46</cp:revision>
  <dcterms:created xsi:type="dcterms:W3CDTF">2019-01-20T02:50:20Z</dcterms:created>
  <dcterms:modified xsi:type="dcterms:W3CDTF">2019-01-20T20:52:23Z</dcterms:modified>
</cp:coreProperties>
</file>