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8"/>
  </p:notesMasterIdLst>
  <p:sldIdLst>
    <p:sldId id="725" r:id="rId18"/>
    <p:sldId id="726" r:id="rId19"/>
    <p:sldId id="727" r:id="rId20"/>
    <p:sldId id="746" r:id="rId21"/>
    <p:sldId id="747" r:id="rId22"/>
    <p:sldId id="748" r:id="rId23"/>
    <p:sldId id="749" r:id="rId24"/>
    <p:sldId id="750" r:id="rId25"/>
    <p:sldId id="751" r:id="rId26"/>
    <p:sldId id="752" r:id="rId27"/>
    <p:sldId id="753" r:id="rId28"/>
    <p:sldId id="754" r:id="rId29"/>
    <p:sldId id="755" r:id="rId30"/>
    <p:sldId id="756" r:id="rId31"/>
    <p:sldId id="757" r:id="rId32"/>
    <p:sldId id="758" r:id="rId33"/>
    <p:sldId id="759" r:id="rId34"/>
    <p:sldId id="760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72" r:id="rId44"/>
    <p:sldId id="769" r:id="rId45"/>
    <p:sldId id="770" r:id="rId46"/>
    <p:sldId id="771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2965" autoAdjust="0"/>
  </p:normalViewPr>
  <p:slideViewPr>
    <p:cSldViewPr>
      <p:cViewPr varScale="1">
        <p:scale>
          <a:sx n="92" d="100"/>
          <a:sy n="9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270F-2CAB-45B1-BADF-B0FAB7BE56EB}" type="datetimeFigureOut">
              <a:rPr lang="hu-HU" smtClean="0"/>
              <a:pPr/>
              <a:t>2018.12.02.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BC66-12D1-4B3F-8AF0-8DA0B9A2A2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3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39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3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28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3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78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34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5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3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3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2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7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57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5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3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2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3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57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3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2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7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3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5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3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3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1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7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3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57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3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3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16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0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80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25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3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7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0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76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5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63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2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26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71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21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79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47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79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4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46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1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0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51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0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2018.12.02.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A9ED11-BFAF-4BA5-AD5C-70B3B7EF6832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FFCEFA-6BC1-48BC-925A-6CE261216CF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0E8CDF-0216-4A7D-BEF0-B5D32326362F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A6C2D4-CFC1-4560-89C1-C57A0DD395F7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4FEB15-04C5-4F46-B6FC-A2FD63E226F0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C11BFB-2F87-406C-97A1-3AC2A6859399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AF741-5702-4C8A-BFA5-801D485AADB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2018.12.02.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22D8EB-99B6-4BD2-AB7B-8FBF3BB338A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-1714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Igeolvasás</a:t>
            </a:r>
            <a:endParaRPr kumimoji="0" lang="hu-HU" sz="48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4868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„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1</a:t>
            </a:r>
            <a:r>
              <a:rPr lang="hu-HU" sz="2400" b="1" dirty="0" smtClean="0">
                <a:solidFill>
                  <a:schemeClr val="bg1"/>
                </a:solidFill>
              </a:rPr>
              <a:t>Az </a:t>
            </a:r>
            <a:r>
              <a:rPr lang="hu-HU" sz="2400" b="1" dirty="0" err="1" smtClean="0">
                <a:solidFill>
                  <a:schemeClr val="bg1"/>
                </a:solidFill>
              </a:rPr>
              <a:t>efezusi</a:t>
            </a:r>
            <a:r>
              <a:rPr lang="hu-HU" sz="2400" b="1" dirty="0" smtClean="0">
                <a:solidFill>
                  <a:schemeClr val="bg1"/>
                </a:solidFill>
              </a:rPr>
              <a:t> gyülekezet angyalának írd meg: ezt mondja az, aki jobb kezében tartja a hét csillagot, aki a hét arany gyertyatartó között jár: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2</a:t>
            </a:r>
            <a:r>
              <a:rPr lang="hu-HU" sz="2400" b="1" dirty="0" smtClean="0">
                <a:solidFill>
                  <a:schemeClr val="bg1"/>
                </a:solidFill>
              </a:rPr>
              <a:t>Tudok cselekedeteidről, fáradozásodról és állhatatosságodról és arról, hogy nem viselheted el a gonoszokat, és próbára tetted azokat, akik apostoloknak mondják magukat, pedig nem azok, és hazugnak találtad őket.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3</a:t>
            </a:r>
            <a:r>
              <a:rPr lang="hu-HU" sz="2400" b="1" dirty="0" smtClean="0">
                <a:solidFill>
                  <a:schemeClr val="bg1"/>
                </a:solidFill>
              </a:rPr>
              <a:t>Tudom, hogy állhatatos vagy, terhet viseltél az én nevemért, és nem fáradtál meg,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</a:t>
            </a:r>
            <a:r>
              <a:rPr lang="hu-HU" sz="2400" b="1" dirty="0" smtClean="0">
                <a:solidFill>
                  <a:schemeClr val="bg1"/>
                </a:solidFill>
              </a:rPr>
              <a:t>de az a panaszom ellened, hogy nincs meg már benned az első szeretet.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5</a:t>
            </a:r>
            <a:r>
              <a:rPr lang="hu-HU" sz="2400" b="1" dirty="0" smtClean="0">
                <a:solidFill>
                  <a:schemeClr val="bg1"/>
                </a:solidFill>
              </a:rPr>
              <a:t>Emlékezzél tehát vissza, honnan estél ki, térj meg, és tedd az előbbi cselekedeteidet, különben elmegyek hozzád, és kimozdítom gyertyatartódat a helyéből, ha meg nem térsz.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6</a:t>
            </a:r>
            <a:r>
              <a:rPr lang="hu-HU" sz="2400" b="1" dirty="0" smtClean="0">
                <a:solidFill>
                  <a:schemeClr val="bg1"/>
                </a:solidFill>
              </a:rPr>
              <a:t>Az viszont melletted szól, hogy gyűlölöd a </a:t>
            </a:r>
            <a:r>
              <a:rPr lang="hu-HU" sz="2400" b="1" dirty="0" err="1" smtClean="0">
                <a:solidFill>
                  <a:schemeClr val="bg1"/>
                </a:solidFill>
              </a:rPr>
              <a:t>nikolaiták</a:t>
            </a:r>
            <a:r>
              <a:rPr lang="hu-HU" sz="2400" b="1" dirty="0" smtClean="0">
                <a:solidFill>
                  <a:schemeClr val="bg1"/>
                </a:solidFill>
              </a:rPr>
              <a:t> cselekedeteit, amelyeket én is gyűlölök.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7</a:t>
            </a:r>
            <a:r>
              <a:rPr lang="hu-HU" sz="2400" b="1" dirty="0" smtClean="0">
                <a:solidFill>
                  <a:schemeClr val="bg1"/>
                </a:solidFill>
              </a:rPr>
              <a:t>Akinek van füle, hallja meg, amit a Lélek mond a gyülekezeteknek! Aki győz, annak enni adok az élet fájáról, amely az Isten paradicsomában van.”</a:t>
            </a:r>
            <a:r>
              <a:rPr lang="hu-HU" sz="2400" dirty="0" smtClean="0">
                <a:solidFill>
                  <a:schemeClr val="bg1"/>
                </a:solidFill>
              </a:rPr>
              <a:t> Jel 2,1-7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14293" r="2576" b="16718"/>
          <a:stretch/>
        </p:blipFill>
        <p:spPr>
          <a:xfrm>
            <a:off x="-23354" y="105742"/>
            <a:ext cx="9197217" cy="6683635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1979712" y="314096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708177" y="3621021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203850" y="486916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3779913" y="5253203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619673" y="5061181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225600" y="5006917"/>
            <a:ext cx="1437678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Szmírna</a:t>
            </a:r>
            <a:endParaRPr lang="hu-HU" sz="2400" b="1" spc="67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Calibri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475656" y="3047287"/>
            <a:ext cx="1584176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Pergamon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385383" y="3546558"/>
            <a:ext cx="1221652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Thiatira</a:t>
            </a:r>
            <a:endParaRPr lang="hu-HU" sz="2133" b="1" spc="67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Calibri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59989" y="4768115"/>
            <a:ext cx="1221652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Szárdisz</a:t>
            </a:r>
            <a:endParaRPr lang="hu-HU" sz="2133" b="1" spc="67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Calibri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309890" y="5219457"/>
            <a:ext cx="1584176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Filadelfia</a:t>
            </a:r>
          </a:p>
        </p:txBody>
      </p:sp>
      <p:cxnSp>
        <p:nvCxnSpPr>
          <p:cNvPr id="17" name="Egyenes összekötő 16"/>
          <p:cNvCxnSpPr/>
          <p:nvPr/>
        </p:nvCxnSpPr>
        <p:spPr>
          <a:xfrm>
            <a:off x="4713534" y="6517599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4298868" y="5924711"/>
            <a:ext cx="1405396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Laocícea</a:t>
            </a:r>
            <a:endParaRPr lang="hu-HU" sz="2133" b="1" spc="67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Calibri"/>
              <a:cs typeface="+mn-cs"/>
            </a:endParaRPr>
          </a:p>
        </p:txBody>
      </p:sp>
      <p:sp>
        <p:nvSpPr>
          <p:cNvPr id="20" name="Ellipszis 19"/>
          <p:cNvSpPr/>
          <p:nvPr/>
        </p:nvSpPr>
        <p:spPr>
          <a:xfrm flipV="1">
            <a:off x="2195736" y="6344371"/>
            <a:ext cx="144016" cy="173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 sz="2400">
              <a:solidFill>
                <a:prstClr val="white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318442" y="5953926"/>
            <a:ext cx="1885407" cy="77957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33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Selcuk</a:t>
            </a:r>
            <a:r>
              <a:rPr lang="hu-HU" sz="2133" b="1" spc="67" dirty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 (</a:t>
            </a:r>
            <a:r>
              <a:rPr lang="hu-HU" sz="2133" b="1" spc="67" dirty="0" err="1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Efezus</a:t>
            </a:r>
            <a:r>
              <a:rPr lang="hu-HU" sz="2133" b="1" spc="67" dirty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Calibri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t="7965" b="5974"/>
          <a:stretch/>
        </p:blipFill>
        <p:spPr>
          <a:xfrm>
            <a:off x="0" y="558944"/>
            <a:ext cx="9144000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upload.wikimedia.org/wikipedia/commons/1/1d/Miniaturk_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7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9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/>
              <a:t>Artemisz temploma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3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upload.wikimedia.org/wikipedia/commons/e/ed/Ephesus_temple_of_Artem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2"/>
            <a:ext cx="9143999" cy="68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9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/>
              <a:t>Artemisz maradványai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881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upload.wikimedia.org/wikipedia/commons/f/f1/Ephesus_Curetes_str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333" b="1" dirty="0" err="1">
                <a:solidFill>
                  <a:schemeClr val="bg1"/>
                </a:solidFill>
              </a:rPr>
              <a:t>Efezus</a:t>
            </a:r>
            <a:r>
              <a:rPr lang="hu-HU" sz="5333" b="1" dirty="0">
                <a:solidFill>
                  <a:schemeClr val="bg1"/>
                </a:solidFill>
              </a:rPr>
              <a:t> egyik főutcája (</a:t>
            </a:r>
            <a:r>
              <a:rPr lang="hu-HU" sz="5333" b="1" dirty="0" err="1">
                <a:solidFill>
                  <a:schemeClr val="bg1"/>
                </a:solidFill>
              </a:rPr>
              <a:t>Kurétesz</a:t>
            </a:r>
            <a:r>
              <a:rPr lang="hu-HU" sz="5333" b="1" dirty="0">
                <a:solidFill>
                  <a:schemeClr val="bg1"/>
                </a:solidFill>
              </a:rPr>
              <a:t> út)</a:t>
            </a:r>
          </a:p>
        </p:txBody>
      </p:sp>
    </p:spTree>
    <p:extLst>
      <p:ext uri="{BB962C8B-B14F-4D97-AF65-F5344CB8AC3E}">
        <p14:creationId xmlns:p14="http://schemas.microsoft.com/office/powerpoint/2010/main" val="326277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s://upload.wikimedia.org/wikipedia/commons/4/4a/Ephesus_ode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068"/>
            <a:ext cx="9143999" cy="70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38437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/>
              <a:t>Az </a:t>
            </a:r>
            <a:r>
              <a:rPr lang="hu-HU" b="1" dirty="0" err="1" smtClean="0"/>
              <a:t>Odeon</a:t>
            </a:r>
            <a:r>
              <a:rPr lang="hu-HU" b="1" dirty="0" smtClean="0"/>
              <a:t> színház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2758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upload.wikimedia.org/wikipedia/commons/thumb/8/83/Ephesus_basilica2.jpg/1024px-Ephesus_basilic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19"/>
            <a:ext cx="9144000" cy="69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106" y="-262997"/>
            <a:ext cx="6059016" cy="1143000"/>
          </a:xfrm>
        </p:spPr>
        <p:txBody>
          <a:bodyPr/>
          <a:lstStyle/>
          <a:p>
            <a:pPr algn="l"/>
            <a:r>
              <a:rPr lang="hu-HU" b="1" dirty="0" err="1" smtClean="0"/>
              <a:t>Bazílika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7856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https://upload.wikimedia.org/wikipedia/commons/thumb/3/3f/Efez_Hadrian_temple_RB.jpg/800px-Efez_Hadrian_temple_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30187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Hadrianosz</a:t>
            </a:r>
            <a:r>
              <a:rPr lang="hu-HU" sz="3200" b="1" dirty="0" smtClean="0"/>
              <a:t> temploma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77201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s://upload.wikimedia.org/wikipedia/commons/thumb/9/91/Ephesus_theater.JPG/1024px-Ephesus_the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9717"/>
            <a:ext cx="8001471" cy="71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3976" y="-17006"/>
            <a:ext cx="6347048" cy="1143000"/>
          </a:xfrm>
        </p:spPr>
        <p:txBody>
          <a:bodyPr/>
          <a:lstStyle/>
          <a:p>
            <a:pPr algn="l"/>
            <a:r>
              <a:rPr lang="hu-HU" b="1" dirty="0" smtClean="0"/>
              <a:t>Színház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008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St. john apostle in Ephesu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70" y="325518"/>
            <a:ext cx="1814818" cy="30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FÃ¼lÃ¶p apostol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17" y="325517"/>
            <a:ext cx="2131256" cy="30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PÃ¡l apostol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0163"/>
            <a:ext cx="2160239" cy="30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2871163" y="3488754"/>
            <a:ext cx="1484063" cy="59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dirty="0" smtClean="0">
                <a:solidFill>
                  <a:prstClr val="white"/>
                </a:solidFill>
              </a:rPr>
              <a:t>Pál apostol</a:t>
            </a:r>
            <a:endParaRPr lang="hu-HU" sz="3200" dirty="0">
              <a:solidFill>
                <a:prstClr val="white"/>
              </a:solidFill>
            </a:endParaRPr>
          </a:p>
        </p:txBody>
      </p:sp>
      <p:pic>
        <p:nvPicPr>
          <p:cNvPr id="1034" name="Picture 10" descr="KÃ©ptalÃ¡lat a kÃ¶vetkezÅre: âTimÃ³teus apostol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517"/>
            <a:ext cx="2066864" cy="30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5018413" y="3342603"/>
            <a:ext cx="1862072" cy="88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3200" dirty="0" smtClean="0">
                <a:solidFill>
                  <a:prstClr val="white"/>
                </a:solidFill>
              </a:rPr>
              <a:t>Fülöp apostol</a:t>
            </a: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817207"/>
            <a:ext cx="9144000" cy="1325563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Efezus</a:t>
            </a:r>
            <a:r>
              <a:rPr lang="hu-HU" b="1" dirty="0" smtClean="0">
                <a:solidFill>
                  <a:schemeClr val="bg1"/>
                </a:solidFill>
              </a:rPr>
              <a:t> városában éltek, </a:t>
            </a: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gyülekezetben szolgáltak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7380312" y="3342603"/>
            <a:ext cx="1862072" cy="88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3200" dirty="0" smtClean="0">
                <a:solidFill>
                  <a:prstClr val="white"/>
                </a:solidFill>
              </a:rPr>
              <a:t>János apostol</a:t>
            </a: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652018" y="3488754"/>
            <a:ext cx="1484063" cy="59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dirty="0" smtClean="0">
                <a:solidFill>
                  <a:prstClr val="white"/>
                </a:solidFill>
              </a:rPr>
              <a:t>Timóteus</a:t>
            </a:r>
            <a:endParaRPr lang="hu-H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1008112"/>
            <a:ext cx="9144000" cy="4149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5425677" cy="3473388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Domitianus</a:t>
            </a:r>
            <a:br>
              <a:rPr lang="hu-HU" sz="4000" b="1" dirty="0" smtClean="0">
                <a:solidFill>
                  <a:schemeClr val="bg1"/>
                </a:solidFill>
              </a:rPr>
            </a:br>
            <a:r>
              <a:rPr lang="hu-HU" sz="3200" dirty="0" smtClean="0">
                <a:solidFill>
                  <a:schemeClr val="bg1"/>
                </a:solidFill>
              </a:rPr>
              <a:t/>
            </a:r>
            <a:br>
              <a:rPr lang="hu-HU" sz="3200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Született: Kr. u. 51</a:t>
            </a:r>
            <a:r>
              <a:rPr lang="hu-HU" sz="2800" dirty="0" smtClean="0">
                <a:solidFill>
                  <a:schemeClr val="bg1"/>
                </a:solidFill>
              </a:rPr>
              <a:t>. október 24-én, Rómában</a:t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Meghalt: Kr.u. 96. </a:t>
            </a:r>
            <a:r>
              <a:rPr lang="hu-HU" sz="2800" dirty="0" smtClean="0">
                <a:solidFill>
                  <a:schemeClr val="bg1"/>
                </a:solidFill>
              </a:rPr>
              <a:t>szeptember 18-án, Rómában</a:t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/>
            </a:r>
            <a:br>
              <a:rPr lang="hu-HU" sz="2800" dirty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Uralkodásának ideje:</a:t>
            </a:r>
            <a:r>
              <a:rPr lang="hu-HU" sz="2800" dirty="0" smtClean="0">
                <a:solidFill>
                  <a:schemeClr val="bg1"/>
                </a:solidFill>
              </a:rPr>
              <a:t/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>81. szeptember 14.</a:t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>96. szeptember 18.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omitianus bÃ¼szt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0" y="291414"/>
            <a:ext cx="3369056" cy="41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6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Szent JÃ¡nos apostol. (Segna di Bonaventura festmÃ©nye, 14. szÃ¡za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8125"/>
            <a:ext cx="3744416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Ã³dÃ³ kÃ©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5185" b="15214"/>
          <a:stretch/>
        </p:blipFill>
        <p:spPr bwMode="auto">
          <a:xfrm>
            <a:off x="94662" y="238125"/>
            <a:ext cx="5676900" cy="64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3295403" y="5023262"/>
            <a:ext cx="765959" cy="11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„Tudok </a:t>
            </a:r>
            <a:r>
              <a:rPr lang="hu-H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cselekedeteidről, fáradozásodról és állhatatosságodról és arról, hogy nem viselheted el a gonoszokat, és próbára tetted azokat, akik apostoloknak mondják magukat, pedig nem azok, és hazugnak találtad őket. </a:t>
            </a:r>
            <a:r>
              <a:rPr lang="hu-HU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</a:t>
            </a:r>
            <a:r>
              <a:rPr lang="hu-H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hogy állhatatos vagy, terhet viseltél az én nevemért, és nem fáradtál meg”. </a:t>
            </a:r>
            <a:endParaRPr lang="hu-HU" sz="3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526972" y="1584747"/>
            <a:ext cx="5617028" cy="1655762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Amikor a szeretet nem ösztönös…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" y="804614"/>
            <a:ext cx="3719692" cy="48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895978"/>
            <a:ext cx="9144000" cy="1799720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„Emlékszem rád: ifjúkorod hűségére, mátkaságod szeretetére, amikor követtél a pusztában, </a:t>
            </a:r>
            <a:endParaRPr lang="hu-HU" sz="4800" b="1" dirty="0" smtClean="0">
              <a:solidFill>
                <a:schemeClr val="bg1"/>
              </a:solidFill>
            </a:endParaRPr>
          </a:p>
          <a:p>
            <a:r>
              <a:rPr lang="hu-HU" sz="4800" b="1" dirty="0" smtClean="0">
                <a:solidFill>
                  <a:schemeClr val="bg1"/>
                </a:solidFill>
              </a:rPr>
              <a:t>a </a:t>
            </a:r>
            <a:r>
              <a:rPr lang="hu-HU" sz="4800" b="1" dirty="0">
                <a:solidFill>
                  <a:schemeClr val="bg1"/>
                </a:solidFill>
              </a:rPr>
              <a:t>be nem vetett földön.</a:t>
            </a:r>
            <a:r>
              <a:rPr lang="hu-HU" sz="4800" b="1" dirty="0" smtClean="0">
                <a:solidFill>
                  <a:schemeClr val="bg1"/>
                </a:solidFill>
                <a:effectLst/>
              </a:rPr>
              <a:t>” </a:t>
            </a:r>
            <a:r>
              <a:rPr lang="hu-HU" sz="4800" dirty="0">
                <a:solidFill>
                  <a:schemeClr val="bg1"/>
                </a:solidFill>
              </a:rPr>
              <a:t>Jer 2,</a:t>
            </a:r>
            <a:r>
              <a:rPr lang="hu-HU" sz="4800" dirty="0" err="1">
                <a:solidFill>
                  <a:schemeClr val="bg1"/>
                </a:solidFill>
              </a:rPr>
              <a:t>2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895980"/>
            <a:ext cx="9144000" cy="4709175"/>
          </a:xfrm>
        </p:spPr>
        <p:txBody>
          <a:bodyPr>
            <a:normAutofit/>
          </a:bodyPr>
          <a:lstStyle/>
          <a:p>
            <a:r>
              <a:rPr lang="hu-HU" sz="4400" b="1" baseline="30000" dirty="0" smtClean="0">
                <a:solidFill>
                  <a:schemeClr val="bg1"/>
                </a:solidFill>
              </a:rPr>
              <a:t>4</a:t>
            </a:r>
            <a:r>
              <a:rPr lang="hu-HU" sz="4400" b="1" dirty="0" smtClean="0">
                <a:solidFill>
                  <a:schemeClr val="bg1"/>
                </a:solidFill>
              </a:rPr>
              <a:t>de </a:t>
            </a:r>
            <a:r>
              <a:rPr lang="hu-HU" sz="4400" b="1" dirty="0">
                <a:solidFill>
                  <a:schemeClr val="bg1"/>
                </a:solidFill>
              </a:rPr>
              <a:t>az a panaszom ellened, hogy nincs meg már benned az első szeretet. </a:t>
            </a:r>
            <a:endParaRPr lang="hu-HU" sz="4400" b="1" dirty="0" smtClean="0">
              <a:solidFill>
                <a:schemeClr val="bg1"/>
              </a:solidFill>
            </a:endParaRPr>
          </a:p>
          <a:p>
            <a:endParaRPr lang="hu-HU" sz="4400" b="1" baseline="30000" dirty="0">
              <a:solidFill>
                <a:schemeClr val="bg1"/>
              </a:solidFill>
            </a:endParaRPr>
          </a:p>
          <a:p>
            <a:r>
              <a:rPr lang="hu-HU" sz="4400" b="1" baseline="30000" dirty="0" smtClean="0">
                <a:solidFill>
                  <a:schemeClr val="bg1"/>
                </a:solidFill>
              </a:rPr>
              <a:t>5</a:t>
            </a:r>
            <a:r>
              <a:rPr lang="hu-HU" sz="4400" b="1" dirty="0" smtClean="0">
                <a:solidFill>
                  <a:schemeClr val="bg1"/>
                </a:solidFill>
              </a:rPr>
              <a:t>Emlékezzél </a:t>
            </a:r>
            <a:r>
              <a:rPr lang="hu-HU" sz="4400" b="1" dirty="0">
                <a:solidFill>
                  <a:schemeClr val="bg1"/>
                </a:solidFill>
              </a:rPr>
              <a:t>tehát vissza, honnan estél ki, térj meg, és tedd az előbbi </a:t>
            </a:r>
            <a:r>
              <a:rPr lang="hu-HU" sz="4400" b="1" dirty="0" smtClean="0">
                <a:solidFill>
                  <a:schemeClr val="bg1"/>
                </a:solidFill>
              </a:rPr>
              <a:t>cselekedeteidet”</a:t>
            </a:r>
            <a:r>
              <a:rPr lang="hu-HU" sz="4400" b="1" dirty="0">
                <a:solidFill>
                  <a:schemeClr val="bg1"/>
                </a:solidFill>
              </a:rPr>
              <a:t> 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62345"/>
            <a:ext cx="9144000" cy="6857999"/>
          </a:xfrm>
        </p:spPr>
        <p:txBody>
          <a:bodyPr>
            <a:noAutofit/>
          </a:bodyPr>
          <a:lstStyle/>
          <a:p>
            <a:pPr lvl="0"/>
            <a:r>
              <a:rPr lang="hu-HU" sz="3200" b="1" dirty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4</a:t>
            </a:r>
            <a:r>
              <a:rPr lang="hu-HU" sz="3200" b="1" dirty="0">
                <a:solidFill>
                  <a:schemeClr val="bg1"/>
                </a:solidFill>
              </a:rPr>
              <a:t>De Isten, gazdag lévén irgalomban, az ő nagy szeretetéért, amellyel minket szeretett,” </a:t>
            </a:r>
            <a:r>
              <a:rPr lang="hu-HU" sz="3200" dirty="0" err="1">
                <a:solidFill>
                  <a:schemeClr val="bg1"/>
                </a:solidFill>
              </a:rPr>
              <a:t>Ef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smtClean="0">
                <a:solidFill>
                  <a:schemeClr val="bg1"/>
                </a:solidFill>
              </a:rPr>
              <a:t>2,4</a:t>
            </a:r>
          </a:p>
          <a:p>
            <a:pPr lvl="0"/>
            <a:endParaRPr lang="hu-HU" sz="2000" dirty="0">
              <a:solidFill>
                <a:schemeClr val="bg1"/>
              </a:solidFill>
            </a:endParaRPr>
          </a:p>
          <a:p>
            <a:pPr lvl="0"/>
            <a:r>
              <a:rPr lang="hu-HU" sz="3200" b="1" dirty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2</a:t>
            </a:r>
            <a:r>
              <a:rPr lang="hu-HU" sz="3200" b="1" dirty="0">
                <a:solidFill>
                  <a:schemeClr val="bg1"/>
                </a:solidFill>
              </a:rPr>
              <a:t>és éljetek szeretetben, ahogyan Krisztus is szeretett minket, és önmagát adta értünk áldozati ajándékul, Istennek kedves illatként.” </a:t>
            </a:r>
            <a:r>
              <a:rPr lang="hu-HU" sz="3200" dirty="0" err="1">
                <a:solidFill>
                  <a:schemeClr val="bg1"/>
                </a:solidFill>
              </a:rPr>
              <a:t>Ef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smtClean="0">
                <a:solidFill>
                  <a:schemeClr val="bg1"/>
                </a:solidFill>
              </a:rPr>
              <a:t>5,2</a:t>
            </a:r>
          </a:p>
          <a:p>
            <a:pPr lvl="0"/>
            <a:endParaRPr lang="hu-HU" sz="2000" dirty="0">
              <a:solidFill>
                <a:schemeClr val="bg1"/>
              </a:solidFill>
            </a:endParaRPr>
          </a:p>
          <a:p>
            <a:pPr lvl="0"/>
            <a:r>
              <a:rPr lang="hu-HU" sz="3200" b="1" dirty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25</a:t>
            </a:r>
            <a:r>
              <a:rPr lang="hu-HU" sz="3200" b="1" dirty="0">
                <a:solidFill>
                  <a:schemeClr val="bg1"/>
                </a:solidFill>
              </a:rPr>
              <a:t>Férfiak! Úgy szeressétek feleségeteket, ahogyan Krisztus is szerette az egyházat, </a:t>
            </a:r>
            <a:endParaRPr lang="hu-HU" sz="3200" b="1" dirty="0" smtClean="0">
              <a:solidFill>
                <a:schemeClr val="bg1"/>
              </a:solidFill>
            </a:endParaRPr>
          </a:p>
          <a:p>
            <a:pPr lvl="0"/>
            <a:r>
              <a:rPr lang="hu-HU" sz="3200" b="1" dirty="0" smtClean="0">
                <a:solidFill>
                  <a:schemeClr val="bg1"/>
                </a:solidFill>
              </a:rPr>
              <a:t>és </a:t>
            </a:r>
            <a:r>
              <a:rPr lang="hu-HU" sz="3200" b="1" dirty="0">
                <a:solidFill>
                  <a:schemeClr val="bg1"/>
                </a:solidFill>
              </a:rPr>
              <a:t>önmagát adta érte,” </a:t>
            </a:r>
            <a:r>
              <a:rPr lang="hu-HU" sz="3200" dirty="0" err="1" smtClean="0">
                <a:solidFill>
                  <a:schemeClr val="bg1"/>
                </a:solidFill>
              </a:rPr>
              <a:t>Ef</a:t>
            </a:r>
            <a:r>
              <a:rPr lang="hu-HU" sz="3200" dirty="0" smtClean="0">
                <a:solidFill>
                  <a:schemeClr val="bg1"/>
                </a:solidFill>
              </a:rPr>
              <a:t> 5,25</a:t>
            </a: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3200" b="1" dirty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24</a:t>
            </a:r>
            <a:r>
              <a:rPr lang="hu-HU" sz="3200" b="1" dirty="0">
                <a:solidFill>
                  <a:schemeClr val="bg1"/>
                </a:solidFill>
              </a:rPr>
              <a:t>A kegyelem legyen mindazokkal, akik el nem múló szeretettel szeretik a mi Urunkat, Jézus Krisztust</a:t>
            </a:r>
            <a:r>
              <a:rPr lang="hu-HU" sz="2800" b="1" dirty="0">
                <a:solidFill>
                  <a:schemeClr val="bg1"/>
                </a:solidFill>
              </a:rPr>
              <a:t>.” </a:t>
            </a:r>
            <a:endParaRPr lang="hu-HU" sz="2800" b="1" dirty="0" smtClean="0">
              <a:solidFill>
                <a:schemeClr val="bg1"/>
              </a:solidFill>
            </a:endParaRPr>
          </a:p>
          <a:p>
            <a:pPr lvl="0"/>
            <a:r>
              <a:rPr lang="hu-HU" sz="3200" dirty="0" err="1" smtClean="0">
                <a:solidFill>
                  <a:schemeClr val="bg1"/>
                </a:solidFill>
              </a:rPr>
              <a:t>Ef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  <a:r>
              <a:rPr lang="hu-HU" sz="3200" dirty="0">
                <a:solidFill>
                  <a:schemeClr val="bg1"/>
                </a:solidFill>
              </a:rPr>
              <a:t>6,24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895980"/>
            <a:ext cx="9144000" cy="4709175"/>
          </a:xfrm>
        </p:spPr>
        <p:txBody>
          <a:bodyPr>
            <a:normAutofit/>
          </a:bodyPr>
          <a:lstStyle/>
          <a:p>
            <a:r>
              <a:rPr lang="hu-HU" sz="4400" b="1" baseline="30000" dirty="0" smtClean="0">
                <a:solidFill>
                  <a:schemeClr val="bg1"/>
                </a:solidFill>
              </a:rPr>
              <a:t>4</a:t>
            </a:r>
            <a:r>
              <a:rPr lang="hu-HU" sz="4400" b="1" dirty="0" smtClean="0">
                <a:solidFill>
                  <a:schemeClr val="bg1"/>
                </a:solidFill>
              </a:rPr>
              <a:t>de </a:t>
            </a:r>
            <a:r>
              <a:rPr lang="hu-HU" sz="4400" b="1" dirty="0">
                <a:solidFill>
                  <a:schemeClr val="bg1"/>
                </a:solidFill>
              </a:rPr>
              <a:t>az a panaszom ellened, hogy nincs meg már benned az első szeretet. </a:t>
            </a:r>
            <a:endParaRPr lang="hu-HU" sz="4400" b="1" dirty="0" smtClean="0">
              <a:solidFill>
                <a:schemeClr val="bg1"/>
              </a:solidFill>
            </a:endParaRPr>
          </a:p>
          <a:p>
            <a:endParaRPr lang="hu-HU" sz="4400" b="1" baseline="30000" dirty="0">
              <a:solidFill>
                <a:schemeClr val="bg1"/>
              </a:solidFill>
            </a:endParaRPr>
          </a:p>
          <a:p>
            <a:r>
              <a:rPr lang="hu-HU" sz="4400" b="1" baseline="30000" dirty="0" smtClean="0">
                <a:solidFill>
                  <a:schemeClr val="bg1"/>
                </a:solidFill>
              </a:rPr>
              <a:t>5</a:t>
            </a:r>
            <a:r>
              <a:rPr lang="hu-HU" sz="4400" b="1" dirty="0" smtClean="0">
                <a:solidFill>
                  <a:schemeClr val="bg1"/>
                </a:solidFill>
              </a:rPr>
              <a:t>Emlékezzél </a:t>
            </a:r>
            <a:r>
              <a:rPr lang="hu-HU" sz="4400" b="1" dirty="0">
                <a:solidFill>
                  <a:schemeClr val="bg1"/>
                </a:solidFill>
              </a:rPr>
              <a:t>tehát vissza, honnan estél ki, térj meg, és tedd az előbbi </a:t>
            </a:r>
            <a:r>
              <a:rPr lang="hu-HU" sz="4400" b="1" dirty="0" smtClean="0">
                <a:solidFill>
                  <a:schemeClr val="bg1"/>
                </a:solidFill>
              </a:rPr>
              <a:t>cselekedeteidet”</a:t>
            </a:r>
            <a:r>
              <a:rPr lang="hu-HU" sz="4400" b="1" dirty="0">
                <a:solidFill>
                  <a:schemeClr val="bg1"/>
                </a:solidFill>
              </a:rPr>
              <a:t> 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1199409"/>
            <a:ext cx="9144000" cy="2600696"/>
          </a:xfrm>
        </p:spPr>
        <p:txBody>
          <a:bodyPr>
            <a:noAutofit/>
          </a:bodyPr>
          <a:lstStyle/>
          <a:p>
            <a:r>
              <a:rPr lang="hu-HU" sz="4800" i="1" dirty="0">
                <a:solidFill>
                  <a:schemeClr val="bg1"/>
                </a:solidFill>
              </a:rPr>
              <a:t>„Mikor elhagytak,</a:t>
            </a:r>
            <a:endParaRPr lang="hu-HU" sz="4800" dirty="0">
              <a:solidFill>
                <a:schemeClr val="bg1"/>
              </a:solidFill>
            </a:endParaRPr>
          </a:p>
          <a:p>
            <a:r>
              <a:rPr lang="hu-HU" sz="4800" i="1" dirty="0">
                <a:solidFill>
                  <a:schemeClr val="bg1"/>
                </a:solidFill>
              </a:rPr>
              <a:t>Mikor a lelkem roskadozva vittem, </a:t>
            </a:r>
            <a:endParaRPr lang="hu-HU" sz="4800" dirty="0">
              <a:solidFill>
                <a:schemeClr val="bg1"/>
              </a:solidFill>
            </a:endParaRPr>
          </a:p>
          <a:p>
            <a:r>
              <a:rPr lang="hu-HU" sz="4800" i="1" dirty="0">
                <a:solidFill>
                  <a:schemeClr val="bg1"/>
                </a:solidFill>
              </a:rPr>
              <a:t>Csöndesen és váratlanul </a:t>
            </a:r>
            <a:endParaRPr lang="hu-HU" sz="4800" dirty="0">
              <a:solidFill>
                <a:schemeClr val="bg1"/>
              </a:solidFill>
            </a:endParaRPr>
          </a:p>
          <a:p>
            <a:r>
              <a:rPr lang="hu-HU" sz="4800" i="1" dirty="0">
                <a:solidFill>
                  <a:schemeClr val="bg1"/>
                </a:solidFill>
              </a:rPr>
              <a:t>Átölelt az Isten.”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1199409"/>
            <a:ext cx="9144000" cy="2600696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„Örök szeretettel szerettelek, </a:t>
            </a:r>
            <a:endParaRPr lang="hu-HU" sz="4800" b="1" dirty="0" smtClean="0">
              <a:solidFill>
                <a:schemeClr val="bg1"/>
              </a:solidFill>
            </a:endParaRPr>
          </a:p>
          <a:p>
            <a:r>
              <a:rPr lang="hu-HU" sz="4800" b="1" dirty="0" smtClean="0">
                <a:solidFill>
                  <a:schemeClr val="bg1"/>
                </a:solidFill>
              </a:rPr>
              <a:t>azért </a:t>
            </a:r>
            <a:r>
              <a:rPr lang="hu-HU" sz="4800" b="1" dirty="0">
                <a:solidFill>
                  <a:schemeClr val="bg1"/>
                </a:solidFill>
              </a:rPr>
              <a:t>vontalak magamhoz hűségesen.</a:t>
            </a:r>
            <a:r>
              <a:rPr lang="hu-HU" sz="4800" b="1" dirty="0" smtClean="0">
                <a:solidFill>
                  <a:schemeClr val="bg1"/>
                </a:solidFill>
                <a:effectLst/>
              </a:rPr>
              <a:t>”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endParaRPr lang="hu-HU" sz="4800" dirty="0" smtClean="0">
              <a:solidFill>
                <a:schemeClr val="bg1"/>
              </a:solidFill>
            </a:endParaRPr>
          </a:p>
          <a:p>
            <a:r>
              <a:rPr lang="hu-HU" sz="4800" dirty="0" smtClean="0">
                <a:solidFill>
                  <a:schemeClr val="bg1"/>
                </a:solidFill>
              </a:rPr>
              <a:t>Jer </a:t>
            </a:r>
            <a:r>
              <a:rPr lang="hu-HU" sz="4800" dirty="0">
                <a:solidFill>
                  <a:schemeClr val="bg1"/>
                </a:solidFill>
              </a:rPr>
              <a:t>3,</a:t>
            </a:r>
            <a:r>
              <a:rPr lang="hu-HU" sz="4800" dirty="0" err="1">
                <a:solidFill>
                  <a:schemeClr val="bg1"/>
                </a:solidFill>
              </a:rPr>
              <a:t>3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332656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Igehirdetés</a:t>
            </a:r>
            <a:endParaRPr kumimoji="0" lang="hu-HU" sz="48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 descr="bible and 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432382" cy="257428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1199409"/>
            <a:ext cx="9144000" cy="2600696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chemeClr val="bg1"/>
                </a:solidFill>
              </a:rPr>
              <a:t>Jézus eljött ebbe a világba – </a:t>
            </a:r>
            <a:r>
              <a:rPr lang="hu-HU" sz="3500" b="1" dirty="0" smtClean="0">
                <a:solidFill>
                  <a:srgbClr val="FFFF00"/>
                </a:solidFill>
              </a:rPr>
              <a:t>(el)jövetel</a:t>
            </a:r>
          </a:p>
          <a:p>
            <a:r>
              <a:rPr lang="hu-HU" sz="3500" dirty="0" smtClean="0">
                <a:solidFill>
                  <a:schemeClr val="bg1"/>
                </a:solidFill>
              </a:rPr>
              <a:t>Beléphessen az életünkbe – </a:t>
            </a:r>
            <a:r>
              <a:rPr lang="hu-HU" sz="3500" b="1" dirty="0" smtClean="0">
                <a:solidFill>
                  <a:srgbClr val="FFFF00"/>
                </a:solidFill>
              </a:rPr>
              <a:t>(be)jövetel</a:t>
            </a:r>
          </a:p>
          <a:p>
            <a:r>
              <a:rPr lang="hu-HU" sz="3500" dirty="0" smtClean="0">
                <a:solidFill>
                  <a:schemeClr val="bg1"/>
                </a:solidFill>
              </a:rPr>
              <a:t>Felkészülten találjon bennünket, amikor visszajön – </a:t>
            </a:r>
            <a:r>
              <a:rPr lang="hu-HU" sz="3500" b="1" dirty="0">
                <a:solidFill>
                  <a:srgbClr val="FFFF00"/>
                </a:solidFill>
              </a:rPr>
              <a:t>(</a:t>
            </a:r>
            <a:r>
              <a:rPr lang="hu-HU" sz="3500" b="1" dirty="0" smtClean="0">
                <a:solidFill>
                  <a:srgbClr val="FFFF00"/>
                </a:solidFill>
              </a:rPr>
              <a:t>vissza)jövetel</a:t>
            </a:r>
          </a:p>
          <a:p>
            <a:endParaRPr lang="hu-HU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127354" cy="493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400" b="1" dirty="0" smtClean="0">
                <a:solidFill>
                  <a:schemeClr val="bg1"/>
                </a:solidFill>
              </a:rPr>
              <a:t>Advent</a:t>
            </a:r>
            <a:endParaRPr lang="nb-NO" sz="4400" dirty="0" smtClean="0">
              <a:solidFill>
                <a:schemeClr val="bg1"/>
              </a:solidFill>
            </a:endParaRPr>
          </a:p>
          <a:p>
            <a:pPr algn="ctr"/>
            <a:r>
              <a:rPr lang="nb-NO" sz="4400" b="1" dirty="0" smtClean="0">
                <a:solidFill>
                  <a:schemeClr val="bg1"/>
                </a:solidFill>
              </a:rPr>
              <a:t>Adventus Domini = Úr eljövetele</a:t>
            </a:r>
            <a:endParaRPr lang="nb-NO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7057" y="4703790"/>
            <a:ext cx="6858000" cy="1306286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Jézus (el)jövetele</a:t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Jézus (be)jövetele</a:t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Jézus (vissza)jövetele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2016224" cy="22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Jesus born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246837" cy="248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Ã©ptalÃ¡lat a kÃ¶vetkezÅre: âJÃ©zus visszajÃ¶vetele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61" y="4797152"/>
            <a:ext cx="2277819" cy="202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4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06286"/>
          </a:xfrm>
        </p:spPr>
        <p:txBody>
          <a:bodyPr>
            <a:normAutofit/>
          </a:bodyPr>
          <a:lstStyle/>
          <a:p>
            <a:r>
              <a:rPr lang="hu-H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(el)jövetele</a:t>
            </a:r>
            <a:endParaRPr lang="hu-H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Ã©ptalÃ¡lat a kÃ¶vetkezÅre: âJesus born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68" y="1223159"/>
            <a:ext cx="4971264" cy="550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4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72" y="764704"/>
            <a:ext cx="3769479" cy="5865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612576" y="-387424"/>
            <a:ext cx="6858000" cy="1306286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(be)jövetele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5292080" cy="3528392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„</a:t>
            </a:r>
            <a:r>
              <a:rPr lang="hu-HU" sz="3200" baseline="30000" dirty="0" smtClean="0">
                <a:solidFill>
                  <a:schemeClr val="bg1"/>
                </a:solidFill>
              </a:rPr>
              <a:t>9</a:t>
            </a:r>
            <a:r>
              <a:rPr lang="hu-HU" sz="3200" dirty="0" smtClean="0">
                <a:solidFill>
                  <a:schemeClr val="bg1"/>
                </a:solidFill>
              </a:rPr>
              <a:t>Ha </a:t>
            </a:r>
            <a:r>
              <a:rPr lang="hu-HU" sz="3200" dirty="0">
                <a:solidFill>
                  <a:schemeClr val="bg1"/>
                </a:solidFill>
              </a:rPr>
              <a:t>megvalljuk bűneinket, hű és igaz ő: megbocsátja bűneinket, és megtisztít minket minden gonoszságtól.</a:t>
            </a:r>
            <a:r>
              <a:rPr lang="hu-HU" sz="3200" b="1" dirty="0" smtClean="0">
                <a:solidFill>
                  <a:schemeClr val="bg1"/>
                </a:solidFill>
              </a:rPr>
              <a:t>” </a:t>
            </a:r>
            <a:r>
              <a:rPr lang="hu-HU" sz="3200" dirty="0" smtClean="0">
                <a:solidFill>
                  <a:schemeClr val="bg1"/>
                </a:solidFill>
              </a:rPr>
              <a:t>I </a:t>
            </a:r>
            <a:r>
              <a:rPr lang="hu-HU" sz="3200" dirty="0" err="1" smtClean="0">
                <a:solidFill>
                  <a:schemeClr val="bg1"/>
                </a:solidFill>
              </a:rPr>
              <a:t>Jn</a:t>
            </a:r>
            <a:r>
              <a:rPr lang="hu-HU" sz="3200" dirty="0" smtClean="0">
                <a:solidFill>
                  <a:schemeClr val="bg1"/>
                </a:solidFill>
              </a:rPr>
              <a:t> 1,9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„</a:t>
            </a:r>
            <a:r>
              <a:rPr lang="hu-HU" sz="3200" baseline="30000" dirty="0">
                <a:solidFill>
                  <a:schemeClr val="bg1"/>
                </a:solidFill>
              </a:rPr>
              <a:t>20</a:t>
            </a:r>
            <a:r>
              <a:rPr lang="hu-HU" sz="3200" dirty="0">
                <a:solidFill>
                  <a:schemeClr val="bg1"/>
                </a:solidFill>
              </a:rPr>
              <a:t>Íme, az ajtó előtt állok, és zörgetek: ha valaki meghallja a hangomat, és kinyitja az ajtót, bemegyek ahhoz, és vele vacsorálok, ő pedig énvelem</a:t>
            </a:r>
            <a:r>
              <a:rPr lang="hu-HU" sz="3200" dirty="0" smtClean="0">
                <a:solidFill>
                  <a:schemeClr val="bg1"/>
                </a:solidFill>
              </a:rPr>
              <a:t>.”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Jel 3,20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4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06286"/>
          </a:xfrm>
        </p:spPr>
        <p:txBody>
          <a:bodyPr>
            <a:normAutofit/>
          </a:bodyPr>
          <a:lstStyle/>
          <a:p>
            <a:r>
              <a:rPr lang="hu-HU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(vissza)jövetele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KÃ©ptalÃ¡lat a kÃ¶vetkezÅre: âJÃ©zus visszajÃ¶vetele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9" y="1556792"/>
            <a:ext cx="6108602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4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-368135"/>
            <a:ext cx="6858000" cy="1306286"/>
          </a:xfrm>
        </p:spPr>
        <p:txBody>
          <a:bodyPr/>
          <a:lstStyle/>
          <a:p>
            <a:r>
              <a:rPr lang="hu-H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(vissza)jövetele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5301208"/>
            <a:ext cx="9143999" cy="1008557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„Azt a napot viszont, vagy azt az órát senki nem tudja: sem az ég angyalai, sem a Fiú, hanem csak az Atya egyedül” </a:t>
            </a:r>
            <a:r>
              <a:rPr lang="hu-HU" sz="3600" dirty="0" err="1">
                <a:solidFill>
                  <a:schemeClr val="bg1"/>
                </a:solidFill>
              </a:rPr>
              <a:t>Mt</a:t>
            </a:r>
            <a:r>
              <a:rPr lang="hu-HU" sz="3600" dirty="0">
                <a:solidFill>
                  <a:schemeClr val="bg1"/>
                </a:solidFill>
              </a:rPr>
              <a:t> 24,36</a:t>
            </a:r>
          </a:p>
        </p:txBody>
      </p:sp>
      <p:pic>
        <p:nvPicPr>
          <p:cNvPr id="1028" name="Picture 4" descr="KÃ©ptalÃ¡lat a kÃ¶vetkezÅre: âJÃ©zus visszajÃ¶vetele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051748"/>
            <a:ext cx="5400600" cy="413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430</Words>
  <Application>Microsoft Office PowerPoint</Application>
  <PresentationFormat>Diavetítés a képernyőre (4:3 oldalarány)</PresentationFormat>
  <Paragraphs>67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17</vt:i4>
      </vt:variant>
      <vt:variant>
        <vt:lpstr>Diacímek</vt:lpstr>
      </vt:variant>
      <vt:variant>
        <vt:i4>30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Diseño predeterminado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8_Office-téma</vt:lpstr>
      <vt:lpstr>9_Office-téma</vt:lpstr>
      <vt:lpstr>10_Office-téma</vt:lpstr>
      <vt:lpstr>11_Office-téma</vt:lpstr>
      <vt:lpstr>12_Office-téma</vt:lpstr>
      <vt:lpstr>13_Office-téma</vt:lpstr>
      <vt:lpstr>14_Office-téma</vt:lpstr>
      <vt:lpstr>15_Office-téma</vt:lpstr>
      <vt:lpstr>PowerPoint bemutató</vt:lpstr>
      <vt:lpstr>PowerPoint bemutató</vt:lpstr>
      <vt:lpstr>PowerPoint bemutató</vt:lpstr>
      <vt:lpstr>PowerPoint bemutató</vt:lpstr>
      <vt:lpstr>- Jézus (el)jövetele   - Jézus (be)jövetele   - Jézus (vissza)jövetele</vt:lpstr>
      <vt:lpstr>Jézus (el)jövetele</vt:lpstr>
      <vt:lpstr>Jézus (be)jövetele</vt:lpstr>
      <vt:lpstr>Jézus (vissza)jövetele</vt:lpstr>
      <vt:lpstr>Jézus (vissza)jövetele</vt:lpstr>
      <vt:lpstr>PowerPoint bemutató</vt:lpstr>
      <vt:lpstr>PowerPoint bemutató</vt:lpstr>
      <vt:lpstr>Artemisz temploma</vt:lpstr>
      <vt:lpstr>Artemisz maradványai</vt:lpstr>
      <vt:lpstr>Efezus egyik főutcája (Kurétesz út)</vt:lpstr>
      <vt:lpstr>Az Odeon színház</vt:lpstr>
      <vt:lpstr>Bazílika</vt:lpstr>
      <vt:lpstr>Hadrianosz temploma</vt:lpstr>
      <vt:lpstr>Színház</vt:lpstr>
      <vt:lpstr>Efezus városában éltek,  a gyülekezetben szolgáltak</vt:lpstr>
      <vt:lpstr>Domitianus  Született: Kr. u. 51. október 24-én, Rómában Meghalt: Kr.u. 96. szeptember 18-án, Rómában  Uralkodásának ideje: 81. szeptember 14. 96. szeptember 18.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866</cp:revision>
  <dcterms:created xsi:type="dcterms:W3CDTF">2010-05-23T14:28:12Z</dcterms:created>
  <dcterms:modified xsi:type="dcterms:W3CDTF">2018-12-02T14:34:55Z</dcterms:modified>
</cp:coreProperties>
</file>