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52" r:id="rId3"/>
    <p:sldMasterId id="2147483864" r:id="rId4"/>
    <p:sldMasterId id="2147483876" r:id="rId5"/>
    <p:sldMasterId id="2147483888" r:id="rId6"/>
    <p:sldMasterId id="2147483900" r:id="rId7"/>
    <p:sldMasterId id="2147483912" r:id="rId8"/>
    <p:sldMasterId id="2147483924" r:id="rId9"/>
    <p:sldMasterId id="2147483936" r:id="rId10"/>
    <p:sldMasterId id="2147483948" r:id="rId11"/>
  </p:sldMasterIdLst>
  <p:notesMasterIdLst>
    <p:notesMasterId r:id="rId31"/>
  </p:notesMasterIdLst>
  <p:sldIdLst>
    <p:sldId id="675" r:id="rId12"/>
    <p:sldId id="707" r:id="rId13"/>
    <p:sldId id="708" r:id="rId14"/>
    <p:sldId id="604" r:id="rId15"/>
    <p:sldId id="549" r:id="rId16"/>
    <p:sldId id="709" r:id="rId17"/>
    <p:sldId id="711" r:id="rId18"/>
    <p:sldId id="710" r:id="rId19"/>
    <p:sldId id="676" r:id="rId20"/>
    <p:sldId id="712" r:id="rId21"/>
    <p:sldId id="713" r:id="rId22"/>
    <p:sldId id="714" r:id="rId23"/>
    <p:sldId id="715" r:id="rId24"/>
    <p:sldId id="716" r:id="rId25"/>
    <p:sldId id="717" r:id="rId26"/>
    <p:sldId id="677" r:id="rId27"/>
    <p:sldId id="678" r:id="rId28"/>
    <p:sldId id="718" r:id="rId29"/>
    <p:sldId id="719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333333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2965" autoAdjust="0"/>
  </p:normalViewPr>
  <p:slideViewPr>
    <p:cSldViewPr>
      <p:cViewPr varScale="1">
        <p:scale>
          <a:sx n="92" d="100"/>
          <a:sy n="92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6270F-2CAB-45B1-BADF-B0FAB7BE56EB}" type="datetimeFigureOut">
              <a:rPr lang="hu-HU" smtClean="0"/>
              <a:pPr/>
              <a:t>2018.09.02.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4BC66-12D1-4B3F-8AF0-8DA0B9A2A2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19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717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868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872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896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92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779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955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65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762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14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88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0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170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355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628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52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781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885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8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717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8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18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81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8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28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49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6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8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18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81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8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5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5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28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49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6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8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18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81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58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5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28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49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60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8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18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8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8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58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56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28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499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6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001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62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584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6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988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731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350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48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251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084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4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22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585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073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20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832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240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153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965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483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2018.09.02.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6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09314-B00A-4C45-B43A-4846B46E0580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2018.09.02.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E019BE-9FA7-4931-9965-4A06C428B7B6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29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332F70-A837-4863-9C33-BBAC649E200F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2018.09.02.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44E0B3-8F9B-4B67-9230-F79DF4DC88A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2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2018.09.02.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2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2018.09.02.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2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2018.09.02.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2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D54F41-1240-460E-936D-50D3E7A00C6B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2018.09.02.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63AA6F-D5AF-4595-AD8B-94A59A81B570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2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D413AA-356A-49DF-A057-EDC1788E60A5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2018.09.02.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B4B114-9DCC-4313-A1C9-3CFE93286A08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57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D7CED9-A293-4176-B5D8-4332B0BDD32F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2018.09.02.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AEDE4C-1B49-4C28-9F4F-85C9698E82DE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9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-145504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Igeolvasás</a:t>
            </a:r>
            <a:endParaRPr kumimoji="0" lang="hu-HU" sz="4400" b="0" i="0" u="none" strike="noStrike" kern="1200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47667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dirty="0" smtClean="0">
                <a:solidFill>
                  <a:schemeClr val="bg1"/>
                </a:solidFill>
              </a:rPr>
              <a:t>„</a:t>
            </a:r>
            <a:r>
              <a:rPr lang="hu-HU" sz="3600" b="1" baseline="30000" dirty="0" smtClean="0">
                <a:solidFill>
                  <a:schemeClr val="bg1"/>
                </a:solidFill>
              </a:rPr>
              <a:t>1</a:t>
            </a:r>
            <a:r>
              <a:rPr lang="hu-HU" sz="3600" b="1" dirty="0" smtClean="0">
                <a:solidFill>
                  <a:schemeClr val="bg1"/>
                </a:solidFill>
              </a:rPr>
              <a:t>Titeket is életre keltett, akik halottak voltatok vétkeitek és bűneitek miatt, </a:t>
            </a:r>
            <a:r>
              <a:rPr lang="hu-HU" sz="3600" b="1" baseline="30000" dirty="0" smtClean="0">
                <a:solidFill>
                  <a:schemeClr val="bg1"/>
                </a:solidFill>
              </a:rPr>
              <a:t>2</a:t>
            </a:r>
            <a:r>
              <a:rPr lang="hu-HU" sz="3600" b="1" dirty="0" smtClean="0">
                <a:solidFill>
                  <a:schemeClr val="bg1"/>
                </a:solidFill>
              </a:rPr>
              <a:t>amelyekben egykor éltetek e világ életmódja szerint; igazodva a levegő birodalmának fejedelméhez, ahhoz a lélekhez, amely most az engedetlenség fiaiban működik. </a:t>
            </a:r>
            <a:r>
              <a:rPr lang="hu-HU" sz="3600" b="1" baseline="30000" dirty="0" smtClean="0">
                <a:solidFill>
                  <a:schemeClr val="bg1"/>
                </a:solidFill>
              </a:rPr>
              <a:t>3</a:t>
            </a:r>
            <a:r>
              <a:rPr lang="hu-HU" sz="3600" b="1" dirty="0" smtClean="0">
                <a:solidFill>
                  <a:schemeClr val="bg1"/>
                </a:solidFill>
              </a:rPr>
              <a:t>Egykor mi is mindnyájan közöttük éltünk testünk kívánságaival, követtük a test és az érzékek hajlamait, és a harag fiai voltunk emberi természetünk szerint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1" y="99562"/>
            <a:ext cx="9144000" cy="1241822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 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Istenhez való viszonya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3340676" y="730864"/>
            <a:ext cx="2675659" cy="260461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Istennel való viszonya</a:t>
            </a:r>
            <a:endParaRPr lang="hu-HU" sz="24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71253" y="4653326"/>
            <a:ext cx="2030680" cy="2093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hisz benne,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hitetlen</a:t>
            </a:r>
            <a:endParaRPr lang="hu-HU" sz="24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324596" y="4653325"/>
            <a:ext cx="2119746" cy="209302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bízik benne,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bizalmatlan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 sz="24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4571999" y="4653325"/>
            <a:ext cx="2119746" cy="209302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</a:t>
            </a:r>
            <a:r>
              <a:rPr lang="hu-HU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engedelmes-kedik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neki,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</a:t>
            </a:r>
            <a:endParaRPr lang="hu-HU" sz="20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819402" y="4653325"/>
            <a:ext cx="2119746" cy="209302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követi Őt</a:t>
            </a:r>
            <a:r>
              <a:rPr lang="hu-HU" sz="21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istentelenül él</a:t>
            </a:r>
            <a:endParaRPr lang="hu-HU" sz="21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elé nyíl 8"/>
          <p:cNvSpPr/>
          <p:nvPr/>
        </p:nvSpPr>
        <p:spPr>
          <a:xfrm rot="3020135">
            <a:off x="2368133" y="2505013"/>
            <a:ext cx="368879" cy="2646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Lefelé nyíl 9"/>
          <p:cNvSpPr/>
          <p:nvPr/>
        </p:nvSpPr>
        <p:spPr>
          <a:xfrm rot="1327387">
            <a:off x="3756528" y="3252471"/>
            <a:ext cx="356912" cy="1443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Lefelé nyíl 10"/>
          <p:cNvSpPr/>
          <p:nvPr/>
        </p:nvSpPr>
        <p:spPr>
          <a:xfrm rot="20463872">
            <a:off x="5174121" y="3288519"/>
            <a:ext cx="356912" cy="1356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Lefelé nyíl 11"/>
          <p:cNvSpPr/>
          <p:nvPr/>
        </p:nvSpPr>
        <p:spPr>
          <a:xfrm rot="19026738">
            <a:off x="6370859" y="2655176"/>
            <a:ext cx="368879" cy="2333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578970" y="1322397"/>
            <a:ext cx="9144000" cy="1039896"/>
          </a:xfrm>
        </p:spPr>
        <p:txBody>
          <a:bodyPr>
            <a:normAutofit fontScale="90000"/>
          </a:bodyPr>
          <a:lstStyle/>
          <a:p>
            <a:r>
              <a:rPr lang="hu-HU" sz="5400" dirty="0" smtClean="0">
                <a:solidFill>
                  <a:schemeClr val="bg1"/>
                </a:solidFill>
              </a:rPr>
              <a:t>Az Atyával való </a:t>
            </a:r>
            <a:br>
              <a:rPr lang="hu-HU" sz="5400" dirty="0" smtClean="0">
                <a:solidFill>
                  <a:schemeClr val="bg1"/>
                </a:solidFill>
              </a:rPr>
            </a:br>
            <a:r>
              <a:rPr lang="hu-HU" sz="5400" dirty="0" smtClean="0">
                <a:solidFill>
                  <a:schemeClr val="bg1"/>
                </a:solidFill>
              </a:rPr>
              <a:t>kapcsolat</a:t>
            </a:r>
            <a:endParaRPr lang="hu-HU" sz="54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3915" y="3515091"/>
            <a:ext cx="9144000" cy="2876757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solidFill>
                  <a:schemeClr val="bg1"/>
                </a:solidFill>
              </a:rPr>
              <a:t>A bűnesettel megszakadt </a:t>
            </a:r>
          </a:p>
          <a:p>
            <a:pPr algn="l"/>
            <a:r>
              <a:rPr lang="hu-HU" sz="3200" dirty="0" smtClean="0">
                <a:solidFill>
                  <a:schemeClr val="bg1"/>
                </a:solidFill>
              </a:rPr>
              <a:t>az ember kapcsolata az Atyával!</a:t>
            </a:r>
          </a:p>
          <a:p>
            <a:pPr algn="l"/>
            <a:endParaRPr lang="hu-HU" sz="3200" dirty="0" smtClean="0">
              <a:solidFill>
                <a:schemeClr val="bg1"/>
              </a:solidFill>
            </a:endParaRPr>
          </a:p>
          <a:p>
            <a:pPr algn="l"/>
            <a:r>
              <a:rPr lang="hu-HU" sz="3200" dirty="0" smtClean="0">
                <a:solidFill>
                  <a:schemeClr val="bg1"/>
                </a:solidFill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</a:rPr>
              <a:t>23</a:t>
            </a:r>
            <a:r>
              <a:rPr lang="hu-HU" sz="3200" b="1" dirty="0">
                <a:solidFill>
                  <a:schemeClr val="bg1"/>
                </a:solidFill>
              </a:rPr>
              <a:t>kiűzte az </a:t>
            </a:r>
            <a:r>
              <a:rPr lang="hu-HU" sz="3200" b="1" dirty="0" smtClean="0">
                <a:solidFill>
                  <a:schemeClr val="bg1"/>
                </a:solidFill>
              </a:rPr>
              <a:t>Úristen </a:t>
            </a:r>
            <a:r>
              <a:rPr lang="hu-HU" sz="3200" dirty="0" smtClean="0">
                <a:solidFill>
                  <a:schemeClr val="bg1"/>
                </a:solidFill>
              </a:rPr>
              <a:t>[az embert] </a:t>
            </a:r>
            <a:r>
              <a:rPr lang="hu-HU" sz="3200" b="1" dirty="0">
                <a:solidFill>
                  <a:schemeClr val="bg1"/>
                </a:solidFill>
              </a:rPr>
              <a:t>az Éden </a:t>
            </a:r>
            <a:r>
              <a:rPr lang="hu-HU" sz="3200" b="1" dirty="0" smtClean="0">
                <a:solidFill>
                  <a:schemeClr val="bg1"/>
                </a:solidFill>
              </a:rPr>
              <a:t>kertjéből.</a:t>
            </a:r>
            <a:r>
              <a:rPr lang="hu-HU" sz="3200" dirty="0" smtClean="0">
                <a:solidFill>
                  <a:schemeClr val="bg1"/>
                </a:solidFill>
              </a:rPr>
              <a:t>” I </a:t>
            </a:r>
            <a:r>
              <a:rPr lang="hu-HU" sz="3200" dirty="0" err="1" smtClean="0">
                <a:solidFill>
                  <a:schemeClr val="bg1"/>
                </a:solidFill>
              </a:rPr>
              <a:t>Móz</a:t>
            </a:r>
            <a:r>
              <a:rPr lang="hu-HU" sz="3200" dirty="0" smtClean="0">
                <a:solidFill>
                  <a:schemeClr val="bg1"/>
                </a:solidFill>
              </a:rPr>
              <a:t> 3,23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30" y="0"/>
            <a:ext cx="3088772" cy="4845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3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Ã©ptalÃ¡lat a kÃ¶vetkezÅre: âJesus christ cross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37" y="117339"/>
            <a:ext cx="4579843" cy="4074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3365" y="1310295"/>
            <a:ext cx="7886700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Jézus Krisztus</a:t>
            </a:r>
            <a:b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munkája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b="1" dirty="0" smtClean="0">
                <a:solidFill>
                  <a:schemeClr val="bg1"/>
                </a:solidFill>
              </a:rPr>
              <a:t>„</a:t>
            </a:r>
            <a:r>
              <a:rPr lang="hu-HU" b="1" dirty="0">
                <a:solidFill>
                  <a:schemeClr val="bg1"/>
                </a:solidFill>
              </a:rPr>
              <a:t>mert ő engesztelő áldozat a mi bűneinkért</a:t>
            </a:r>
            <a:r>
              <a:rPr lang="hu-HU" b="1" dirty="0" smtClean="0">
                <a:solidFill>
                  <a:schemeClr val="bg1"/>
                </a:solidFill>
              </a:rPr>
              <a:t>” </a:t>
            </a:r>
            <a:r>
              <a:rPr lang="hu-HU" dirty="0" smtClean="0">
                <a:solidFill>
                  <a:schemeClr val="bg1"/>
                </a:solidFill>
              </a:rPr>
              <a:t>I </a:t>
            </a:r>
            <a:r>
              <a:rPr lang="hu-HU" dirty="0" err="1" smtClean="0">
                <a:solidFill>
                  <a:schemeClr val="bg1"/>
                </a:solidFill>
              </a:rPr>
              <a:t>Jn</a:t>
            </a:r>
            <a:r>
              <a:rPr lang="hu-HU" dirty="0" smtClean="0">
                <a:solidFill>
                  <a:schemeClr val="bg1"/>
                </a:solidFill>
              </a:rPr>
              <a:t> 2,</a:t>
            </a:r>
            <a:r>
              <a:rPr lang="hu-HU" dirty="0" err="1" smtClean="0">
                <a:solidFill>
                  <a:schemeClr val="bg1"/>
                </a:solidFill>
              </a:rPr>
              <a:t>2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b="1" dirty="0">
                <a:solidFill>
                  <a:schemeClr val="bg1"/>
                </a:solidFill>
              </a:rPr>
              <a:t>„az ő Fiának vére megtisztít minket minden bűntől. </a:t>
            </a:r>
            <a:r>
              <a:rPr lang="hu-HU" b="1" dirty="0" smtClean="0">
                <a:solidFill>
                  <a:schemeClr val="bg1"/>
                </a:solidFill>
              </a:rPr>
              <a:t>[…] </a:t>
            </a:r>
            <a:r>
              <a:rPr lang="hu-HU" b="1" baseline="30000" dirty="0" smtClean="0">
                <a:solidFill>
                  <a:schemeClr val="bg1"/>
                </a:solidFill>
              </a:rPr>
              <a:t>9</a:t>
            </a:r>
            <a:r>
              <a:rPr lang="hu-HU" b="1" dirty="0" smtClean="0">
                <a:solidFill>
                  <a:schemeClr val="bg1"/>
                </a:solidFill>
              </a:rPr>
              <a:t>Ha </a:t>
            </a:r>
            <a:r>
              <a:rPr lang="hu-HU" b="1" dirty="0">
                <a:solidFill>
                  <a:schemeClr val="bg1"/>
                </a:solidFill>
              </a:rPr>
              <a:t>megvalljuk bűneinket, hű és igaz ő: megbocsátja bűneinket, és megtisztít minket minden gonoszságtól.” </a:t>
            </a:r>
            <a:r>
              <a:rPr lang="hu-HU" dirty="0">
                <a:solidFill>
                  <a:schemeClr val="bg1"/>
                </a:solidFill>
              </a:rPr>
              <a:t>I </a:t>
            </a:r>
            <a:r>
              <a:rPr lang="hu-HU" dirty="0" err="1">
                <a:solidFill>
                  <a:schemeClr val="bg1"/>
                </a:solidFill>
              </a:rPr>
              <a:t>Jn</a:t>
            </a:r>
            <a:r>
              <a:rPr lang="hu-HU" dirty="0">
                <a:solidFill>
                  <a:schemeClr val="bg1"/>
                </a:solidFill>
              </a:rPr>
              <a:t> 1,7b.9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bg1"/>
                </a:solidFill>
              </a:rPr>
              <a:t>„</a:t>
            </a:r>
            <a:r>
              <a:rPr lang="hu-HU" b="1" dirty="0">
                <a:solidFill>
                  <a:schemeClr val="bg1"/>
                </a:solidFill>
              </a:rPr>
              <a:t>akik hisztek Isten Fia nevében, hogy tudjátok: örök életetek van</a:t>
            </a:r>
            <a:r>
              <a:rPr lang="hu-HU" b="1" dirty="0" smtClean="0">
                <a:solidFill>
                  <a:schemeClr val="bg1"/>
                </a:solidFill>
              </a:rPr>
              <a:t>.” 	</a:t>
            </a:r>
            <a:r>
              <a:rPr lang="hu-HU" dirty="0" smtClean="0">
                <a:solidFill>
                  <a:schemeClr val="bg1"/>
                </a:solidFill>
              </a:rPr>
              <a:t>I </a:t>
            </a:r>
            <a:r>
              <a:rPr lang="hu-HU" dirty="0" err="1" smtClean="0">
                <a:solidFill>
                  <a:schemeClr val="bg1"/>
                </a:solidFill>
              </a:rPr>
              <a:t>Jn</a:t>
            </a:r>
            <a:r>
              <a:rPr lang="hu-HU" dirty="0" smtClean="0">
                <a:solidFill>
                  <a:schemeClr val="bg1"/>
                </a:solidFill>
              </a:rPr>
              <a:t> 5,13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/>
                </a:solidFill>
              </a:rPr>
              <a:t>„</a:t>
            </a:r>
            <a:r>
              <a:rPr lang="hu-HU" b="1" baseline="30000" dirty="0">
                <a:solidFill>
                  <a:schemeClr val="bg1"/>
                </a:solidFill>
              </a:rPr>
              <a:t>36</a:t>
            </a:r>
            <a:r>
              <a:rPr lang="hu-HU" b="1" dirty="0">
                <a:solidFill>
                  <a:schemeClr val="bg1"/>
                </a:solidFill>
              </a:rPr>
              <a:t>Aki hisz a Fiúban, annak örök élete van” </a:t>
            </a:r>
            <a:r>
              <a:rPr lang="hu-HU" dirty="0" err="1">
                <a:solidFill>
                  <a:schemeClr val="bg1"/>
                </a:solidFill>
              </a:rPr>
              <a:t>Jn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3,36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3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Ã©ptalÃ¡lat a kÃ¶vetkezÅre: âholy spirit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23" y="123271"/>
            <a:ext cx="3684104" cy="2787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0060" y="191693"/>
            <a:ext cx="7886700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Szentlélek munkája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2506662"/>
            <a:ext cx="9197439" cy="435133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hu-HU" sz="3200" dirty="0" smtClean="0">
                <a:solidFill>
                  <a:schemeClr val="bg1"/>
                </a:solidFill>
              </a:rPr>
              <a:t>Jézus mondja: </a:t>
            </a:r>
            <a:r>
              <a:rPr lang="hu-HU" sz="3200" b="1" dirty="0" smtClean="0">
                <a:solidFill>
                  <a:schemeClr val="bg1"/>
                </a:solidFill>
              </a:rPr>
              <a:t>„</a:t>
            </a:r>
            <a:r>
              <a:rPr lang="hu-HU" sz="3200" b="1" baseline="30000" dirty="0" smtClean="0">
                <a:solidFill>
                  <a:schemeClr val="bg1"/>
                </a:solidFill>
              </a:rPr>
              <a:t>8</a:t>
            </a:r>
            <a:r>
              <a:rPr lang="hu-HU" sz="3200" b="1" dirty="0" smtClean="0">
                <a:solidFill>
                  <a:schemeClr val="bg1"/>
                </a:solidFill>
              </a:rPr>
              <a:t>És </a:t>
            </a:r>
            <a:r>
              <a:rPr lang="hu-HU" sz="3200" b="1" dirty="0">
                <a:solidFill>
                  <a:schemeClr val="bg1"/>
                </a:solidFill>
              </a:rPr>
              <a:t>amikor </a:t>
            </a:r>
            <a:r>
              <a:rPr lang="hu-HU" sz="3200" b="1" dirty="0" smtClean="0">
                <a:solidFill>
                  <a:schemeClr val="bg1"/>
                </a:solidFill>
              </a:rPr>
              <a:t>eljön </a:t>
            </a:r>
            <a:r>
              <a:rPr lang="hu-HU" sz="3200" dirty="0" smtClean="0">
                <a:solidFill>
                  <a:schemeClr val="bg1"/>
                </a:solidFill>
              </a:rPr>
              <a:t>[Vigasztaló], </a:t>
            </a:r>
          </a:p>
          <a:p>
            <a:pPr marL="0" indent="0">
              <a:buNone/>
            </a:pPr>
            <a:r>
              <a:rPr lang="hu-HU" sz="3200" b="1" dirty="0" smtClean="0">
                <a:solidFill>
                  <a:schemeClr val="bg1"/>
                </a:solidFill>
              </a:rPr>
              <a:t>leleplezi </a:t>
            </a:r>
            <a:r>
              <a:rPr lang="hu-HU" sz="3200" b="1" dirty="0">
                <a:solidFill>
                  <a:schemeClr val="bg1"/>
                </a:solidFill>
              </a:rPr>
              <a:t>a világ előtt, </a:t>
            </a:r>
            <a:r>
              <a:rPr lang="hu-HU" sz="3200" b="1" dirty="0" smtClean="0">
                <a:solidFill>
                  <a:schemeClr val="bg1"/>
                </a:solidFill>
              </a:rPr>
              <a:t>hogy </a:t>
            </a:r>
            <a:r>
              <a:rPr lang="hu-HU" sz="3200" b="1" dirty="0">
                <a:solidFill>
                  <a:schemeClr val="bg1"/>
                </a:solidFill>
              </a:rPr>
              <a:t>mi a bűn, mi az igazság, és mi az ítélet. </a:t>
            </a:r>
            <a:r>
              <a:rPr lang="hu-HU" sz="3200" b="1" baseline="30000" dirty="0">
                <a:solidFill>
                  <a:schemeClr val="bg1"/>
                </a:solidFill>
              </a:rPr>
              <a:t>9</a:t>
            </a:r>
            <a:r>
              <a:rPr lang="hu-HU" sz="3200" b="1" dirty="0">
                <a:solidFill>
                  <a:schemeClr val="bg1"/>
                </a:solidFill>
              </a:rPr>
              <a:t>A bűn az, hogy nem hisznek énbennem” </a:t>
            </a:r>
            <a:r>
              <a:rPr lang="hu-HU" sz="3200" dirty="0" err="1">
                <a:solidFill>
                  <a:schemeClr val="bg1"/>
                </a:solidFill>
              </a:rPr>
              <a:t>Jn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smtClean="0">
                <a:solidFill>
                  <a:schemeClr val="bg1"/>
                </a:solidFill>
              </a:rPr>
              <a:t>16,8-9</a:t>
            </a:r>
          </a:p>
          <a:p>
            <a:pPr>
              <a:buFontTx/>
              <a:buChar char="-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3000" b="1" dirty="0" smtClean="0">
                <a:solidFill>
                  <a:schemeClr val="bg1"/>
                </a:solidFill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</a:rPr>
              <a:t>3</a:t>
            </a:r>
            <a:r>
              <a:rPr lang="hu-HU" sz="3200" b="1" dirty="0">
                <a:solidFill>
                  <a:schemeClr val="bg1"/>
                </a:solidFill>
              </a:rPr>
              <a:t>Mert valamikor mi is esztelenek, engedetlenek, tévelygők voltunk, különféle kívánságok és élvezetek rabjai, gonoszságban és irigységben élők, egymástól gyűlöltek és egymást gyűlölők. </a:t>
            </a:r>
            <a:r>
              <a:rPr lang="hu-HU" sz="3200" b="1" baseline="30000" dirty="0">
                <a:solidFill>
                  <a:schemeClr val="bg1"/>
                </a:solidFill>
              </a:rPr>
              <a:t>4</a:t>
            </a:r>
            <a:r>
              <a:rPr lang="hu-HU" sz="3200" b="1" dirty="0">
                <a:solidFill>
                  <a:schemeClr val="bg1"/>
                </a:solidFill>
              </a:rPr>
              <a:t>De amikor megjelent a mi üdvözítő Istenünk jósága és emberszeretete, </a:t>
            </a:r>
            <a:r>
              <a:rPr lang="hu-HU" sz="3200" b="1" baseline="30000" dirty="0">
                <a:solidFill>
                  <a:schemeClr val="bg1"/>
                </a:solidFill>
              </a:rPr>
              <a:t>5</a:t>
            </a:r>
            <a:r>
              <a:rPr lang="hu-HU" sz="3200" b="1" dirty="0">
                <a:solidFill>
                  <a:schemeClr val="bg1"/>
                </a:solidFill>
              </a:rPr>
              <a:t>nem az általunk véghezvitt igaz cselekedetekért, hanem az ő irgalmából üdvözített minket újjászülő és megújító fürdője a Szentlélek által, </a:t>
            </a:r>
            <a:r>
              <a:rPr lang="hu-HU" sz="3200" b="1" baseline="30000" dirty="0">
                <a:solidFill>
                  <a:schemeClr val="bg1"/>
                </a:solidFill>
              </a:rPr>
              <a:t>6</a:t>
            </a:r>
            <a:r>
              <a:rPr lang="hu-HU" sz="3200" b="1" dirty="0">
                <a:solidFill>
                  <a:schemeClr val="bg1"/>
                </a:solidFill>
              </a:rPr>
              <a:t>akit kitöltött ránk gazdagon Jézus Krisztus, a mi Üdvözítőnk által, </a:t>
            </a:r>
            <a:r>
              <a:rPr lang="hu-HU" sz="3200" b="1" baseline="30000" dirty="0">
                <a:solidFill>
                  <a:schemeClr val="bg1"/>
                </a:solidFill>
              </a:rPr>
              <a:t>7</a:t>
            </a:r>
            <a:r>
              <a:rPr lang="hu-HU" sz="3200" b="1" dirty="0">
                <a:solidFill>
                  <a:schemeClr val="bg1"/>
                </a:solidFill>
              </a:rPr>
              <a:t>hogy az ő kegyelméből megigazulva reménységünk szerint részesei legyünk az örök életnek</a:t>
            </a:r>
            <a:r>
              <a:rPr lang="hu-HU" sz="3200" b="1" dirty="0" smtClean="0">
                <a:solidFill>
                  <a:schemeClr val="bg1"/>
                </a:solidFill>
              </a:rPr>
              <a:t>.</a:t>
            </a:r>
            <a:r>
              <a:rPr lang="hu-HU" sz="3000" b="1" dirty="0" smtClean="0">
                <a:solidFill>
                  <a:schemeClr val="bg1"/>
                </a:solidFill>
              </a:rPr>
              <a:t>” </a:t>
            </a:r>
            <a:r>
              <a:rPr lang="hu-HU" sz="3000" dirty="0" smtClean="0">
                <a:solidFill>
                  <a:schemeClr val="bg1"/>
                </a:solidFill>
              </a:rPr>
              <a:t>Titus 3,3-7</a:t>
            </a:r>
          </a:p>
        </p:txBody>
      </p:sp>
    </p:spTree>
    <p:extLst>
      <p:ext uri="{BB962C8B-B14F-4D97-AF65-F5344CB8AC3E}">
        <p14:creationId xmlns:p14="http://schemas.microsoft.com/office/powerpoint/2010/main" val="390175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0060" y="191693"/>
            <a:ext cx="7886700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Szentlélek munkája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708920"/>
            <a:ext cx="9197439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3000" b="1" dirty="0" smtClean="0">
                <a:solidFill>
                  <a:schemeClr val="bg1"/>
                </a:solidFill>
              </a:rPr>
              <a:t>Felismerem</a:t>
            </a:r>
            <a:r>
              <a:rPr lang="hu-HU" sz="3000" dirty="0" smtClean="0">
                <a:solidFill>
                  <a:schemeClr val="bg1"/>
                </a:solidFill>
              </a:rPr>
              <a:t> Jézus Krisztusban az Isten Fiát, a Megváltót. </a:t>
            </a:r>
            <a:r>
              <a:rPr lang="hu-HU" sz="3200" dirty="0">
                <a:solidFill>
                  <a:schemeClr val="bg1"/>
                </a:solidFill>
              </a:rPr>
              <a:t>Felismerem benne bűneim bocsánatának adóját és üdvösségem </a:t>
            </a:r>
            <a:r>
              <a:rPr lang="hu-HU" sz="3200" dirty="0" smtClean="0">
                <a:solidFill>
                  <a:schemeClr val="bg1"/>
                </a:solidFill>
              </a:rPr>
              <a:t>szerzőjét</a:t>
            </a:r>
          </a:p>
          <a:p>
            <a:pPr>
              <a:buFontTx/>
              <a:buChar char="-"/>
            </a:pPr>
            <a:r>
              <a:rPr lang="hu-HU" sz="3200" b="1" dirty="0" smtClean="0">
                <a:solidFill>
                  <a:schemeClr val="bg1"/>
                </a:solidFill>
              </a:rPr>
              <a:t>Valósággá lesz bennem </a:t>
            </a:r>
            <a:r>
              <a:rPr lang="hu-HU" sz="3200" dirty="0" smtClean="0">
                <a:solidFill>
                  <a:schemeClr val="bg1"/>
                </a:solidFill>
              </a:rPr>
              <a:t>Jézus </a:t>
            </a:r>
            <a:r>
              <a:rPr lang="hu-HU" sz="3200" dirty="0" smtClean="0">
                <a:solidFill>
                  <a:schemeClr val="bg1"/>
                </a:solidFill>
              </a:rPr>
              <a:t>Krisztus. </a:t>
            </a:r>
            <a:r>
              <a:rPr lang="hu-HU" sz="3200" dirty="0" smtClean="0">
                <a:solidFill>
                  <a:schemeClr val="bg1"/>
                </a:solidFill>
              </a:rPr>
              <a:t>Azaz élő hitre jutok, elhiszem, hogy értem, helyettem és miattam halt meg Ő a kereszten. Ez az élő hit és bizalom megszületik bennem és bűneim felismerése és megvallása által Isten Szentlelke újjászül engem, Jézus Krisztus lakozást vesz bennem. </a:t>
            </a:r>
            <a:endParaRPr lang="hu-HU" sz="30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KÃ©ptalÃ¡lat a kÃ¶vetkezÅre: âholy spirit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23" y="123271"/>
            <a:ext cx="3684104" cy="2787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0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grace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0016"/>
            <a:ext cx="9155444" cy="562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3789040"/>
            <a:ext cx="9155444" cy="2387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kegyelem nem azért van ingyen, </a:t>
            </a:r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mert </a:t>
            </a:r>
            <a:r>
              <a:rPr lang="hu-H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semmit nem ér, hanem azért, mert megfizethetetlen.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270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4766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Halott gyülekezet - a Lélek megelevenítése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5" name="Kép 4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5425"/>
            <a:ext cx="9115425" cy="536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image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944383"/>
            <a:ext cx="5870426" cy="391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0" y="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„Bizony, </a:t>
            </a:r>
            <a:r>
              <a:rPr lang="hu-HU" sz="2800" b="1" dirty="0" err="1" smtClean="0">
                <a:solidFill>
                  <a:schemeClr val="bg1"/>
                </a:solidFill>
              </a:rPr>
              <a:t>bizony</a:t>
            </a:r>
            <a:r>
              <a:rPr lang="hu-HU" sz="2800" b="1" dirty="0" smtClean="0">
                <a:solidFill>
                  <a:schemeClr val="bg1"/>
                </a:solidFill>
              </a:rPr>
              <a:t>, mondom neked, ha valaki nem születik víztől és Lélektől, nem mehet be az Isten országába. […] </a:t>
            </a:r>
            <a:r>
              <a:rPr lang="hu-HU" sz="2800" b="1" baseline="30000" dirty="0" smtClean="0">
                <a:solidFill>
                  <a:schemeClr val="bg1"/>
                </a:solidFill>
              </a:rPr>
              <a:t>7</a:t>
            </a:r>
            <a:r>
              <a:rPr lang="hu-HU" sz="2800" b="1" dirty="0" smtClean="0">
                <a:solidFill>
                  <a:schemeClr val="bg1"/>
                </a:solidFill>
              </a:rPr>
              <a:t>Ne csodálkozz, hogy ezt mondtam neked: Újonnan kell születnetek. […] </a:t>
            </a:r>
            <a:r>
              <a:rPr lang="hu-HU" sz="2800" b="1" baseline="30000" dirty="0" smtClean="0">
                <a:solidFill>
                  <a:schemeClr val="bg1"/>
                </a:solidFill>
              </a:rPr>
              <a:t>18</a:t>
            </a:r>
            <a:r>
              <a:rPr lang="hu-HU" sz="2800" b="1" dirty="0" smtClean="0">
                <a:solidFill>
                  <a:schemeClr val="bg1"/>
                </a:solidFill>
              </a:rPr>
              <a:t>Aki hisz őbenne, az nem jut ítéletre, aki pedig nem hisz, már ítélet alatt van, mert nem hitt Isten egyszülött Fiának nevében.”</a:t>
            </a:r>
            <a:r>
              <a:rPr lang="hu-HU" sz="2800" dirty="0" smtClean="0">
                <a:solidFill>
                  <a:schemeClr val="bg1"/>
                </a:solidFill>
              </a:rPr>
              <a:t> </a:t>
            </a:r>
            <a:r>
              <a:rPr lang="hu-HU" sz="2800" dirty="0" err="1" smtClean="0">
                <a:solidFill>
                  <a:schemeClr val="bg1"/>
                </a:solidFill>
              </a:rPr>
              <a:t>Jn</a:t>
            </a:r>
            <a:r>
              <a:rPr lang="hu-HU" sz="2800" dirty="0" smtClean="0">
                <a:solidFill>
                  <a:schemeClr val="bg1"/>
                </a:solidFill>
              </a:rPr>
              <a:t> 3,5b.7.18. </a:t>
            </a:r>
            <a:br>
              <a:rPr lang="hu-HU" sz="2800" dirty="0" smtClean="0">
                <a:solidFill>
                  <a:schemeClr val="bg1"/>
                </a:solidFill>
              </a:rPr>
            </a:br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/>
            </a:r>
            <a:br>
              <a:rPr lang="hu-HU" sz="2800" dirty="0" smtClean="0">
                <a:solidFill>
                  <a:schemeClr val="bg1"/>
                </a:solidFill>
              </a:rPr>
            </a:b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3933056"/>
            <a:ext cx="5807034" cy="2387600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„Íme</a:t>
            </a:r>
            <a:r>
              <a:rPr lang="hu-HU" sz="4800" b="1" dirty="0">
                <a:solidFill>
                  <a:schemeClr val="bg1"/>
                </a:solidFill>
              </a:rPr>
              <a:t>, az ajtó előtt állok, és zörgetek: ha valaki meghallja a hangomat, és kinyitja az ajtót, bemegyek ahhoz, és vele vacsorálok, ő pedig énvelem</a:t>
            </a:r>
            <a:r>
              <a:rPr lang="hu-HU" sz="4800" b="1" dirty="0" smtClean="0">
                <a:solidFill>
                  <a:schemeClr val="bg1"/>
                </a:solidFill>
              </a:rPr>
              <a:t>.”</a:t>
            </a:r>
            <a:br>
              <a:rPr lang="hu-HU" sz="4800" b="1" dirty="0" smtClean="0">
                <a:solidFill>
                  <a:schemeClr val="bg1"/>
                </a:solidFill>
              </a:rPr>
            </a:br>
            <a:r>
              <a:rPr lang="hu-HU" sz="4800" b="1" dirty="0" smtClean="0">
                <a:solidFill>
                  <a:schemeClr val="bg1"/>
                </a:solidFill>
              </a:rPr>
              <a:t> </a:t>
            </a:r>
            <a:r>
              <a:rPr lang="hu-HU" sz="4800" dirty="0" smtClean="0">
                <a:solidFill>
                  <a:schemeClr val="bg1"/>
                </a:solidFill>
              </a:rPr>
              <a:t>Jelenések 3,20</a:t>
            </a:r>
            <a:endParaRPr lang="hu-HU" sz="4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KÃ©ptalÃ¡lat a kÃ¶vetkezÅre: âJesus stand for doo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620688"/>
            <a:ext cx="3167743" cy="5233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8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" y="296862"/>
            <a:ext cx="9143999" cy="1655762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Isten Lelke munkájának eredménye:</a:t>
            </a:r>
            <a:endParaRPr lang="hu-HU" sz="4000" b="1" dirty="0">
              <a:solidFill>
                <a:schemeClr val="bg1"/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2" y="1389416"/>
            <a:ext cx="4667001" cy="46016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prstClr val="black"/>
                </a:solidFill>
              </a:rPr>
              <a:t>Születésünk pillanatától lévő állapot: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hu-HU" b="1" dirty="0" smtClean="0">
              <a:solidFill>
                <a:prstClr val="black"/>
              </a:solidFill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prstClr val="black"/>
                </a:solidFill>
              </a:rPr>
              <a:t>- Nem hiszek </a:t>
            </a:r>
            <a:r>
              <a:rPr lang="hu-HU" b="1" dirty="0">
                <a:solidFill>
                  <a:prstClr val="black"/>
                </a:solidFill>
              </a:rPr>
              <a:t>Benne (hitetlenség</a:t>
            </a:r>
            <a:r>
              <a:rPr lang="hu-HU" b="1" dirty="0" smtClean="0">
                <a:solidFill>
                  <a:prstClr val="black"/>
                </a:solidFill>
              </a:rPr>
              <a:t>)</a:t>
            </a:r>
            <a:endParaRPr lang="hu-HU" b="1" dirty="0">
              <a:solidFill>
                <a:prstClr val="black"/>
              </a:solidFill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prstClr val="black"/>
                </a:solidFill>
              </a:rPr>
              <a:t>- Nem bízom </a:t>
            </a:r>
            <a:r>
              <a:rPr lang="hu-HU" b="1" dirty="0">
                <a:solidFill>
                  <a:prstClr val="black"/>
                </a:solidFill>
              </a:rPr>
              <a:t>Benne (bizalmatlanság) </a:t>
            </a:r>
            <a:endParaRPr lang="hu-HU" b="1" dirty="0" smtClean="0">
              <a:solidFill>
                <a:prstClr val="black"/>
              </a:solidFill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prstClr val="black"/>
                </a:solidFill>
              </a:rPr>
              <a:t>- Nem engedelmeskedem </a:t>
            </a:r>
            <a:r>
              <a:rPr lang="hu-HU" b="1" dirty="0">
                <a:solidFill>
                  <a:prstClr val="black"/>
                </a:solidFill>
              </a:rPr>
              <a:t>Neki </a:t>
            </a:r>
            <a:r>
              <a:rPr lang="hu-HU" b="1" dirty="0" smtClean="0">
                <a:solidFill>
                  <a:prstClr val="black"/>
                </a:solidFill>
              </a:rPr>
              <a:t>(engedetlenség)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prstClr val="black"/>
                </a:solidFill>
              </a:rPr>
              <a:t>- Nem követem </a:t>
            </a:r>
            <a:r>
              <a:rPr lang="hu-HU" b="1" dirty="0">
                <a:solidFill>
                  <a:prstClr val="black"/>
                </a:solidFill>
              </a:rPr>
              <a:t>Őt (istentelenség</a:t>
            </a:r>
            <a:r>
              <a:rPr lang="hu-HU" b="1" dirty="0" smtClean="0">
                <a:solidFill>
                  <a:prstClr val="black"/>
                </a:solidFill>
              </a:rPr>
              <a:t>)</a:t>
            </a:r>
            <a:endParaRPr lang="hu-HU" b="1" dirty="0">
              <a:solidFill>
                <a:prstClr val="black"/>
              </a:solidFill>
            </a:endParaRPr>
          </a:p>
          <a:p>
            <a:pPr algn="l" fontAlgn="auto">
              <a:spcAft>
                <a:spcPts val="0"/>
              </a:spcAft>
            </a:pP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" y="3063813"/>
            <a:ext cx="466700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4667002" y="1389415"/>
            <a:ext cx="4476998" cy="46016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hu-HU" b="1" dirty="0" err="1" smtClean="0">
                <a:solidFill>
                  <a:prstClr val="white"/>
                </a:solidFill>
              </a:rPr>
              <a:t>Hitrejutásunk</a:t>
            </a:r>
            <a:r>
              <a:rPr lang="hu-HU" b="1" dirty="0" smtClean="0">
                <a:solidFill>
                  <a:prstClr val="white"/>
                </a:solidFill>
              </a:rPr>
              <a:t> </a:t>
            </a:r>
            <a:r>
              <a:rPr lang="hu-HU" b="1" dirty="0" smtClean="0">
                <a:solidFill>
                  <a:prstClr val="white"/>
                </a:solidFill>
              </a:rPr>
              <a:t>                                 állapota</a:t>
            </a:r>
            <a:r>
              <a:rPr lang="hu-HU" b="1" dirty="0" smtClean="0">
                <a:solidFill>
                  <a:prstClr val="white"/>
                </a:solidFill>
              </a:rPr>
              <a:t>: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hu-HU" b="1" dirty="0" smtClean="0">
              <a:solidFill>
                <a:prstClr val="white"/>
              </a:solidFill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</a:rPr>
              <a:t>- Hit ébred bennem = Felismerem Krisztust</a:t>
            </a:r>
            <a:endParaRPr lang="hu-HU" b="1" dirty="0">
              <a:solidFill>
                <a:prstClr val="white"/>
              </a:solidFill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</a:rPr>
              <a:t>- Bizalom ébred bennem = Krisztusban bízom</a:t>
            </a:r>
            <a:endParaRPr lang="hu-HU" b="1" dirty="0">
              <a:solidFill>
                <a:prstClr val="white"/>
              </a:solidFill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</a:rPr>
              <a:t>- Krisztus iránti engedelmességben élek</a:t>
            </a:r>
            <a:endParaRPr lang="hu-HU" b="1" dirty="0">
              <a:solidFill>
                <a:prstClr val="white"/>
              </a:solidFill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</a:rPr>
              <a:t>- Követem Krisztust, Hozzá igazítom az életemet</a:t>
            </a:r>
            <a:endParaRPr lang="hu-HU" b="1" dirty="0">
              <a:solidFill>
                <a:prstClr val="white"/>
              </a:solidFill>
            </a:endParaRPr>
          </a:p>
          <a:p>
            <a:pPr algn="l" fontAlgn="auto">
              <a:spcAft>
                <a:spcPts val="0"/>
              </a:spcAft>
            </a:pPr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8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-145504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400" dirty="0" smtClean="0">
                <a:solidFill>
                  <a:srgbClr val="FFFFFF"/>
                </a:solidFill>
                <a:effectLst>
                  <a:reflection blurRad="12700" stA="48000" endA="300" endPos="55000" dir="5400000" sy="-90000" algn="bl" rotWithShape="0"/>
                </a:effectLst>
                <a:latin typeface="Arial"/>
                <a:cs typeface="Arial"/>
              </a:rPr>
              <a:t>Igeolvasás</a:t>
            </a:r>
            <a:endParaRPr lang="hu-HU" sz="4400" dirty="0">
              <a:solidFill>
                <a:srgbClr val="FFFFFF"/>
              </a:solidFill>
              <a:effectLst>
                <a:reflection blurRad="12700" stA="48000" endA="300" endPos="55000" dir="5400000" sy="-90000" algn="bl" rotWithShape="0"/>
              </a:effectLst>
              <a:latin typeface="Arial"/>
              <a:cs typeface="Arial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90872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dirty="0" smtClean="0">
                <a:solidFill>
                  <a:srgbClr val="FFFFFF"/>
                </a:solidFill>
              </a:rPr>
              <a:t>éppen úgy, mint a többiek. </a:t>
            </a:r>
            <a:r>
              <a:rPr lang="hu-HU" sz="3600" b="1" baseline="30000" dirty="0" smtClean="0">
                <a:solidFill>
                  <a:srgbClr val="FFFFFF"/>
                </a:solidFill>
              </a:rPr>
              <a:t>4</a:t>
            </a:r>
            <a:r>
              <a:rPr lang="hu-HU" sz="3600" b="1" dirty="0" smtClean="0">
                <a:solidFill>
                  <a:srgbClr val="FFFFFF"/>
                </a:solidFill>
              </a:rPr>
              <a:t>De Isten, gazdag lévén irgalomban, az ő nagy szeretetéért, amellyel minket szeretett, </a:t>
            </a:r>
            <a:r>
              <a:rPr lang="hu-HU" sz="3600" b="1" baseline="30000" dirty="0" smtClean="0">
                <a:solidFill>
                  <a:srgbClr val="FFFFFF"/>
                </a:solidFill>
              </a:rPr>
              <a:t>5</a:t>
            </a:r>
            <a:r>
              <a:rPr lang="hu-HU" sz="3600" b="1" dirty="0" smtClean="0">
                <a:solidFill>
                  <a:srgbClr val="FFFFFF"/>
                </a:solidFill>
              </a:rPr>
              <a:t>minket is, akik halottak voltunk a vétkek miatt, életre keltett a Krisztussal együtt - kegyelemből van üdvösségetek! - </a:t>
            </a:r>
            <a:r>
              <a:rPr lang="hu-HU" sz="3600" b="1" baseline="30000" dirty="0" smtClean="0">
                <a:solidFill>
                  <a:srgbClr val="FFFFFF"/>
                </a:solidFill>
              </a:rPr>
              <a:t>6</a:t>
            </a:r>
            <a:r>
              <a:rPr lang="hu-HU" sz="3600" b="1" dirty="0" smtClean="0">
                <a:solidFill>
                  <a:srgbClr val="FFFFFF"/>
                </a:solidFill>
              </a:rPr>
              <a:t>és vele együtt feltámasztott, és a mennyeiek világába ültetett Krisztus Jézusért, </a:t>
            </a:r>
            <a:endParaRPr lang="hu-HU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 smtClean="0">
                <a:solidFill>
                  <a:srgbClr val="FFFFFF"/>
                </a:solidFill>
              </a:rPr>
              <a:t>7</a:t>
            </a:r>
            <a:r>
              <a:rPr lang="hu-HU" sz="3600" b="1" dirty="0" smtClean="0">
                <a:solidFill>
                  <a:srgbClr val="FFFFFF"/>
                </a:solidFill>
              </a:rPr>
              <a:t>hogy megmutassa az eljövendő korszakokban kegyelmének mérhetetlen gazdagságát irántunk való jóságából Krisztus Jézusban. </a:t>
            </a:r>
            <a:r>
              <a:rPr lang="hu-HU" sz="3600" b="1" baseline="30000" dirty="0" smtClean="0">
                <a:solidFill>
                  <a:srgbClr val="FFFFFF"/>
                </a:solidFill>
              </a:rPr>
              <a:t>8</a:t>
            </a:r>
            <a:r>
              <a:rPr lang="hu-HU" sz="3600" b="1" dirty="0" smtClean="0">
                <a:solidFill>
                  <a:srgbClr val="FFFFFF"/>
                </a:solidFill>
              </a:rPr>
              <a:t>Hiszen kegyelemből van üdvösségetek a hit által, és ez nem tőletek van: Isten ajándéka ez; </a:t>
            </a:r>
            <a:r>
              <a:rPr lang="hu-HU" sz="3600" b="1" baseline="30000" dirty="0" smtClean="0">
                <a:solidFill>
                  <a:srgbClr val="FFFFFF"/>
                </a:solidFill>
              </a:rPr>
              <a:t>9</a:t>
            </a:r>
            <a:r>
              <a:rPr lang="hu-HU" sz="3600" b="1" dirty="0" smtClean="0">
                <a:solidFill>
                  <a:srgbClr val="FFFFFF"/>
                </a:solidFill>
              </a:rPr>
              <a:t>nem cselekedetekért, hogy senki se dicsekedjék. </a:t>
            </a:r>
            <a:r>
              <a:rPr lang="hu-HU" sz="3600" b="1" baseline="30000" dirty="0" smtClean="0">
                <a:solidFill>
                  <a:srgbClr val="FFFFFF"/>
                </a:solidFill>
              </a:rPr>
              <a:t>10</a:t>
            </a:r>
            <a:r>
              <a:rPr lang="hu-HU" sz="3600" b="1" dirty="0" smtClean="0">
                <a:solidFill>
                  <a:srgbClr val="FFFFFF"/>
                </a:solidFill>
              </a:rPr>
              <a:t>Mert az ő alkotása vagyunk, akiket Krisztus Jézusban jó cselekedetekre teremtett, amelyeket előre elkészített Isten, hogy azok szerint éljünk.”</a:t>
            </a:r>
            <a:r>
              <a:rPr lang="hu-HU" sz="3600" dirty="0" smtClean="0">
                <a:solidFill>
                  <a:srgbClr val="FFFFFF"/>
                </a:solidFill>
              </a:rPr>
              <a:t> </a:t>
            </a:r>
            <a:r>
              <a:rPr lang="hu-HU" sz="3600" dirty="0" err="1" smtClean="0">
                <a:solidFill>
                  <a:srgbClr val="FFFFFF"/>
                </a:solidFill>
              </a:rPr>
              <a:t>Ef</a:t>
            </a:r>
            <a:r>
              <a:rPr lang="hu-HU" sz="3600" dirty="0" smtClean="0">
                <a:solidFill>
                  <a:srgbClr val="FFFFFF"/>
                </a:solidFill>
              </a:rPr>
              <a:t> 2,1-10</a:t>
            </a:r>
            <a:endParaRPr lang="hu-HU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496" y="1008112"/>
            <a:ext cx="9144000" cy="4149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csendben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4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Úrra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figyel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segít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hu-HU" sz="4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csendben</a:t>
            </a:r>
            <a:endParaRPr kumimoji="0" lang="hu-H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Úrra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figyel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segít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hu-HU" sz="4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csendben</a:t>
            </a:r>
            <a:r>
              <a:rPr lang="hu-HU" sz="4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Úrra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figyel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ible and can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916832"/>
            <a:ext cx="4296478" cy="322235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0" y="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Igehirdetés</a:t>
            </a:r>
            <a:endParaRPr kumimoji="0" lang="hu-HU" sz="4800" b="0" i="0" u="none" strike="noStrike" kern="1200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1" y="99562"/>
            <a:ext cx="9144000" cy="1241822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 állapota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1281336" y="720473"/>
            <a:ext cx="2675659" cy="260461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Egyszer születik, kétszer hal meg!</a:t>
            </a:r>
            <a:endParaRPr lang="hu-HU" sz="24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71253" y="4653326"/>
            <a:ext cx="2030680" cy="209302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 halál</a:t>
            </a:r>
            <a:endParaRPr lang="hu-HU" sz="24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324596" y="4653325"/>
            <a:ext cx="2119746" cy="209302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Kárhozat</a:t>
            </a:r>
            <a:endParaRPr lang="hu-HU" sz="24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4571999" y="4653325"/>
            <a:ext cx="2119746" cy="20930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 születés</a:t>
            </a:r>
            <a:endParaRPr lang="hu-HU" sz="24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819402" y="4653325"/>
            <a:ext cx="2119746" cy="20930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Megtérés - újjászületés</a:t>
            </a:r>
            <a:endParaRPr lang="hu-HU" sz="22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elé nyíl 8"/>
          <p:cNvSpPr/>
          <p:nvPr/>
        </p:nvSpPr>
        <p:spPr>
          <a:xfrm rot="1938075">
            <a:off x="1472679" y="3174419"/>
            <a:ext cx="368879" cy="1498022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Lefelé nyíl 9"/>
          <p:cNvSpPr/>
          <p:nvPr/>
        </p:nvSpPr>
        <p:spPr>
          <a:xfrm rot="822093">
            <a:off x="5668818" y="3343264"/>
            <a:ext cx="356912" cy="13320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Lefelé nyíl 10"/>
          <p:cNvSpPr/>
          <p:nvPr/>
        </p:nvSpPr>
        <p:spPr>
          <a:xfrm rot="20541154">
            <a:off x="3049960" y="3270465"/>
            <a:ext cx="416831" cy="1356529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Lefelé nyíl 11"/>
          <p:cNvSpPr/>
          <p:nvPr/>
        </p:nvSpPr>
        <p:spPr>
          <a:xfrm rot="20153161">
            <a:off x="6991352" y="3213650"/>
            <a:ext cx="368879" cy="149533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963679" y="720473"/>
            <a:ext cx="2675659" cy="26046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Kétszer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Születik, egyszer hal meg</a:t>
            </a:r>
            <a:endParaRPr lang="hu-HU" sz="24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1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1" y="99562"/>
            <a:ext cx="9144000" cy="1241822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 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születési állapota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3340676" y="730864"/>
            <a:ext cx="2675659" cy="260461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Születésünk pillanatától kezdve az </a:t>
            </a:r>
            <a:r>
              <a:rPr lang="hu-H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Istennel való </a:t>
            </a:r>
            <a:r>
              <a:rPr lang="hu-H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kapcsolatunk </a:t>
            </a:r>
            <a:r>
              <a:rPr lang="hu-HU" sz="2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halott</a:t>
            </a:r>
          </a:p>
        </p:txBody>
      </p:sp>
      <p:sp>
        <p:nvSpPr>
          <p:cNvPr id="5" name="Ellipszis 4"/>
          <p:cNvSpPr/>
          <p:nvPr/>
        </p:nvSpPr>
        <p:spPr>
          <a:xfrm>
            <a:off x="71253" y="4653326"/>
            <a:ext cx="2030680" cy="20930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Születésünk pillanatától </a:t>
            </a:r>
            <a:r>
              <a:rPr lang="hu-HU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lelkileg halott </a:t>
            </a:r>
            <a:r>
              <a:rPr lang="hu-HU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állapotban vagyunk</a:t>
            </a:r>
            <a:endParaRPr lang="hu-HU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324596" y="4653325"/>
            <a:ext cx="2119746" cy="209302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Születésünk pillanatától </a:t>
            </a:r>
            <a:r>
              <a:rPr lang="hu-HU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 </a:t>
            </a:r>
            <a:r>
              <a:rPr lang="hu-HU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haragja alatt </a:t>
            </a:r>
            <a:r>
              <a:rPr lang="hu-HU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élünk</a:t>
            </a:r>
            <a:endParaRPr lang="hu-HU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4571999" y="4653325"/>
            <a:ext cx="2119746" cy="209302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Születésünk pillanatától </a:t>
            </a:r>
            <a:r>
              <a:rPr lang="hu-HU" sz="1725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1725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engedetlenség </a:t>
            </a:r>
            <a:r>
              <a:rPr lang="hu-HU" sz="1725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gyermekei vagyunk</a:t>
            </a:r>
            <a:endParaRPr lang="hu-HU" sz="1725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819402" y="4653325"/>
            <a:ext cx="2119746" cy="209302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Születésünk pillanatától </a:t>
            </a:r>
            <a:r>
              <a:rPr lang="hu-HU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test kívánsága hatalma alatt vagyunk</a:t>
            </a:r>
            <a:endParaRPr lang="hu-HU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elé nyíl 8"/>
          <p:cNvSpPr/>
          <p:nvPr/>
        </p:nvSpPr>
        <p:spPr>
          <a:xfrm rot="3020135">
            <a:off x="2368133" y="2505013"/>
            <a:ext cx="368879" cy="2646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Lefelé nyíl 9"/>
          <p:cNvSpPr/>
          <p:nvPr/>
        </p:nvSpPr>
        <p:spPr>
          <a:xfrm rot="1327387">
            <a:off x="3756528" y="3252471"/>
            <a:ext cx="356912" cy="1443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Lefelé nyíl 10"/>
          <p:cNvSpPr/>
          <p:nvPr/>
        </p:nvSpPr>
        <p:spPr>
          <a:xfrm rot="20463872">
            <a:off x="5174121" y="3288519"/>
            <a:ext cx="356912" cy="1356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Lefelé nyíl 11"/>
          <p:cNvSpPr/>
          <p:nvPr/>
        </p:nvSpPr>
        <p:spPr>
          <a:xfrm rot="19026738">
            <a:off x="6370859" y="2655176"/>
            <a:ext cx="368879" cy="2333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800" b="1" dirty="0" smtClean="0">
                <a:solidFill>
                  <a:schemeClr val="bg1"/>
                </a:solidFill>
              </a:rPr>
              <a:t>Mit tanít a Biblia </a:t>
            </a:r>
            <a:br>
              <a:rPr lang="hu-HU" sz="4800" b="1" dirty="0" smtClean="0">
                <a:solidFill>
                  <a:schemeClr val="bg1"/>
                </a:solidFill>
              </a:rPr>
            </a:br>
            <a:r>
              <a:rPr lang="hu-HU" sz="4800" b="1" dirty="0" smtClean="0">
                <a:solidFill>
                  <a:schemeClr val="bg1"/>
                </a:solidFill>
              </a:rPr>
              <a:t>az ember állapotáról?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230870"/>
            <a:ext cx="91440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u-HU" sz="3200" dirty="0" smtClean="0">
                <a:solidFill>
                  <a:schemeClr val="bg1"/>
                </a:solidFill>
              </a:rPr>
              <a:t>Halottak voltatok vétkeitek és bűneitek miatt (1. v.)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u-HU" sz="3200" dirty="0" smtClean="0">
                <a:solidFill>
                  <a:schemeClr val="bg1"/>
                </a:solidFill>
              </a:rPr>
              <a:t>Engedetlenség fiai voltatok (2. v.)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u-HU" sz="3200" dirty="0" smtClean="0">
                <a:solidFill>
                  <a:schemeClr val="bg1"/>
                </a:solidFill>
              </a:rPr>
              <a:t>Test kívánságai szerint életetek, követve a test és az érzékek hajlamait (3. v.)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u-HU" sz="3200" dirty="0" smtClean="0">
                <a:solidFill>
                  <a:schemeClr val="bg1"/>
                </a:solidFill>
              </a:rPr>
              <a:t>Harag fiai voltatok (3. v.)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2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15551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„</a:t>
            </a:r>
            <a:r>
              <a:rPr lang="hu-HU" sz="4000" b="1" baseline="30000" dirty="0" smtClean="0">
                <a:solidFill>
                  <a:schemeClr val="bg1"/>
                </a:solidFill>
              </a:rPr>
              <a:t>38</a:t>
            </a:r>
            <a:r>
              <a:rPr lang="hu-HU" sz="4000" b="1" dirty="0" smtClean="0">
                <a:solidFill>
                  <a:schemeClr val="bg1"/>
                </a:solidFill>
              </a:rPr>
              <a:t>A názáreti Jézust, mint </a:t>
            </a:r>
            <a:r>
              <a:rPr lang="hu-HU" sz="4000" b="1" dirty="0" err="1" smtClean="0">
                <a:solidFill>
                  <a:schemeClr val="bg1"/>
                </a:solidFill>
              </a:rPr>
              <a:t>kené</a:t>
            </a:r>
            <a:r>
              <a:rPr lang="hu-HU" sz="4000" b="1" dirty="0" smtClean="0">
                <a:solidFill>
                  <a:schemeClr val="bg1"/>
                </a:solidFill>
              </a:rPr>
              <a:t> fel őt az Isten Szent Lélekkel és hatalommal, ki széjjeljárt jót tévén és meggyógyítván mindeneket, kik az ördög hatalma alatt voltak; mert az Isten </a:t>
            </a:r>
            <a:r>
              <a:rPr lang="hu-HU" sz="4000" b="1" dirty="0" err="1" smtClean="0">
                <a:solidFill>
                  <a:schemeClr val="bg1"/>
                </a:solidFill>
              </a:rPr>
              <a:t>vala</a:t>
            </a:r>
            <a:r>
              <a:rPr lang="hu-HU" sz="4000" b="1" dirty="0" smtClean="0">
                <a:solidFill>
                  <a:schemeClr val="bg1"/>
                </a:solidFill>
              </a:rPr>
              <a:t> ő vele.”</a:t>
            </a:r>
            <a:r>
              <a:rPr lang="hu-HU" sz="4000" dirty="0" smtClean="0">
                <a:solidFill>
                  <a:schemeClr val="bg1"/>
                </a:solidFill>
              </a:rPr>
              <a:t> ApCsel 10,38 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</TotalTime>
  <Words>542</Words>
  <Application>Microsoft Office PowerPoint</Application>
  <PresentationFormat>Diavetítés a képernyőre (4:3 oldalarány)</PresentationFormat>
  <Paragraphs>76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11</vt:i4>
      </vt:variant>
      <vt:variant>
        <vt:lpstr>Diacímek</vt:lpstr>
      </vt:variant>
      <vt:variant>
        <vt:i4>19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Diseño predeterminado</vt:lpstr>
      <vt:lpstr>2_Diseño predeterminado</vt:lpstr>
      <vt:lpstr>6_Diseño predeterminado</vt:lpstr>
      <vt:lpstr>5_Office-téma</vt:lpstr>
      <vt:lpstr>6_Office-téma</vt:lpstr>
      <vt:lpstr>7_Office-téma</vt:lpstr>
      <vt:lpstr>8_Office-téma</vt:lpstr>
      <vt:lpstr>9_Office-téma</vt:lpstr>
      <vt:lpstr>10_Office-téma</vt:lpstr>
      <vt:lpstr>Office-téma</vt:lpstr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Mit tanít a Biblia  az ember állapotáról?</vt:lpstr>
      <vt:lpstr>PowerPoint bemutató</vt:lpstr>
      <vt:lpstr>PowerPoint bemutató</vt:lpstr>
      <vt:lpstr>Az Atyával való  kapcsolat</vt:lpstr>
      <vt:lpstr>Jézus Krisztus  munkája</vt:lpstr>
      <vt:lpstr>Szentlélek munkája</vt:lpstr>
      <vt:lpstr>Szentlélek munkája</vt:lpstr>
      <vt:lpstr>A kegyelem nem azért van ingyen,  mert semmit nem ér, hanem azért, mert megfizethetetlen. </vt:lpstr>
      <vt:lpstr>PowerPoint bemutató</vt:lpstr>
      <vt:lpstr>PowerPoint bemutató</vt:lpstr>
      <vt:lpstr>„Íme, az ajtó előtt állok, és zörgetek: ha valaki meghallja a hangomat, és kinyitja az ajtót, bemegyek ahhoz, és vele vacsorálok, ő pedig énvelem.”  Jelenések 3,20</vt:lpstr>
      <vt:lpstr>PowerPoint bemutató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859</cp:revision>
  <dcterms:created xsi:type="dcterms:W3CDTF">2010-05-23T14:28:12Z</dcterms:created>
  <dcterms:modified xsi:type="dcterms:W3CDTF">2018-09-02T15:03:03Z</dcterms:modified>
</cp:coreProperties>
</file>