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80" r:id="rId5"/>
    <p:sldMasterId id="2147483792" r:id="rId6"/>
    <p:sldMasterId id="2147483804" r:id="rId7"/>
    <p:sldMasterId id="2147483816" r:id="rId8"/>
    <p:sldMasterId id="2147483828" r:id="rId9"/>
  </p:sldMasterIdLst>
  <p:notesMasterIdLst>
    <p:notesMasterId r:id="rId27"/>
  </p:notesMasterIdLst>
  <p:sldIdLst>
    <p:sldId id="675" r:id="rId10"/>
    <p:sldId id="604" r:id="rId11"/>
    <p:sldId id="549" r:id="rId12"/>
    <p:sldId id="676" r:id="rId13"/>
    <p:sldId id="677" r:id="rId14"/>
    <p:sldId id="678" r:id="rId15"/>
    <p:sldId id="695" r:id="rId16"/>
    <p:sldId id="679" r:id="rId17"/>
    <p:sldId id="702" r:id="rId18"/>
    <p:sldId id="697" r:id="rId19"/>
    <p:sldId id="698" r:id="rId20"/>
    <p:sldId id="680" r:id="rId21"/>
    <p:sldId id="682" r:id="rId22"/>
    <p:sldId id="681" r:id="rId23"/>
    <p:sldId id="699" r:id="rId24"/>
    <p:sldId id="700" r:id="rId25"/>
    <p:sldId id="701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2965" autoAdjust="0"/>
  </p:normalViewPr>
  <p:slideViewPr>
    <p:cSldViewPr>
      <p:cViewPr varScale="1">
        <p:scale>
          <a:sx n="129" d="100"/>
          <a:sy n="129" d="100"/>
        </p:scale>
        <p:origin x="1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6270F-2CAB-45B1-BADF-B0FAB7BE56EB}" type="datetimeFigureOut">
              <a:rPr lang="hu-HU" smtClean="0"/>
              <a:pPr/>
              <a:t>2018. 08. 05.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4BC66-12D1-4B3F-8AF0-8DA0B9A2A2E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92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9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94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7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3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3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71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37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7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08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4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1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96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5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7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5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2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6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49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25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1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69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0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16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0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11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5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9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0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7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699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08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1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02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11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56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9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12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7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69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08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16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02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118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56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DEF62F-1C4D-4A26-90E1-4C2787B10388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DC1B06-DCDA-4DA4-97D2-066104206001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2EBCDC-CF4D-4C0A-B825-5AB316F305A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F04EAE-3571-4F9D-B806-D47BA19ECFD9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1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1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34F292-F6B6-45C4-8693-A1ED6FD0F160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2018. 08. 05.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E03CB2-A198-4409-AE60-F4B344E04C8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1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-145504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Igeolvasás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476672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900" b="1" dirty="0">
                <a:solidFill>
                  <a:schemeClr val="bg1"/>
                </a:solidFill>
              </a:rPr>
              <a:t>„</a:t>
            </a:r>
            <a:r>
              <a:rPr lang="hu-HU" sz="2900" b="1" baseline="30000" dirty="0">
                <a:solidFill>
                  <a:schemeClr val="bg1"/>
                </a:solidFill>
              </a:rPr>
              <a:t>10</a:t>
            </a:r>
            <a:r>
              <a:rPr lang="hu-HU" sz="2900" b="1" dirty="0">
                <a:solidFill>
                  <a:schemeClr val="bg1"/>
                </a:solidFill>
              </a:rPr>
              <a:t>Én ott álltam a hegyen, mint az előző alkalommal, negyven nap és negyven éjjel. Az ÚR meghallgatott engem ezúttal is, és ezután nem akart elpusztítani téged az ÚR. </a:t>
            </a:r>
            <a:r>
              <a:rPr lang="hu-HU" sz="2900" b="1" baseline="30000" dirty="0">
                <a:solidFill>
                  <a:schemeClr val="bg1"/>
                </a:solidFill>
              </a:rPr>
              <a:t>11</a:t>
            </a:r>
            <a:r>
              <a:rPr lang="hu-HU" sz="2900" b="1" dirty="0">
                <a:solidFill>
                  <a:schemeClr val="bg1"/>
                </a:solidFill>
              </a:rPr>
              <a:t>Majd ezt mondotta nekem az ÚR: Menj és indulj útnak a nép élén, hadd menjenek be, és hadd vegyék birtokba azt a földet, amelyet esküvel ígértem meg atyáiknak, hogy nekik adom. </a:t>
            </a:r>
            <a:r>
              <a:rPr lang="hu-HU" sz="2900" b="1" baseline="30000" dirty="0">
                <a:solidFill>
                  <a:schemeClr val="bg1"/>
                </a:solidFill>
              </a:rPr>
              <a:t>12</a:t>
            </a:r>
            <a:r>
              <a:rPr lang="hu-HU" sz="2900" b="1" dirty="0">
                <a:solidFill>
                  <a:schemeClr val="bg1"/>
                </a:solidFill>
              </a:rPr>
              <a:t>Most pedig Izráel, mit kíván tőled Istened, az ÚR? Csak azt, hogy Istenedet, az </a:t>
            </a:r>
            <a:r>
              <a:rPr lang="hu-HU" sz="2900" b="1" dirty="0" err="1">
                <a:solidFill>
                  <a:schemeClr val="bg1"/>
                </a:solidFill>
              </a:rPr>
              <a:t>URat</a:t>
            </a:r>
            <a:r>
              <a:rPr lang="hu-HU" sz="2900" b="1" dirty="0">
                <a:solidFill>
                  <a:schemeClr val="bg1"/>
                </a:solidFill>
              </a:rPr>
              <a:t> féljed, járj mindenben az ő útjain, szeresd őt, és szolgáld az </a:t>
            </a:r>
            <a:r>
              <a:rPr lang="hu-HU" sz="2900" b="1" dirty="0" err="1">
                <a:solidFill>
                  <a:schemeClr val="bg1"/>
                </a:solidFill>
              </a:rPr>
              <a:t>URat</a:t>
            </a:r>
            <a:r>
              <a:rPr lang="hu-HU" sz="2900" b="1" dirty="0">
                <a:solidFill>
                  <a:schemeClr val="bg1"/>
                </a:solidFill>
              </a:rPr>
              <a:t>, a te Istenedet teljes szívedből és teljes lelkedből. </a:t>
            </a:r>
            <a:r>
              <a:rPr lang="hu-HU" sz="2900" b="1" baseline="30000" dirty="0">
                <a:solidFill>
                  <a:schemeClr val="bg1"/>
                </a:solidFill>
              </a:rPr>
              <a:t>13</a:t>
            </a:r>
            <a:r>
              <a:rPr lang="hu-HU" sz="2900" b="1" dirty="0">
                <a:solidFill>
                  <a:schemeClr val="bg1"/>
                </a:solidFill>
              </a:rPr>
              <a:t>Tartsd meg az ÚR parancsolatait és rendelkezéseit, amelyeket ma parancsolok neked a te javadra!”</a:t>
            </a:r>
            <a:r>
              <a:rPr lang="hu-HU" sz="2900" dirty="0">
                <a:solidFill>
                  <a:schemeClr val="bg1"/>
                </a:solidFill>
              </a:rPr>
              <a:t> V. </a:t>
            </a:r>
            <a:r>
              <a:rPr lang="hu-HU" sz="2900" dirty="0" err="1">
                <a:solidFill>
                  <a:schemeClr val="bg1"/>
                </a:solidFill>
              </a:rPr>
              <a:t>Móz</a:t>
            </a:r>
            <a:r>
              <a:rPr lang="hu-HU" sz="2900" dirty="0">
                <a:solidFill>
                  <a:schemeClr val="bg1"/>
                </a:solidFill>
              </a:rPr>
              <a:t> 10,10-13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011924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is támadt többé Izráelben Mózeshez hasonló próféta, akivel szemtől szemben érintkezett volna az ÚR. </a:t>
            </a:r>
            <a:r>
              <a:rPr lang="hu-HU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 őt küldte el az ÚR mindazoknak a jeleknek és csodáknak a véghezvitelére, amelyeket tett Egyiptom földjén a fáraóval, minden szolgájával és egész országával; </a:t>
            </a:r>
            <a:r>
              <a:rPr lang="hu-HU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minden erős kézzel megteendő, minden nagy és félelmes dolog véghezvitelére, amelyeket megtett Mózes egész Izráel szeme láttára.” </a:t>
            </a:r>
            <a:r>
              <a:rPr lang="hu-HU" sz="3600" b="1" dirty="0">
                <a:solidFill>
                  <a:schemeClr val="bg1"/>
                </a:solidFill>
              </a:rPr>
              <a:t>V. </a:t>
            </a:r>
            <a:r>
              <a:rPr lang="hu-HU" sz="3600" b="1" dirty="0" err="1">
                <a:solidFill>
                  <a:schemeClr val="bg1"/>
                </a:solidFill>
              </a:rPr>
              <a:t>Móz</a:t>
            </a:r>
            <a:r>
              <a:rPr lang="hu-HU" sz="3600" b="1" dirty="0">
                <a:solidFill>
                  <a:schemeClr val="bg1"/>
                </a:solidFill>
              </a:rPr>
              <a:t> 34,10-12</a:t>
            </a:r>
          </a:p>
        </p:txBody>
      </p:sp>
    </p:spTree>
    <p:extLst>
      <p:ext uri="{BB962C8B-B14F-4D97-AF65-F5344CB8AC3E}">
        <p14:creationId xmlns:p14="http://schemas.microsoft.com/office/powerpoint/2010/main" val="278811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9841" y="80126"/>
            <a:ext cx="7886700" cy="1325563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29842" y="1526787"/>
            <a:ext cx="3868340" cy="670148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ISTEN NEM TESZ KIVÉTELT!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29842" y="2318039"/>
            <a:ext cx="3868340" cy="4462770"/>
          </a:xfrm>
          <a:ln w="28575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„</a:t>
            </a:r>
            <a:r>
              <a:rPr lang="hu-HU" b="1" dirty="0">
                <a:solidFill>
                  <a:schemeClr val="bg1"/>
                </a:solidFill>
              </a:rPr>
              <a:t>mert te nem kelhetsz át a Jordánon</a:t>
            </a:r>
            <a:r>
              <a:rPr lang="hu-HU" dirty="0">
                <a:solidFill>
                  <a:schemeClr val="bg1"/>
                </a:solidFill>
              </a:rPr>
              <a:t>” 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3,27</a:t>
            </a:r>
          </a:p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sv-SE" b="1" baseline="30000" dirty="0">
                <a:solidFill>
                  <a:schemeClr val="bg1"/>
                </a:solidFill>
              </a:rPr>
              <a:t>22</a:t>
            </a:r>
            <a:r>
              <a:rPr lang="sv-SE" b="1" dirty="0">
                <a:solidFill>
                  <a:schemeClr val="bg1"/>
                </a:solidFill>
              </a:rPr>
              <a:t>Nekem tehát ezen a földön kell meghalnom, nem kelhetek át a Jordánon.</a:t>
            </a:r>
            <a:r>
              <a:rPr lang="hu-HU" b="1" dirty="0">
                <a:solidFill>
                  <a:schemeClr val="bg1"/>
                </a:solidFill>
              </a:rPr>
              <a:t>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4,22</a:t>
            </a:r>
          </a:p>
          <a:p>
            <a:r>
              <a:rPr lang="hu-HU" b="1" dirty="0">
                <a:solidFill>
                  <a:schemeClr val="bg1"/>
                </a:solidFill>
              </a:rPr>
              <a:t>„Az ÚR is </a:t>
            </a:r>
            <a:r>
              <a:rPr lang="hu-HU" b="1" dirty="0" err="1">
                <a:solidFill>
                  <a:schemeClr val="bg1"/>
                </a:solidFill>
              </a:rPr>
              <a:t>megmondotta</a:t>
            </a:r>
            <a:r>
              <a:rPr lang="hu-HU" b="1" dirty="0">
                <a:solidFill>
                  <a:schemeClr val="bg1"/>
                </a:solidFill>
              </a:rPr>
              <a:t> nekem: Nem kelhetsz át a Jordánon!”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31,2</a:t>
            </a:r>
          </a:p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52</a:t>
            </a:r>
            <a:r>
              <a:rPr lang="hu-HU" b="1" dirty="0">
                <a:solidFill>
                  <a:schemeClr val="bg1"/>
                </a:solidFill>
              </a:rPr>
              <a:t>Megláthatod ugyan közelről azt a földet, de nem mehetsz be arra a földre, amelyet Izráel fiainak adok.”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32,52</a:t>
            </a:r>
          </a:p>
          <a:p>
            <a:r>
              <a:rPr lang="hu-HU" b="1" dirty="0">
                <a:solidFill>
                  <a:schemeClr val="bg1"/>
                </a:solidFill>
              </a:rPr>
              <a:t>„Megmutattam neked, de nem mehetsz be oda.”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34,4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629151" y="1526787"/>
            <a:ext cx="3887391" cy="670149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MÓZES NEM SÉRTŐDIK BE!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638056" y="2318038"/>
            <a:ext cx="3887391" cy="4462771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hu-HU" sz="2200" b="1" dirty="0">
                <a:solidFill>
                  <a:schemeClr val="bg1"/>
                </a:solidFill>
              </a:rPr>
              <a:t>„</a:t>
            </a:r>
            <a:r>
              <a:rPr lang="hu-HU" sz="2200" b="1" baseline="30000" dirty="0">
                <a:solidFill>
                  <a:schemeClr val="bg1"/>
                </a:solidFill>
              </a:rPr>
              <a:t>7</a:t>
            </a:r>
            <a:r>
              <a:rPr lang="hu-HU" sz="2200" b="1" dirty="0">
                <a:solidFill>
                  <a:schemeClr val="bg1"/>
                </a:solidFill>
              </a:rPr>
              <a:t>Akkor odahívta Mózes Józsuét, és ezt mondta neki az egész Izráel előtt: Légy erős és bátor, mert te fogsz bemenni ezzel a néppel arra a földre, amelyet az ÚR esküvel ígért oda atyáiknak, és te osztod azt fel majd köztük. </a:t>
            </a:r>
            <a:r>
              <a:rPr lang="hu-HU" sz="2200" b="1" baseline="30000" dirty="0">
                <a:solidFill>
                  <a:schemeClr val="bg1"/>
                </a:solidFill>
              </a:rPr>
              <a:t>8</a:t>
            </a:r>
            <a:r>
              <a:rPr lang="hu-HU" sz="2200" b="1" dirty="0">
                <a:solidFill>
                  <a:schemeClr val="bg1"/>
                </a:solidFill>
              </a:rPr>
              <a:t>Maga az ÚR megy előtted, ő lesz veled. Nem hagy el téged, és nem marad el tőled. Ne félj hát, és ne rettegj!”    			</a:t>
            </a:r>
            <a:r>
              <a:rPr lang="hu-HU" sz="2200" dirty="0">
                <a:solidFill>
                  <a:schemeClr val="bg1"/>
                </a:solidFill>
              </a:rPr>
              <a:t>V. </a:t>
            </a:r>
            <a:r>
              <a:rPr lang="hu-HU" sz="2200" dirty="0" err="1">
                <a:solidFill>
                  <a:schemeClr val="bg1"/>
                </a:solidFill>
              </a:rPr>
              <a:t>Móz</a:t>
            </a:r>
            <a:r>
              <a:rPr lang="hu-HU" sz="2200" dirty="0">
                <a:solidFill>
                  <a:schemeClr val="bg1"/>
                </a:solidFill>
              </a:rPr>
              <a:t> 31,7-8</a:t>
            </a:r>
          </a:p>
        </p:txBody>
      </p:sp>
    </p:spTree>
    <p:extLst>
      <p:ext uri="{BB962C8B-B14F-4D97-AF65-F5344CB8AC3E}">
        <p14:creationId xmlns:p14="http://schemas.microsoft.com/office/powerpoint/2010/main" val="396030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ag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989" y="476672"/>
            <a:ext cx="3086057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07504" y="2060848"/>
            <a:ext cx="6048672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dirty="0">
                <a:solidFill>
                  <a:schemeClr val="bg1"/>
                </a:solidFill>
              </a:rPr>
              <a:t> féljed az Urat!</a:t>
            </a:r>
          </a:p>
          <a:p>
            <a:pPr>
              <a:buFont typeface="Arial" pitchFamily="34" charset="0"/>
              <a:buChar char="•"/>
            </a:pPr>
            <a:r>
              <a:rPr lang="hu-HU" sz="3600" dirty="0">
                <a:solidFill>
                  <a:schemeClr val="bg1"/>
                </a:solidFill>
              </a:rPr>
              <a:t> járj az Ő útjain!</a:t>
            </a:r>
          </a:p>
          <a:p>
            <a:pPr>
              <a:buFont typeface="Arial" pitchFamily="34" charset="0"/>
              <a:buChar char="•"/>
            </a:pPr>
            <a:r>
              <a:rPr lang="hu-HU" sz="3600" dirty="0">
                <a:solidFill>
                  <a:schemeClr val="bg1"/>
                </a:solidFill>
              </a:rPr>
              <a:t> szolgáld az Urat!</a:t>
            </a:r>
          </a:p>
          <a:p>
            <a:pPr>
              <a:buFont typeface="Arial" pitchFamily="34" charset="0"/>
              <a:buChar char="•"/>
            </a:pP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err="1">
                <a:solidFill>
                  <a:schemeClr val="bg1"/>
                </a:solidFill>
              </a:rPr>
              <a:t>tartsd</a:t>
            </a:r>
            <a:r>
              <a:rPr lang="hu-HU" sz="3600" dirty="0">
                <a:solidFill>
                  <a:schemeClr val="bg1"/>
                </a:solidFill>
              </a:rPr>
              <a:t> meg parancsolatait!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3055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</a:rPr>
              <a:t>"Jézus mondja: De eljön az óra, és az most van, amikor igazi imádói lélekben és igazságban imádják az Atyát, mert az Atya is ilyen imádókat keres." </a:t>
            </a:r>
            <a:r>
              <a:rPr lang="hu-HU" sz="4800" dirty="0" err="1">
                <a:solidFill>
                  <a:schemeClr val="bg1"/>
                </a:solidFill>
              </a:rPr>
              <a:t>Jn</a:t>
            </a:r>
            <a:r>
              <a:rPr lang="hu-HU" sz="4800" dirty="0">
                <a:solidFill>
                  <a:schemeClr val="bg1"/>
                </a:solidFill>
              </a:rPr>
              <a:t> 4,23</a:t>
            </a:r>
          </a:p>
          <a:p>
            <a:pPr algn="ctr"/>
            <a:br>
              <a:rPr lang="hu-HU" sz="4800" dirty="0">
                <a:solidFill>
                  <a:schemeClr val="bg1"/>
                </a:solidFill>
              </a:rPr>
            </a:br>
            <a:endParaRPr lang="hu-HU" sz="4800" dirty="0">
              <a:solidFill>
                <a:schemeClr val="bg1"/>
              </a:solidFill>
            </a:endParaRPr>
          </a:p>
          <a:p>
            <a:pPr algn="ctr"/>
            <a:br>
              <a:rPr lang="hu-HU" sz="4800" dirty="0">
                <a:solidFill>
                  <a:schemeClr val="bg1"/>
                </a:solidFill>
              </a:rPr>
            </a:br>
            <a:endParaRPr lang="hu-H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z étel megenni..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tiszta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1" y="3"/>
            <a:ext cx="8262257" cy="68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38600" y="1208314"/>
            <a:ext cx="7886700" cy="1325563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„Járj az Ő útján!”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431724" y="2899002"/>
            <a:ext cx="4338205" cy="4351338"/>
          </a:xfrm>
        </p:spPr>
        <p:txBody>
          <a:bodyPr/>
          <a:lstStyle/>
          <a:p>
            <a:r>
              <a:rPr lang="hu-HU" dirty="0"/>
              <a:t>Nincsenek mocskos szándékai</a:t>
            </a:r>
          </a:p>
          <a:p>
            <a:r>
              <a:rPr lang="hu-HU" dirty="0"/>
              <a:t>Nem piszkos a fantáziája</a:t>
            </a:r>
          </a:p>
          <a:p>
            <a:r>
              <a:rPr lang="hu-HU" dirty="0"/>
              <a:t>Nem él szennyes életet </a:t>
            </a:r>
          </a:p>
          <a:p>
            <a:r>
              <a:rPr lang="hu-HU" dirty="0"/>
              <a:t>Nincsen mocskos beszéde</a:t>
            </a:r>
          </a:p>
        </p:txBody>
      </p:sp>
      <p:sp>
        <p:nvSpPr>
          <p:cNvPr id="6" name="Téglalap 5"/>
          <p:cNvSpPr/>
          <p:nvPr/>
        </p:nvSpPr>
        <p:spPr>
          <a:xfrm>
            <a:off x="507671" y="5575902"/>
            <a:ext cx="8262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  <a:cs typeface="+mn-cs"/>
              </a:rPr>
              <a:t>„Hogyan tarthatja tisztán életútját az ifjú? Úgy, hogy megtartja igédet.” </a:t>
            </a:r>
            <a:r>
              <a:rPr lang="hu-HU" sz="3200" dirty="0">
                <a:solidFill>
                  <a:prstClr val="black"/>
                </a:solidFill>
                <a:latin typeface="Noto Serif"/>
                <a:cs typeface="+mn-cs"/>
              </a:rPr>
              <a:t>Zsoltár 119,9</a:t>
            </a:r>
            <a:endParaRPr lang="hu-HU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2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Ã©ptalÃ¡lat a kÃ¶vetkezÅre: âtermÃ©szet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" y="-45190"/>
            <a:ext cx="7814930" cy="69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71395" y="166327"/>
            <a:ext cx="7886700" cy="1325563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„Szolgáld Őt!”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71396" y="1224564"/>
            <a:ext cx="4338205" cy="4351338"/>
          </a:xfrm>
        </p:spPr>
        <p:txBody>
          <a:bodyPr/>
          <a:lstStyle/>
          <a:p>
            <a:r>
              <a:rPr lang="hu-HU" dirty="0"/>
              <a:t>jó szívvel</a:t>
            </a:r>
          </a:p>
          <a:p>
            <a:r>
              <a:rPr lang="hu-HU" dirty="0"/>
              <a:t>örömmel</a:t>
            </a:r>
          </a:p>
          <a:p>
            <a:r>
              <a:rPr lang="hu-HU" dirty="0"/>
              <a:t>ne kényszeredetten</a:t>
            </a:r>
          </a:p>
          <a:p>
            <a:r>
              <a:rPr lang="hu-HU" dirty="0"/>
              <a:t>ne fogcsikorgatva</a:t>
            </a:r>
          </a:p>
          <a:p>
            <a:r>
              <a:rPr lang="hu-HU" dirty="0"/>
              <a:t>teljes szívvel</a:t>
            </a:r>
          </a:p>
          <a:p>
            <a:r>
              <a:rPr lang="hu-HU" dirty="0"/>
              <a:t>odaadóan </a:t>
            </a:r>
          </a:p>
        </p:txBody>
      </p:sp>
      <p:sp>
        <p:nvSpPr>
          <p:cNvPr id="6" name="Téglalap 5"/>
          <p:cNvSpPr/>
          <p:nvPr/>
        </p:nvSpPr>
        <p:spPr>
          <a:xfrm>
            <a:off x="731333" y="4667962"/>
            <a:ext cx="7814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  <a:cs typeface="+mn-cs"/>
              </a:rPr>
              <a:t>„</a:t>
            </a:r>
            <a:r>
              <a:rPr lang="hu-HU" sz="2800" b="1" baseline="30000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  <a:r>
              <a:rPr lang="hu-HU" sz="2800" b="1" dirty="0">
                <a:solidFill>
                  <a:prstClr val="black"/>
                </a:solidFill>
                <a:latin typeface="Calibri"/>
                <a:cs typeface="+mn-cs"/>
              </a:rPr>
              <a:t>Ne látszatra szolgáljatok, mintha embereknek akarnátok tetszeni, hanem Krisztus szolgáiként cselekedjétek Isten akaratát: lélekből, [...] </a:t>
            </a:r>
            <a:r>
              <a:rPr lang="hu-HU" sz="2800" b="1" baseline="30000" dirty="0">
                <a:solidFill>
                  <a:prstClr val="black"/>
                </a:solidFill>
                <a:latin typeface="Calibri"/>
                <a:cs typeface="+mn-cs"/>
              </a:rPr>
              <a:t>7</a:t>
            </a:r>
            <a:r>
              <a:rPr lang="hu-HU" sz="2800" b="1" dirty="0">
                <a:solidFill>
                  <a:prstClr val="black"/>
                </a:solidFill>
                <a:latin typeface="Calibri"/>
                <a:cs typeface="+mn-cs"/>
              </a:rPr>
              <a:t>jóakarattal szolgáljatok, mint az Úrnak, és nem mint embereknek</a:t>
            </a:r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  <a:cs typeface="+mn-cs"/>
              </a:rPr>
              <a:t>” </a:t>
            </a:r>
            <a:r>
              <a:rPr lang="hu-HU" sz="2800" dirty="0" err="1">
                <a:solidFill>
                  <a:prstClr val="black"/>
                </a:solidFill>
                <a:latin typeface="Noto Serif"/>
                <a:cs typeface="+mn-cs"/>
              </a:rPr>
              <a:t>Efezusi</a:t>
            </a:r>
            <a:r>
              <a:rPr lang="hu-HU" sz="2800" dirty="0">
                <a:solidFill>
                  <a:prstClr val="black"/>
                </a:solidFill>
                <a:latin typeface="Noto Serif"/>
                <a:cs typeface="+mn-cs"/>
              </a:rPr>
              <a:t> levél 6,6-7</a:t>
            </a:r>
            <a:endParaRPr lang="hu-HU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2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3" y="0"/>
            <a:ext cx="7738630" cy="68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71395" y="166327"/>
            <a:ext cx="78867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„Tartsd meg parancsolatait!”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71395" y="149188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ENGEDELMESSÉG azt jelenti: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„nem csupán Isten</a:t>
            </a:r>
            <a:r>
              <a:rPr lang="hu-H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hiszek, hanem Isten</a:t>
            </a:r>
            <a:r>
              <a:rPr lang="hu-H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hiszek!”</a:t>
            </a:r>
          </a:p>
        </p:txBody>
      </p:sp>
      <p:sp>
        <p:nvSpPr>
          <p:cNvPr id="6" name="Téglalap 5"/>
          <p:cNvSpPr/>
          <p:nvPr/>
        </p:nvSpPr>
        <p:spPr>
          <a:xfrm>
            <a:off x="731333" y="4667962"/>
            <a:ext cx="7814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  <a:cs typeface="+mn-cs"/>
              </a:rPr>
              <a:t>„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Talán ugyanúgy tetszik az </a:t>
            </a:r>
            <a:r>
              <a:rPr lang="hu-H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ÚRnak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az égő- és a </a:t>
            </a:r>
            <a:r>
              <a:rPr lang="hu-H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véresáldozat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, mint az engedelmesség az ÚR szava iránt? Bizony, többet ér az engedelmesség az áldozatnál, és a szófogadás a kosok kövérjénél!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/>
                <a:cs typeface="+mn-cs"/>
              </a:rPr>
              <a:t>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800" dirty="0">
                <a:solidFill>
                  <a:prstClr val="white"/>
                </a:solidFill>
                <a:latin typeface="Noto Serif"/>
                <a:cs typeface="+mn-cs"/>
              </a:rPr>
              <a:t>I </a:t>
            </a:r>
            <a:r>
              <a:rPr lang="hu-HU" sz="2800" dirty="0" err="1">
                <a:solidFill>
                  <a:prstClr val="white"/>
                </a:solidFill>
                <a:latin typeface="Noto Serif"/>
                <a:cs typeface="+mn-cs"/>
              </a:rPr>
              <a:t>Sám</a:t>
            </a:r>
            <a:r>
              <a:rPr lang="hu-HU" sz="2800" dirty="0">
                <a:solidFill>
                  <a:prstClr val="white"/>
                </a:solidFill>
                <a:latin typeface="Noto Serif"/>
                <a:cs typeface="+mn-cs"/>
              </a:rPr>
              <a:t> 15,22</a:t>
            </a:r>
            <a:endParaRPr lang="hu-H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96" y="1008112"/>
            <a:ext cx="9144000" cy="4149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4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segít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hu-HU" sz="4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segít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hu-HU" sz="4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r>
              <a:rPr lang="hu-HU" sz="4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ible and 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4296478" cy="322235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0" y="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Igehirdetés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érkép gyalog (2. di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4802"/>
            <a:ext cx="9144000" cy="6008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érklép gyalog (3. di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6894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7544" y="524371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„Tizenegy napig tartott az út a </a:t>
            </a:r>
            <a:r>
              <a:rPr lang="hu-HU" sz="3200" b="1" dirty="0" err="1"/>
              <a:t>Hórebtől</a:t>
            </a:r>
            <a:r>
              <a:rPr lang="hu-HU" sz="3200" b="1" dirty="0"/>
              <a:t> </a:t>
            </a:r>
            <a:r>
              <a:rPr lang="hu-HU" sz="3200" b="1" dirty="0" err="1"/>
              <a:t>Kádés-Barneáig</a:t>
            </a:r>
            <a:r>
              <a:rPr lang="hu-HU" sz="3200" b="1" dirty="0"/>
              <a:t>, </a:t>
            </a:r>
            <a:r>
              <a:rPr lang="hu-HU" sz="3200" b="1" dirty="0" err="1"/>
              <a:t>a</a:t>
            </a:r>
            <a:r>
              <a:rPr lang="hu-HU" sz="3200" b="1" dirty="0"/>
              <a:t> </a:t>
            </a:r>
            <a:r>
              <a:rPr lang="hu-HU" sz="3200" b="1" dirty="0" err="1"/>
              <a:t>Széír</a:t>
            </a:r>
            <a:r>
              <a:rPr lang="hu-HU" sz="3200" b="1" dirty="0"/>
              <a:t> hegyén át.” </a:t>
            </a:r>
          </a:p>
          <a:p>
            <a:pPr algn="ctr"/>
            <a:r>
              <a:rPr lang="hu-HU" sz="3200" dirty="0"/>
              <a:t>V. </a:t>
            </a:r>
            <a:r>
              <a:rPr lang="hu-HU" sz="3200" dirty="0" err="1"/>
              <a:t>Móz</a:t>
            </a:r>
            <a:r>
              <a:rPr lang="hu-HU" sz="3200" dirty="0"/>
              <a:t> 1,2. 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048"/>
            <a:ext cx="9212900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25</a:t>
            </a:r>
            <a:r>
              <a:rPr lang="hu-HU" sz="3200" b="1" dirty="0">
                <a:solidFill>
                  <a:schemeClr val="bg1"/>
                </a:solidFill>
              </a:rPr>
              <a:t>Hadd menjek át, és hadd lássam meg azt a jó földet a Jordánon túl, azt a szép hegyvidéket és a </a:t>
            </a:r>
            <a:r>
              <a:rPr lang="hu-HU" sz="3200" b="1" dirty="0" err="1">
                <a:solidFill>
                  <a:schemeClr val="bg1"/>
                </a:solidFill>
              </a:rPr>
              <a:t>Libánont</a:t>
            </a:r>
            <a:r>
              <a:rPr lang="hu-HU" sz="3200" b="1" dirty="0">
                <a:solidFill>
                  <a:schemeClr val="bg1"/>
                </a:solidFill>
              </a:rPr>
              <a:t>! </a:t>
            </a:r>
            <a:r>
              <a:rPr lang="hu-HU" sz="3200" b="1" baseline="30000" dirty="0">
                <a:solidFill>
                  <a:schemeClr val="bg1"/>
                </a:solidFill>
              </a:rPr>
              <a:t>26</a:t>
            </a:r>
            <a:r>
              <a:rPr lang="hu-HU" sz="3200" b="1" dirty="0">
                <a:solidFill>
                  <a:schemeClr val="bg1"/>
                </a:solidFill>
              </a:rPr>
              <a:t>De az ÚR megharagudott rám miattatok, nem hallgatott rám, hanem azt mondta nekem az ÚR: Elég, ne beszélj hozzám többet erről a dologról! </a:t>
            </a:r>
            <a:r>
              <a:rPr lang="hu-HU" sz="3200" b="1" baseline="30000" dirty="0">
                <a:solidFill>
                  <a:schemeClr val="bg1"/>
                </a:solidFill>
              </a:rPr>
              <a:t>27</a:t>
            </a:r>
            <a:r>
              <a:rPr lang="hu-HU" sz="3200" b="1" dirty="0">
                <a:solidFill>
                  <a:schemeClr val="bg1"/>
                </a:solidFill>
              </a:rPr>
              <a:t>Menj föl a </a:t>
            </a:r>
            <a:r>
              <a:rPr lang="hu-HU" sz="3200" b="1" dirty="0" err="1">
                <a:solidFill>
                  <a:schemeClr val="bg1"/>
                </a:solidFill>
              </a:rPr>
              <a:t>Piszgá</a:t>
            </a:r>
            <a:r>
              <a:rPr lang="hu-HU" sz="3200" b="1" dirty="0">
                <a:solidFill>
                  <a:schemeClr val="bg1"/>
                </a:solidFill>
              </a:rPr>
              <a:t> csúcsára, tekints szét nyugatra és északra, délre és keletre, nézz körül saját szemeddel, mert te nem kelhetsz át a Jordánon.</a:t>
            </a:r>
            <a:r>
              <a:rPr lang="hu-HU" sz="3200" b="1" baseline="30000" dirty="0">
                <a:solidFill>
                  <a:schemeClr val="bg1"/>
                </a:solidFill>
              </a:rPr>
              <a:t>28</a:t>
            </a:r>
            <a:r>
              <a:rPr lang="hu-HU" sz="3200" b="1" dirty="0">
                <a:solidFill>
                  <a:schemeClr val="bg1"/>
                </a:solidFill>
              </a:rPr>
              <a:t>Józsuénak azonban adj parancsot, erősítsd és bátorítsd őt, mert ő fog átkelni e nép élén, és ő osztja majd fel az országot, amelyet látsz.”</a:t>
            </a:r>
            <a:r>
              <a:rPr lang="hu-HU" sz="3200" dirty="0">
                <a:solidFill>
                  <a:schemeClr val="bg1"/>
                </a:solidFill>
              </a:rPr>
              <a:t> V. </a:t>
            </a:r>
            <a:r>
              <a:rPr lang="hu-HU" sz="3200" dirty="0" err="1">
                <a:solidFill>
                  <a:schemeClr val="bg1"/>
                </a:solidFill>
              </a:rPr>
              <a:t>Móz</a:t>
            </a:r>
            <a:r>
              <a:rPr lang="hu-HU" sz="3200" dirty="0">
                <a:solidFill>
                  <a:schemeClr val="bg1"/>
                </a:solidFill>
              </a:rPr>
              <a:t> 3,25-28 </a:t>
            </a:r>
            <a:br>
              <a:rPr lang="hu-HU" sz="3200" dirty="0">
                <a:solidFill>
                  <a:schemeClr val="bg1"/>
                </a:solidFill>
              </a:rPr>
            </a:br>
            <a:endParaRPr lang="hu-HU" sz="3200" dirty="0">
              <a:solidFill>
                <a:schemeClr val="bg1"/>
              </a:solidFill>
            </a:endParaRPr>
          </a:p>
          <a:p>
            <a:pPr algn="ctr"/>
            <a:br>
              <a:rPr lang="hu-HU" sz="3200" dirty="0">
                <a:solidFill>
                  <a:schemeClr val="bg1"/>
                </a:solidFill>
              </a:rPr>
            </a:br>
            <a:br>
              <a:rPr lang="hu-HU" sz="3200" dirty="0">
                <a:solidFill>
                  <a:schemeClr val="bg1"/>
                </a:solidFill>
              </a:rPr>
            </a:br>
            <a:endParaRPr lang="hu-H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9841" y="80126"/>
            <a:ext cx="7886700" cy="1325563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29842" y="1526787"/>
            <a:ext cx="3868340" cy="670148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ISTEN NEM TESZ KIVÉTELT!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29842" y="2318039"/>
            <a:ext cx="3868340" cy="4462770"/>
          </a:xfrm>
          <a:ln w="28575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„</a:t>
            </a:r>
            <a:r>
              <a:rPr lang="hu-HU" b="1" dirty="0">
                <a:solidFill>
                  <a:schemeClr val="bg1"/>
                </a:solidFill>
              </a:rPr>
              <a:t>mert te nem kelhetsz át a Jordánon</a:t>
            </a:r>
            <a:r>
              <a:rPr lang="hu-HU" dirty="0">
                <a:solidFill>
                  <a:schemeClr val="bg1"/>
                </a:solidFill>
              </a:rPr>
              <a:t>” 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3,27</a:t>
            </a:r>
          </a:p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sv-SE" b="1" baseline="30000" dirty="0">
                <a:solidFill>
                  <a:schemeClr val="bg1"/>
                </a:solidFill>
              </a:rPr>
              <a:t>22</a:t>
            </a:r>
            <a:r>
              <a:rPr lang="sv-SE" b="1" dirty="0">
                <a:solidFill>
                  <a:schemeClr val="bg1"/>
                </a:solidFill>
              </a:rPr>
              <a:t>Nekem tehát ezen a földön kell meghalnom, nem kelhetek át a Jordánon.</a:t>
            </a:r>
            <a:r>
              <a:rPr lang="hu-HU" b="1" dirty="0">
                <a:solidFill>
                  <a:schemeClr val="bg1"/>
                </a:solidFill>
              </a:rPr>
              <a:t>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4,22</a:t>
            </a:r>
          </a:p>
          <a:p>
            <a:r>
              <a:rPr lang="hu-HU" b="1" dirty="0">
                <a:solidFill>
                  <a:schemeClr val="bg1"/>
                </a:solidFill>
              </a:rPr>
              <a:t>„Az ÚR is </a:t>
            </a:r>
            <a:r>
              <a:rPr lang="hu-HU" b="1" dirty="0" err="1">
                <a:solidFill>
                  <a:schemeClr val="bg1"/>
                </a:solidFill>
              </a:rPr>
              <a:t>megmondotta</a:t>
            </a:r>
            <a:r>
              <a:rPr lang="hu-HU" b="1" dirty="0">
                <a:solidFill>
                  <a:schemeClr val="bg1"/>
                </a:solidFill>
              </a:rPr>
              <a:t> nekem: Nem kelhetsz át a Jordánon!”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31,2</a:t>
            </a:r>
          </a:p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52</a:t>
            </a:r>
            <a:r>
              <a:rPr lang="hu-HU" b="1" dirty="0">
                <a:solidFill>
                  <a:schemeClr val="bg1"/>
                </a:solidFill>
              </a:rPr>
              <a:t>Megláthatod ugyan közelről azt a földet, de nem mehetsz be arra a földre, amelyet Izráel fiainak adok.”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32,52</a:t>
            </a:r>
          </a:p>
          <a:p>
            <a:r>
              <a:rPr lang="hu-HU" b="1" dirty="0">
                <a:solidFill>
                  <a:schemeClr val="bg1"/>
                </a:solidFill>
              </a:rPr>
              <a:t>„Megmutattam neked, de nem mehetsz be oda.” </a:t>
            </a:r>
            <a:r>
              <a:rPr lang="hu-HU" dirty="0">
                <a:solidFill>
                  <a:schemeClr val="bg1"/>
                </a:solidFill>
              </a:rPr>
              <a:t>V. </a:t>
            </a:r>
            <a:r>
              <a:rPr lang="hu-HU" dirty="0" err="1">
                <a:solidFill>
                  <a:schemeClr val="bg1"/>
                </a:solidFill>
              </a:rPr>
              <a:t>Móz</a:t>
            </a:r>
            <a:r>
              <a:rPr lang="hu-HU" dirty="0">
                <a:solidFill>
                  <a:schemeClr val="bg1"/>
                </a:solidFill>
              </a:rPr>
              <a:t> 34,4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629151" y="1526787"/>
            <a:ext cx="3887391" cy="670149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MÓZES NEM SÉRTŐDIK BE!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638056" y="2318038"/>
            <a:ext cx="3887391" cy="4462771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hu-HU" sz="2200" b="1" dirty="0">
                <a:solidFill>
                  <a:schemeClr val="bg1"/>
                </a:solidFill>
              </a:rPr>
              <a:t>„</a:t>
            </a:r>
            <a:r>
              <a:rPr lang="hu-HU" sz="2200" b="1" baseline="30000" dirty="0">
                <a:solidFill>
                  <a:schemeClr val="bg1"/>
                </a:solidFill>
              </a:rPr>
              <a:t>7</a:t>
            </a:r>
            <a:r>
              <a:rPr lang="hu-HU" sz="2200" b="1" dirty="0">
                <a:solidFill>
                  <a:schemeClr val="bg1"/>
                </a:solidFill>
              </a:rPr>
              <a:t>Akkor odahívta Mózes Józsuét, és ezt mondta neki az egész Izráel előtt: Légy erős és bátor, mert te fogsz bemenni ezzel a néppel arra a földre, amelyet az ÚR esküvel ígért oda atyáiknak, és te osztod azt fel majd köztük. </a:t>
            </a:r>
            <a:r>
              <a:rPr lang="hu-HU" sz="2200" b="1" baseline="30000" dirty="0">
                <a:solidFill>
                  <a:schemeClr val="bg1"/>
                </a:solidFill>
              </a:rPr>
              <a:t>8</a:t>
            </a:r>
            <a:r>
              <a:rPr lang="hu-HU" sz="2200" b="1" dirty="0">
                <a:solidFill>
                  <a:schemeClr val="bg1"/>
                </a:solidFill>
              </a:rPr>
              <a:t>Maga az ÚR megy előtted, ő lesz veled. Nem hagy el téged, és nem marad el tőled. Ne félj hát, és ne rettegj!”    			</a:t>
            </a:r>
            <a:r>
              <a:rPr lang="hu-HU" sz="2200" dirty="0">
                <a:solidFill>
                  <a:schemeClr val="bg1"/>
                </a:solidFill>
              </a:rPr>
              <a:t>V. </a:t>
            </a:r>
            <a:r>
              <a:rPr lang="hu-HU" sz="2200" dirty="0" err="1">
                <a:solidFill>
                  <a:schemeClr val="bg1"/>
                </a:solidFill>
              </a:rPr>
              <a:t>Móz</a:t>
            </a:r>
            <a:r>
              <a:rPr lang="hu-HU" sz="2200" dirty="0">
                <a:solidFill>
                  <a:schemeClr val="bg1"/>
                </a:solidFill>
              </a:rPr>
              <a:t> 31,7-8</a:t>
            </a:r>
          </a:p>
        </p:txBody>
      </p:sp>
    </p:spTree>
    <p:extLst>
      <p:ext uri="{BB962C8B-B14F-4D97-AF65-F5344CB8AC3E}">
        <p14:creationId xmlns:p14="http://schemas.microsoft.com/office/powerpoint/2010/main" val="100257666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594</Words>
  <Application>Microsoft Macintosh PowerPoint</Application>
  <PresentationFormat>Diavetítés a képernyőre (4:3 oldalarány)</PresentationFormat>
  <Paragraphs>55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9</vt:i4>
      </vt:variant>
      <vt:variant>
        <vt:lpstr>Diacímek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Noto Serif</vt:lpstr>
      <vt:lpstr>Times New Roman</vt:lpstr>
      <vt:lpstr>Diseño predeterminado</vt:lpstr>
      <vt:lpstr>2_Diseño predeterminado</vt:lpstr>
      <vt:lpstr>3_Diseño predeterminado</vt:lpstr>
      <vt:lpstr>4_Diseño predeterminado</vt:lpstr>
      <vt:lpstr>Office-téma</vt:lpstr>
      <vt:lpstr>1_Office-téma</vt:lpstr>
      <vt:lpstr>2_Office-téma</vt:lpstr>
      <vt:lpstr>3_Office-téma</vt:lpstr>
      <vt:lpstr>4_Office-téma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TANULSÁG</vt:lpstr>
      <vt:lpstr>„10Nem is támadt többé Izráelben Mózeshez hasonló próféta, akivel szemtől szemben érintkezett volna az ÚR. 11Mert őt küldte el az ÚR mindazoknak a jeleknek és csodáknak a véghezvitelére, amelyeket tett Egyiptom földjén a fáraóval, minden szolgájával és egész országával; 12és minden erős kézzel megteendő, minden nagy és félelmes dolog véghezvitelére, amelyeket megtett Mózes egész Izráel szeme láttára.” V. Móz 34,10-12</vt:lpstr>
      <vt:lpstr>TANULSÁG</vt:lpstr>
      <vt:lpstr>PowerPoint-bemutató</vt:lpstr>
      <vt:lpstr>PowerPoint-bemutató</vt:lpstr>
      <vt:lpstr>PowerPoint-bemutató</vt:lpstr>
      <vt:lpstr>„Járj az Ő útján!”</vt:lpstr>
      <vt:lpstr>„Szolgáld Őt!”</vt:lpstr>
      <vt:lpstr>„Tartsd meg parancsolatait!”</vt:lpstr>
    </vt:vector>
  </TitlesOfParts>
  <Company>Toshiba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Microsoft Office-felhasználó</cp:lastModifiedBy>
  <cp:revision>856</cp:revision>
  <dcterms:created xsi:type="dcterms:W3CDTF">2010-05-23T14:28:12Z</dcterms:created>
  <dcterms:modified xsi:type="dcterms:W3CDTF">2018-08-07T17:03:43Z</dcterms:modified>
</cp:coreProperties>
</file>