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3"/>
  </p:notesMasterIdLst>
  <p:sldIdLst>
    <p:sldId id="630" r:id="rId6"/>
    <p:sldId id="688" r:id="rId7"/>
    <p:sldId id="689" r:id="rId8"/>
    <p:sldId id="654" r:id="rId9"/>
    <p:sldId id="277" r:id="rId10"/>
    <p:sldId id="660" r:id="rId11"/>
    <p:sldId id="663" r:id="rId12"/>
    <p:sldId id="661" r:id="rId13"/>
    <p:sldId id="662" r:id="rId14"/>
    <p:sldId id="664" r:id="rId15"/>
    <p:sldId id="665" r:id="rId16"/>
    <p:sldId id="690" r:id="rId17"/>
    <p:sldId id="691" r:id="rId18"/>
    <p:sldId id="666" r:id="rId19"/>
    <p:sldId id="667" r:id="rId20"/>
    <p:sldId id="668" r:id="rId21"/>
    <p:sldId id="669" r:id="rId22"/>
    <p:sldId id="670" r:id="rId23"/>
    <p:sldId id="671" r:id="rId24"/>
    <p:sldId id="692" r:id="rId25"/>
    <p:sldId id="693" r:id="rId26"/>
    <p:sldId id="672" r:id="rId27"/>
    <p:sldId id="694" r:id="rId28"/>
    <p:sldId id="695" r:id="rId29"/>
    <p:sldId id="674" r:id="rId30"/>
    <p:sldId id="677" r:id="rId31"/>
    <p:sldId id="678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5" autoAdjust="0"/>
    <p:restoredTop sz="94652" autoAdjust="0"/>
  </p:normalViewPr>
  <p:slideViewPr>
    <p:cSldViewPr>
      <p:cViewPr varScale="1">
        <p:scale>
          <a:sx n="87" d="100"/>
          <a:sy n="87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5F8E-3446-4CCA-AB2A-897B5B982EB3}" type="datetimeFigureOut">
              <a:rPr lang="hu-HU" smtClean="0"/>
              <a:pPr/>
              <a:t>2018.02.12.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EAC64-908D-4B2C-8909-B09DFF5C58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22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7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61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6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9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7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7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4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6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9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6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6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9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79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66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57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44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6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9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67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6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2018.02.12.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59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2018.02.12.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2018.02.12.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B98925-DA17-405D-A8CC-E435E63D2F9D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2018.02.12.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425E47-28CC-431D-A66A-2C9D40D48C4D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-36512" y="-243408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66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Igeolvasás</a:t>
            </a:r>
            <a:endParaRPr lang="hu-HU" sz="6600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068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</a:rPr>
              <a:t>„Ezt mondta Isten [Salamonnak]: Kérj valamit, én megadom neked! </a:t>
            </a:r>
            <a:r>
              <a:rPr lang="hu-HU" sz="2800" b="1" baseline="30000" dirty="0">
                <a:solidFill>
                  <a:schemeClr val="bg1"/>
                </a:solidFill>
              </a:rPr>
              <a:t>6</a:t>
            </a:r>
            <a:r>
              <a:rPr lang="hu-HU" sz="2800" b="1" dirty="0">
                <a:solidFill>
                  <a:schemeClr val="bg1"/>
                </a:solidFill>
              </a:rPr>
              <a:t>Salamon ezt felelte: Te nagy szeretettel bántál szolgáddal, Dáviddal, az én apámmal, ahogyan ő is hűségesen, igazán és egyenes szívvel élt előtted. Ezt a nagy szeretetet megtartottad iránta, és fiút adtál neki, aki a trónján ül ma is. </a:t>
            </a:r>
            <a:r>
              <a:rPr lang="hu-HU" sz="2800" b="1" baseline="30000" dirty="0">
                <a:solidFill>
                  <a:schemeClr val="bg1"/>
                </a:solidFill>
              </a:rPr>
              <a:t>7</a:t>
            </a:r>
            <a:r>
              <a:rPr lang="hu-HU" sz="2800" b="1" dirty="0">
                <a:solidFill>
                  <a:schemeClr val="bg1"/>
                </a:solidFill>
              </a:rPr>
              <a:t>És most </a:t>
            </a:r>
            <a:r>
              <a:rPr lang="hu-HU" sz="2800" b="1" dirty="0" err="1">
                <a:solidFill>
                  <a:schemeClr val="bg1"/>
                </a:solidFill>
              </a:rPr>
              <a:t>URam</a:t>
            </a:r>
            <a:r>
              <a:rPr lang="hu-HU" sz="2800" b="1" dirty="0">
                <a:solidFill>
                  <a:schemeClr val="bg1"/>
                </a:solidFill>
              </a:rPr>
              <a:t>, Istenem, te királlyá tetted szolgádat az én apám, Dávid után. De én még egészen fiatal vagyok, nem értek a kormányzáshoz. </a:t>
            </a:r>
            <a:r>
              <a:rPr lang="hu-HU" sz="2800" b="1" baseline="30000" dirty="0">
                <a:solidFill>
                  <a:schemeClr val="bg1"/>
                </a:solidFill>
              </a:rPr>
              <a:t>8</a:t>
            </a:r>
            <a:r>
              <a:rPr lang="hu-HU" sz="2800" b="1" dirty="0">
                <a:solidFill>
                  <a:schemeClr val="bg1"/>
                </a:solidFill>
              </a:rPr>
              <a:t>És a te szolgád választott néped között van, amely olyan nagy nép, hogy nem lehet számba venni; nem számlálható meg a sokasága miatt.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</a:rPr>
              <a:t>„Elküldelek a betlehemi </a:t>
            </a:r>
            <a:r>
              <a:rPr lang="hu-HU" sz="2800" b="1" dirty="0" err="1">
                <a:solidFill>
                  <a:schemeClr val="bg1"/>
                </a:solidFill>
              </a:rPr>
              <a:t>Isaihoz</a:t>
            </a:r>
            <a:r>
              <a:rPr lang="hu-HU" sz="2800" b="1" dirty="0">
                <a:solidFill>
                  <a:schemeClr val="bg1"/>
                </a:solidFill>
              </a:rPr>
              <a:t>, mert ennek a fiai közül szemeltem ki a királyt. […] </a:t>
            </a:r>
            <a:r>
              <a:rPr lang="hu-HU" sz="2800" b="1" baseline="30000" dirty="0">
                <a:solidFill>
                  <a:schemeClr val="bg1"/>
                </a:solidFill>
              </a:rPr>
              <a:t>10</a:t>
            </a:r>
            <a:r>
              <a:rPr lang="hu-HU" sz="2800" b="1" dirty="0">
                <a:solidFill>
                  <a:schemeClr val="bg1"/>
                </a:solidFill>
              </a:rPr>
              <a:t>Így vezette oda </a:t>
            </a:r>
            <a:r>
              <a:rPr lang="hu-HU" sz="2800" b="1" dirty="0" err="1">
                <a:solidFill>
                  <a:schemeClr val="bg1"/>
                </a:solidFill>
              </a:rPr>
              <a:t>Isai</a:t>
            </a:r>
            <a:r>
              <a:rPr lang="hu-HU" sz="2800" b="1" dirty="0">
                <a:solidFill>
                  <a:schemeClr val="bg1"/>
                </a:solidFill>
              </a:rPr>
              <a:t> Sámuel elé mind a hét fiát, de Sámuel ezt mondta </a:t>
            </a:r>
            <a:r>
              <a:rPr lang="hu-HU" sz="2800" b="1" dirty="0" err="1">
                <a:solidFill>
                  <a:schemeClr val="bg1"/>
                </a:solidFill>
              </a:rPr>
              <a:t>Isainak</a:t>
            </a:r>
            <a:r>
              <a:rPr lang="hu-HU" sz="2800" b="1" dirty="0">
                <a:solidFill>
                  <a:schemeClr val="bg1"/>
                </a:solidFill>
              </a:rPr>
              <a:t>: </a:t>
            </a:r>
            <a:r>
              <a:rPr lang="hu-HU" sz="2800" b="1" u="sng" dirty="0">
                <a:solidFill>
                  <a:schemeClr val="bg1"/>
                </a:solidFill>
              </a:rPr>
              <a:t>Ezeket nem választotta az ÚR.</a:t>
            </a:r>
            <a:r>
              <a:rPr lang="hu-HU" sz="2800" b="1" dirty="0">
                <a:solidFill>
                  <a:schemeClr val="bg1"/>
                </a:solidFill>
              </a:rPr>
              <a:t> </a:t>
            </a:r>
            <a:r>
              <a:rPr lang="hu-HU" sz="2800" b="1" baseline="30000" dirty="0">
                <a:solidFill>
                  <a:schemeClr val="bg1"/>
                </a:solidFill>
              </a:rPr>
              <a:t>11</a:t>
            </a:r>
            <a:r>
              <a:rPr lang="hu-HU" sz="2800" b="1" dirty="0">
                <a:solidFill>
                  <a:schemeClr val="bg1"/>
                </a:solidFill>
              </a:rPr>
              <a:t>Majd megkérdezte Sámuel </a:t>
            </a:r>
            <a:r>
              <a:rPr lang="hu-HU" sz="2800" b="1" dirty="0" err="1">
                <a:solidFill>
                  <a:schemeClr val="bg1"/>
                </a:solidFill>
              </a:rPr>
              <a:t>Isaitól</a:t>
            </a:r>
            <a:r>
              <a:rPr lang="hu-HU" sz="2800" b="1" dirty="0">
                <a:solidFill>
                  <a:schemeClr val="bg1"/>
                </a:solidFill>
              </a:rPr>
              <a:t>: Minden fiad itt van? Hátra van még a legkisebb - felelte ő -, de ő éppen a juhokat őrzi. Erre Sámuel ezt mondta </a:t>
            </a:r>
            <a:r>
              <a:rPr lang="hu-HU" sz="2800" b="1" dirty="0" err="1">
                <a:solidFill>
                  <a:schemeClr val="bg1"/>
                </a:solidFill>
              </a:rPr>
              <a:t>Isainak</a:t>
            </a:r>
            <a:r>
              <a:rPr lang="hu-HU" sz="2800" b="1" dirty="0">
                <a:solidFill>
                  <a:schemeClr val="bg1"/>
                </a:solidFill>
              </a:rPr>
              <a:t>: Üzenj neki azonnal, és hozasd ide, mert addig nem ülünk le, amíg ő meg nem érkezik. </a:t>
            </a:r>
            <a:r>
              <a:rPr lang="hu-HU" sz="2800" b="1" baseline="30000" dirty="0">
                <a:solidFill>
                  <a:schemeClr val="bg1"/>
                </a:solidFill>
              </a:rPr>
              <a:t>12</a:t>
            </a:r>
            <a:r>
              <a:rPr lang="hu-HU" sz="2800" b="1" dirty="0">
                <a:solidFill>
                  <a:schemeClr val="bg1"/>
                </a:solidFill>
              </a:rPr>
              <a:t>Üzent tehát neki, és elhozatta. Ő pedig pirospozsgás, szép szemű és jó megjelenésű volt. </a:t>
            </a:r>
            <a:r>
              <a:rPr lang="hu-HU" sz="2800" b="1" u="sng" dirty="0">
                <a:solidFill>
                  <a:schemeClr val="bg1"/>
                </a:solidFill>
              </a:rPr>
              <a:t>Akkor ezt mondta az ÚR: Rajta! Kend fel, mert ő az!</a:t>
            </a:r>
            <a:r>
              <a:rPr lang="hu-HU" sz="2800" b="1" dirty="0">
                <a:solidFill>
                  <a:schemeClr val="bg1"/>
                </a:solidFill>
              </a:rPr>
              <a:t> </a:t>
            </a:r>
            <a:r>
              <a:rPr lang="hu-HU" sz="2800" b="1" baseline="30000" dirty="0">
                <a:solidFill>
                  <a:schemeClr val="bg1"/>
                </a:solidFill>
              </a:rPr>
              <a:t>13</a:t>
            </a:r>
            <a:r>
              <a:rPr lang="hu-HU" sz="2800" b="1" dirty="0">
                <a:solidFill>
                  <a:schemeClr val="bg1"/>
                </a:solidFill>
              </a:rPr>
              <a:t>Sámuel pedig fogta az olajos szarut, és felkente őt testvérei jelenlétében. Akkor az </a:t>
            </a:r>
            <a:r>
              <a:rPr lang="hu-HU" sz="2800" b="1" u="sng" dirty="0">
                <a:solidFill>
                  <a:schemeClr val="bg1"/>
                </a:solidFill>
              </a:rPr>
              <a:t>ÚR lelke szállt Dávidra</a:t>
            </a:r>
            <a:r>
              <a:rPr lang="hu-HU" sz="2800" b="1" dirty="0">
                <a:solidFill>
                  <a:schemeClr val="bg1"/>
                </a:solidFill>
              </a:rPr>
              <a:t>, és attól kezdve vele is maradt.” </a:t>
            </a:r>
            <a:r>
              <a:rPr lang="hu-HU" sz="2800" dirty="0">
                <a:solidFill>
                  <a:schemeClr val="bg1"/>
                </a:solidFill>
              </a:rPr>
              <a:t>I </a:t>
            </a:r>
            <a:r>
              <a:rPr lang="hu-HU" sz="2800" dirty="0" err="1">
                <a:solidFill>
                  <a:schemeClr val="bg1"/>
                </a:solidFill>
              </a:rPr>
              <a:t>Sám</a:t>
            </a:r>
            <a:r>
              <a:rPr lang="hu-HU" sz="2800" dirty="0">
                <a:solidFill>
                  <a:schemeClr val="bg1"/>
                </a:solidFill>
              </a:rPr>
              <a:t> 16,1b.10-13</a:t>
            </a:r>
            <a:endParaRPr lang="hu-HU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77281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„Az ember azt nézi, ami a szeme előtt van, de az ÚR azt nézi, ami a szívben van.” </a:t>
            </a:r>
            <a:r>
              <a:rPr lang="it-IT" sz="4400" dirty="0">
                <a:solidFill>
                  <a:schemeClr val="bg1"/>
                </a:solidFill>
              </a:rPr>
              <a:t>I Sám 16,7b</a:t>
            </a:r>
            <a:br>
              <a:rPr lang="it-IT" sz="4400" dirty="0">
                <a:solidFill>
                  <a:schemeClr val="bg1"/>
                </a:solidFill>
              </a:rPr>
            </a:br>
            <a:endParaRPr lang="it-IT" sz="4400" dirty="0">
              <a:solidFill>
                <a:schemeClr val="bg1"/>
              </a:solidFill>
            </a:endParaRPr>
          </a:p>
          <a:p>
            <a:pPr algn="ctr"/>
            <a:r>
              <a:rPr lang="it-IT" sz="4400" dirty="0">
                <a:solidFill>
                  <a:schemeClr val="bg1"/>
                </a:solidFill>
              </a:rPr>
              <a:t/>
            </a:r>
            <a:br>
              <a:rPr lang="it-IT" sz="4400" dirty="0">
                <a:solidFill>
                  <a:schemeClr val="bg1"/>
                </a:solidFill>
              </a:rPr>
            </a:br>
            <a:endParaRPr lang="hu-H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ím 1"/>
          <p:cNvSpPr txBox="1">
            <a:spLocks/>
          </p:cNvSpPr>
          <p:nvPr/>
        </p:nvSpPr>
        <p:spPr>
          <a:xfrm>
            <a:off x="5868151" y="2702382"/>
            <a:ext cx="33708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megfélemlítés</a:t>
            </a:r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2360224" y="3062413"/>
            <a:ext cx="3651939" cy="1230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zsarnokoskodás		</a:t>
            </a:r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Mi a vezető feladata?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-614548" y="2687459"/>
            <a:ext cx="3357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uralkodás</a:t>
            </a:r>
            <a:endParaRPr lang="hu-HU" b="1" dirty="0">
              <a:solidFill>
                <a:prstClr val="white"/>
              </a:solidFill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 flipH="1">
            <a:off x="311727" y="2752066"/>
            <a:ext cx="1576450" cy="1226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3151423" y="2897582"/>
            <a:ext cx="2477489" cy="10806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>
            <a:off x="6679872" y="2765891"/>
            <a:ext cx="2093026" cy="1198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00801" y="2752066"/>
            <a:ext cx="1327067" cy="1226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3151423" y="2752081"/>
            <a:ext cx="2321255" cy="1325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6702139" y="2727679"/>
            <a:ext cx="2021774" cy="13440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ím 1"/>
          <p:cNvSpPr txBox="1">
            <a:spLocks/>
          </p:cNvSpPr>
          <p:nvPr/>
        </p:nvSpPr>
        <p:spPr>
          <a:xfrm>
            <a:off x="628650" y="48228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h</a:t>
            </a:r>
            <a:r>
              <a:rPr lang="hu-HU" b="1" dirty="0">
                <a:solidFill>
                  <a:prstClr val="white"/>
                </a:solidFill>
              </a:rPr>
              <a:t>atalom gyakorlás</a:t>
            </a:r>
            <a:endParaRPr lang="hu-HU" b="1" dirty="0">
              <a:solidFill>
                <a:prstClr val="white"/>
              </a:solidFill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3151415" y="4887447"/>
            <a:ext cx="3008910" cy="1226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>
            <a:off x="3151418" y="4969537"/>
            <a:ext cx="3008909" cy="1062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1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50081" y="54868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>
                <a:solidFill>
                  <a:schemeClr val="bg1"/>
                </a:solidFill>
              </a:rPr>
              <a:t>szolgálat</a:t>
            </a:r>
            <a:endParaRPr lang="hu-HU" sz="7200" b="1" dirty="0">
              <a:solidFill>
                <a:schemeClr val="bg1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742949" y="-24340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b="1" dirty="0">
                <a:solidFill>
                  <a:prstClr val="white"/>
                </a:solidFill>
              </a:rPr>
              <a:t>Mi a vezető feladata?</a:t>
            </a:r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556794"/>
            <a:ext cx="8761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 királyok uralkodnak népeiken, és akik hatalmuk alá hajtják őket, jótevőknek hívatják magukat. </a:t>
            </a:r>
            <a:r>
              <a:rPr lang="hu-HU" sz="2000" b="1" baseline="30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 azonban ne így cselekedjetek, hanem aki a legnagyobb közöttetek, olyan legyen, mint a legkisebb, </a:t>
            </a:r>
          </a:p>
          <a:p>
            <a:pPr indent="44958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200" b="1" u="sng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 vezet, olyan legyen, mint aki szolgál.</a:t>
            </a: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indent="44958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hu-HU" sz="32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22,25b-26</a:t>
            </a:r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19988"/>
            <a:ext cx="4356058" cy="290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imag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945" y="1844830"/>
            <a:ext cx="4607059" cy="287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251520" y="848906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Főnök:</a:t>
            </a:r>
            <a:endParaRPr lang="hu-HU" sz="4000" dirty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572000" y="90872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bg1"/>
                </a:solidFill>
              </a:rPr>
              <a:t>Vezető: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8072"/>
            <a:ext cx="916462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6"/>
            <a:ext cx="7092280" cy="441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0" y="429309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„…ha valaki szolgál, úgy szolgáljon, mint aki azt Istentől kapott erővel végzi, hogy mindenkor Isten dicsőíttessék Jézus Krisztus által, akié a dicsőség és a hatalom örökkön-örökké.”</a:t>
            </a:r>
            <a:r>
              <a:rPr lang="hu-HU" sz="3200" dirty="0">
                <a:solidFill>
                  <a:schemeClr val="bg1"/>
                </a:solidFill>
              </a:rPr>
              <a:t> I </a:t>
            </a:r>
            <a:r>
              <a:rPr lang="hu-HU" sz="3200" dirty="0" err="1">
                <a:solidFill>
                  <a:schemeClr val="bg1"/>
                </a:solidFill>
              </a:rPr>
              <a:t>Pt</a:t>
            </a:r>
            <a:r>
              <a:rPr lang="hu-HU" sz="3200" dirty="0">
                <a:solidFill>
                  <a:schemeClr val="bg1"/>
                </a:solidFill>
              </a:rPr>
              <a:t> 4,11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/>
            </a:r>
            <a:br>
              <a:rPr lang="hu-HU" sz="3200" dirty="0">
                <a:solidFill>
                  <a:schemeClr val="bg1"/>
                </a:solidFill>
              </a:rPr>
            </a:br>
            <a:endParaRPr lang="hu-H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827584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- életével példát mutat, </a:t>
            </a:r>
          </a:p>
          <a:p>
            <a:r>
              <a:rPr lang="hu-HU" sz="3600" dirty="0">
                <a:solidFill>
                  <a:schemeClr val="bg1"/>
                </a:solidFill>
              </a:rPr>
              <a:t>- hordozza a feladatok terhét, </a:t>
            </a:r>
          </a:p>
          <a:p>
            <a:r>
              <a:rPr lang="hu-HU" sz="3600" dirty="0">
                <a:solidFill>
                  <a:schemeClr val="bg1"/>
                </a:solidFill>
              </a:rPr>
              <a:t>- felelősséggel van felruházva, </a:t>
            </a:r>
          </a:p>
          <a:p>
            <a:r>
              <a:rPr lang="hu-HU" sz="3600" dirty="0">
                <a:solidFill>
                  <a:schemeClr val="bg1"/>
                </a:solidFill>
              </a:rPr>
              <a:t>- felelősséget vállal nem csupán a feladatokért, hanem a rábízottakért 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4" name="Kép 3" descr="image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8" y="2705883"/>
            <a:ext cx="6228184" cy="415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0870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Jézus mondja:</a:t>
            </a:r>
          </a:p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„</a:t>
            </a:r>
            <a:r>
              <a:rPr lang="hu-HU" sz="3600" b="1" dirty="0">
                <a:solidFill>
                  <a:schemeClr val="bg1"/>
                </a:solidFill>
              </a:rPr>
              <a:t>Aki nekem szolgál, kövessen engem, és ahol én vagyok, ott lesz a szolgám is. Azt, aki szolgál nekem, </a:t>
            </a:r>
            <a:endParaRPr lang="hu-HU" sz="36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3600" b="1" dirty="0" smtClean="0">
                <a:solidFill>
                  <a:schemeClr val="bg1"/>
                </a:solidFill>
              </a:rPr>
              <a:t>azt megbecsüli </a:t>
            </a:r>
            <a:r>
              <a:rPr lang="hu-HU" sz="3600" b="1" dirty="0">
                <a:solidFill>
                  <a:schemeClr val="bg1"/>
                </a:solidFill>
              </a:rPr>
              <a:t>az Atya.”</a:t>
            </a:r>
            <a:r>
              <a:rPr lang="hu-HU" sz="3600" dirty="0">
                <a:solidFill>
                  <a:schemeClr val="bg1"/>
                </a:solidFill>
              </a:rPr>
              <a:t> </a:t>
            </a:r>
            <a:r>
              <a:rPr lang="hu-HU" sz="3600" dirty="0" err="1">
                <a:solidFill>
                  <a:schemeClr val="bg1"/>
                </a:solidFill>
              </a:rPr>
              <a:t>Jn</a:t>
            </a:r>
            <a:r>
              <a:rPr lang="hu-HU" sz="3600" dirty="0">
                <a:solidFill>
                  <a:schemeClr val="bg1"/>
                </a:solidFill>
              </a:rPr>
              <a:t> 12,26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80528" y="22174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</a:rPr>
              <a:t>Vezető szíve       Vezetés szíve </a:t>
            </a:r>
            <a:endParaRPr lang="hu-HU" sz="4800" dirty="0">
              <a:solidFill>
                <a:schemeClr val="bg1"/>
              </a:solidFill>
            </a:endParaRPr>
          </a:p>
        </p:txBody>
      </p:sp>
      <p:pic>
        <p:nvPicPr>
          <p:cNvPr id="4" name="Kép 3" descr="image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561662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404669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baseline="30000" dirty="0">
                <a:solidFill>
                  <a:schemeClr val="bg1"/>
                </a:solidFill>
              </a:rPr>
              <a:t>9</a:t>
            </a:r>
            <a:r>
              <a:rPr lang="hu-HU" sz="2800" b="1" dirty="0">
                <a:solidFill>
                  <a:schemeClr val="bg1"/>
                </a:solidFill>
              </a:rPr>
              <a:t>Adj azért szolgádnak engedelmes szívet, hogy tudja kormányozni népedet, különbséget téve a jó és a rossz között, különben ki tudná kormányozni a te nagy népedet?! </a:t>
            </a:r>
            <a:r>
              <a:rPr lang="hu-HU" sz="2800" b="1" baseline="30000" dirty="0">
                <a:solidFill>
                  <a:schemeClr val="bg1"/>
                </a:solidFill>
              </a:rPr>
              <a:t>10</a:t>
            </a:r>
            <a:r>
              <a:rPr lang="hu-HU" sz="2800" b="1" dirty="0">
                <a:solidFill>
                  <a:schemeClr val="bg1"/>
                </a:solidFill>
              </a:rPr>
              <a:t>Tetszett az </a:t>
            </a:r>
            <a:r>
              <a:rPr lang="hu-HU" sz="2800" b="1" dirty="0" err="1">
                <a:solidFill>
                  <a:schemeClr val="bg1"/>
                </a:solidFill>
              </a:rPr>
              <a:t>ÚRnak</a:t>
            </a:r>
            <a:r>
              <a:rPr lang="hu-HU" sz="2800" b="1" dirty="0">
                <a:solidFill>
                  <a:schemeClr val="bg1"/>
                </a:solidFill>
              </a:rPr>
              <a:t>, hogy ezt kérte Salamon. </a:t>
            </a:r>
            <a:r>
              <a:rPr lang="hu-HU" sz="2800" b="1" baseline="30000" dirty="0">
                <a:solidFill>
                  <a:schemeClr val="bg1"/>
                </a:solidFill>
              </a:rPr>
              <a:t>11</a:t>
            </a:r>
            <a:r>
              <a:rPr lang="hu-HU" sz="2800" b="1" dirty="0">
                <a:solidFill>
                  <a:schemeClr val="bg1"/>
                </a:solidFill>
              </a:rPr>
              <a:t>Azért ezt mondta neki Isten: Mivel ezt kérted, és nem kértél magadnak hosszú életet, nem kértél gazdagságot, és nem kérted ellenségeid életét, hanem értelmet kértél, hogy nekem engedelmeskedve tudj kormányozni, </a:t>
            </a:r>
            <a:r>
              <a:rPr lang="hu-HU" sz="2800" b="1" baseline="30000" dirty="0">
                <a:solidFill>
                  <a:schemeClr val="bg1"/>
                </a:solidFill>
              </a:rPr>
              <a:t>12</a:t>
            </a:r>
            <a:r>
              <a:rPr lang="hu-HU" sz="2800" b="1" dirty="0">
                <a:solidFill>
                  <a:schemeClr val="bg1"/>
                </a:solidFill>
              </a:rPr>
              <a:t>ezért teljesítem kérésedet: olyan bölcs és értelmes szívet adok neked, hogy hozzád fogható nem volt előtted, és nem támad utánad sem. </a:t>
            </a:r>
            <a:r>
              <a:rPr lang="hu-HU" sz="2800" b="1" baseline="30000" dirty="0">
                <a:solidFill>
                  <a:schemeClr val="bg1"/>
                </a:solidFill>
              </a:rPr>
              <a:t>13</a:t>
            </a:r>
            <a:r>
              <a:rPr lang="hu-HU" sz="2800" b="1" dirty="0">
                <a:solidFill>
                  <a:schemeClr val="bg1"/>
                </a:solidFill>
              </a:rPr>
              <a:t>Sőt azt is megadom neked, amit nem kértél: olyan gazdagságot és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5201711" y="1491474"/>
            <a:ext cx="2797752" cy="35744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665158" y="2088946"/>
            <a:ext cx="1846984" cy="237951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08104" y="2892381"/>
            <a:ext cx="20882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Lelkiség</a:t>
            </a:r>
            <a:endParaRPr lang="hu-HU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573398" y="1941051"/>
            <a:ext cx="2103222" cy="220874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604780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Alázatosság</a:t>
            </a:r>
            <a:endParaRPr lang="hu-H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3513523" y="-241639"/>
            <a:ext cx="4303268" cy="1325563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vezető szíve: 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588477" y="2667267"/>
            <a:ext cx="2103222" cy="220874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Alázatosság</a:t>
            </a:r>
            <a:endParaRPr lang="hu-H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>
          <a:xfrm rot="21396497">
            <a:off x="5789046" y="4752459"/>
            <a:ext cx="1789153" cy="73593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8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Mobilizálás</a:t>
            </a:r>
            <a:endParaRPr lang="hu-HU" sz="8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7" name="Cím 12"/>
          <p:cNvSpPr txBox="1">
            <a:spLocks/>
          </p:cNvSpPr>
          <p:nvPr/>
        </p:nvSpPr>
        <p:spPr>
          <a:xfrm>
            <a:off x="61600" y="320070"/>
            <a:ext cx="5086464" cy="2892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hu-HU" sz="24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Lelkiség: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Újonnan kell születnetek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1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u-H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3,7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„Okos 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istentiszteletként szánjátok oda magatokat élő, szent, Istennek tetsző áldozatul, </a:t>
            </a:r>
            <a:r>
              <a:rPr lang="hu-HU" sz="18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ne igazodjatok e világhoz, hanem változzatok meg értelmetek megújulásával, hogy megítélhessétek, mi az Isten akarata, mi az, ami jó, ami neki tetsző és tökéletes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Róm 12,1</a:t>
            </a:r>
            <a:endParaRPr lang="hu-H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ím 12"/>
          <p:cNvSpPr txBox="1">
            <a:spLocks/>
          </p:cNvSpPr>
          <p:nvPr/>
        </p:nvSpPr>
        <p:spPr>
          <a:xfrm>
            <a:off x="61598" y="3771634"/>
            <a:ext cx="5086466" cy="2897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hu-HU" sz="24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Alázatosság: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18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Semmit ne tegyetek önzésből, se hiú dicsőségvágyból, hanem alázattal különbnek tartsátok egymást magatoknál; </a:t>
            </a:r>
            <a:r>
              <a:rPr lang="hu-HU" sz="18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senki se a maga hasznát nézze, hanem mindenki a másokét is. </a:t>
            </a:r>
            <a:r>
              <a:rPr lang="hu-HU" sz="1800" b="1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az indulat legyen bennetek, amely Krisztus Jézusban is megvolt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 </a:t>
            </a:r>
            <a:r>
              <a:rPr lang="hu-HU" sz="1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hu-H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2,3-5</a:t>
            </a:r>
            <a:endParaRPr lang="hu-H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7" grpId="0"/>
      <p:bldP spid="13" grpId="0"/>
      <p:bldP spid="1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4245431" y="2"/>
            <a:ext cx="4898571" cy="634325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752492" y="820519"/>
            <a:ext cx="3696195" cy="49163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201711" y="1491474"/>
            <a:ext cx="2797752" cy="35744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665158" y="2088946"/>
            <a:ext cx="1846984" cy="237951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652120" y="2852936"/>
            <a:ext cx="18912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Lelkiség</a:t>
            </a:r>
            <a:endParaRPr lang="hu-HU" sz="4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573398" y="1941051"/>
            <a:ext cx="2103222" cy="220874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6047806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Alázatosság</a:t>
            </a:r>
            <a:endParaRPr lang="hu-H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653333" y="1309090"/>
            <a:ext cx="1973513" cy="76920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38679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7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Vezethetőség</a:t>
            </a:r>
            <a:endParaRPr lang="hu-HU" sz="7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5306090" y="598850"/>
            <a:ext cx="2777248" cy="105460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619531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Látás – vezetés</a:t>
            </a:r>
            <a:endParaRPr lang="hu-HU" sz="4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4" name="Cím 12"/>
          <p:cNvSpPr txBox="1">
            <a:spLocks/>
          </p:cNvSpPr>
          <p:nvPr/>
        </p:nvSpPr>
        <p:spPr>
          <a:xfrm>
            <a:off x="213880" y="-199413"/>
            <a:ext cx="43032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hu-H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vezetés szíve:</a:t>
            </a:r>
            <a:endParaRPr lang="hu-H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588477" y="2667267"/>
            <a:ext cx="2103222" cy="220874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u-HU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Alázatosság</a:t>
            </a:r>
            <a:endParaRPr lang="hu-HU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2031431"/>
            <a:ext cx="432048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Vezethetőség: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Szentlélek nem engedte nekik, hogy hirdessék az igét Ázsiában. </a:t>
            </a:r>
            <a:r>
              <a:rPr lang="hu-HU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Míszia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felé mentek, </a:t>
            </a:r>
            <a:r>
              <a:rPr lang="hu-H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Bitiniába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próbáltak eljutni, de Jézus Lelke nem engedte őket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oda hívott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minket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(Macedóniába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hirdessük nekik az evangéliumot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ApCsel 16,6b-7.10b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ím 1"/>
          <p:cNvSpPr txBox="1">
            <a:spLocks/>
          </p:cNvSpPr>
          <p:nvPr/>
        </p:nvSpPr>
        <p:spPr>
          <a:xfrm>
            <a:off x="131932" y="5271791"/>
            <a:ext cx="4089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sz="24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Látás - vezetés: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hu-H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megvizsgáljátok, mi az Istennek jó, kedves és tökéletes akarata</a:t>
            </a:r>
            <a:r>
              <a:rPr lang="hu-H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Róm 12,2b</a:t>
            </a:r>
            <a:br>
              <a:rPr lang="hu-H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/>
      <p:bldP spid="12" grpId="0"/>
      <p:bldP spid="14" grpId="0"/>
      <p:bldP spid="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45196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</a:rPr>
              <a:t>„</a:t>
            </a:r>
            <a:r>
              <a:rPr lang="hu-HU" sz="2800" b="1" baseline="30000" dirty="0">
                <a:solidFill>
                  <a:schemeClr val="bg1"/>
                </a:solidFill>
              </a:rPr>
              <a:t>4</a:t>
            </a:r>
            <a:r>
              <a:rPr lang="hu-HU" sz="2800" b="1" dirty="0">
                <a:solidFill>
                  <a:schemeClr val="bg1"/>
                </a:solidFill>
              </a:rPr>
              <a:t>A kegyelmi ajándékok között ugyan különbségek vannak, de a Lélek ugyanaz. </a:t>
            </a:r>
            <a:r>
              <a:rPr lang="hu-HU" sz="2800" b="1" baseline="30000" dirty="0">
                <a:solidFill>
                  <a:schemeClr val="bg1"/>
                </a:solidFill>
              </a:rPr>
              <a:t>5</a:t>
            </a:r>
            <a:r>
              <a:rPr lang="hu-HU" sz="2800" b="1" dirty="0">
                <a:solidFill>
                  <a:schemeClr val="bg1"/>
                </a:solidFill>
              </a:rPr>
              <a:t>Különbségek vannak a szolgálatokban is, de az Úr ugyanaz. </a:t>
            </a:r>
            <a:r>
              <a:rPr lang="hu-HU" sz="2800" b="1" baseline="30000" dirty="0">
                <a:solidFill>
                  <a:schemeClr val="bg1"/>
                </a:solidFill>
              </a:rPr>
              <a:t>6</a:t>
            </a:r>
            <a:r>
              <a:rPr lang="hu-HU" sz="2800" b="1" dirty="0">
                <a:solidFill>
                  <a:schemeClr val="bg1"/>
                </a:solidFill>
              </a:rPr>
              <a:t>És különbségek vannak az isteni erő megnyilvánulásaiban is, de Isten, aki mindezt véghezviszi mindenkiben, ugyanaz. </a:t>
            </a:r>
            <a:r>
              <a:rPr lang="hu-HU" sz="2800" b="1" baseline="30000" dirty="0">
                <a:solidFill>
                  <a:schemeClr val="bg1"/>
                </a:solidFill>
              </a:rPr>
              <a:t>7</a:t>
            </a:r>
            <a:r>
              <a:rPr lang="hu-HU" sz="2800" b="1" dirty="0">
                <a:solidFill>
                  <a:schemeClr val="bg1"/>
                </a:solidFill>
              </a:rPr>
              <a:t>A Lélek megnyilvánulása pedig mindenkinek azért adatik, hogy használjon vele. </a:t>
            </a:r>
            <a:r>
              <a:rPr lang="hu-HU" sz="2800" b="1" baseline="30000" dirty="0">
                <a:solidFill>
                  <a:schemeClr val="bg1"/>
                </a:solidFill>
              </a:rPr>
              <a:t>8</a:t>
            </a:r>
            <a:r>
              <a:rPr lang="hu-HU" sz="2800" b="1" dirty="0">
                <a:solidFill>
                  <a:schemeClr val="bg1"/>
                </a:solidFill>
              </a:rPr>
              <a:t>Mert van, aki a Lélek által a bölcsesség igéjét kapta, a másik az ismeret igéjét, ugyanazon Lélek által. </a:t>
            </a:r>
            <a:r>
              <a:rPr lang="hu-HU" sz="2800" b="1" baseline="30000" dirty="0">
                <a:solidFill>
                  <a:schemeClr val="bg1"/>
                </a:solidFill>
              </a:rPr>
              <a:t>9</a:t>
            </a:r>
            <a:r>
              <a:rPr lang="hu-HU" sz="2800" b="1" dirty="0">
                <a:solidFill>
                  <a:schemeClr val="bg1"/>
                </a:solidFill>
              </a:rPr>
              <a:t>Az egyik ember ugyanattól a Lélektől a hitet, a másik ugyanazon Lélek által a gyógyítások kegyelmi ajándékait. </a:t>
            </a:r>
            <a:r>
              <a:rPr lang="hu-HU" sz="2800" b="1" baseline="30000" dirty="0">
                <a:solidFill>
                  <a:schemeClr val="bg1"/>
                </a:solidFill>
              </a:rPr>
              <a:t>10</a:t>
            </a:r>
            <a:r>
              <a:rPr lang="hu-HU" sz="2800" b="1" dirty="0">
                <a:solidFill>
                  <a:schemeClr val="bg1"/>
                </a:solidFill>
              </a:rPr>
              <a:t>Van, aki az isteni erők munkáit vagy a prófétálást kapta; van, aki lelkek megkülönböztetését, a nyelveken szólást vagy pedig a nyelveken szólás magyarázását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</a:rPr>
              <a:t>kapta. </a:t>
            </a:r>
            <a:r>
              <a:rPr lang="hu-HU" sz="2800" b="1" baseline="30000" dirty="0">
                <a:solidFill>
                  <a:schemeClr val="bg1"/>
                </a:solidFill>
              </a:rPr>
              <a:t>11</a:t>
            </a:r>
            <a:r>
              <a:rPr lang="hu-HU" sz="2800" b="1" dirty="0">
                <a:solidFill>
                  <a:schemeClr val="bg1"/>
                </a:solidFill>
              </a:rPr>
              <a:t>De mindezt egy és ugyanaz a Lélek munkálja, aki úgy osztja szét kinek-kinek ajándékát, amint akarja. […] </a:t>
            </a:r>
            <a:r>
              <a:rPr lang="hu-HU" sz="2800" b="1" baseline="30000" dirty="0">
                <a:solidFill>
                  <a:schemeClr val="bg1"/>
                </a:solidFill>
              </a:rPr>
              <a:t>14</a:t>
            </a:r>
            <a:r>
              <a:rPr lang="hu-HU" sz="2800" b="1" dirty="0">
                <a:solidFill>
                  <a:schemeClr val="bg1"/>
                </a:solidFill>
              </a:rPr>
              <a:t>Mert a test sem egy tagból áll, hanem sokból. </a:t>
            </a:r>
            <a:r>
              <a:rPr lang="hu-HU" sz="2800" b="1" baseline="30000" dirty="0">
                <a:solidFill>
                  <a:schemeClr val="bg1"/>
                </a:solidFill>
              </a:rPr>
              <a:t>15</a:t>
            </a:r>
            <a:r>
              <a:rPr lang="hu-HU" sz="2800" b="1" dirty="0">
                <a:solidFill>
                  <a:schemeClr val="bg1"/>
                </a:solidFill>
              </a:rPr>
              <a:t>Ha ezt mondaná a láb: „Mivel nem vagyok kéz, nem vagyok a test része”, vajon azért nem a test része-e? </a:t>
            </a:r>
            <a:r>
              <a:rPr lang="hu-HU" sz="2800" b="1" baseline="30000" dirty="0">
                <a:solidFill>
                  <a:schemeClr val="bg1"/>
                </a:solidFill>
              </a:rPr>
              <a:t>16</a:t>
            </a:r>
            <a:r>
              <a:rPr lang="hu-HU" sz="2800" b="1" dirty="0">
                <a:solidFill>
                  <a:schemeClr val="bg1"/>
                </a:solidFill>
              </a:rPr>
              <a:t>És ha ezt mondaná a fül: „Mivel nem vagyok szem, nem vagyok a test része”, vajon azért nem a test része-e? </a:t>
            </a:r>
            <a:r>
              <a:rPr lang="hu-HU" sz="2800" b="1" baseline="30000" dirty="0">
                <a:solidFill>
                  <a:schemeClr val="bg1"/>
                </a:solidFill>
              </a:rPr>
              <a:t>17</a:t>
            </a:r>
            <a:r>
              <a:rPr lang="hu-HU" sz="2800" b="1" dirty="0">
                <a:solidFill>
                  <a:schemeClr val="bg1"/>
                </a:solidFill>
              </a:rPr>
              <a:t>Ha a test csupa szem, hol lenne a hallás? Ha az egész test hallás, hol lenne a szaglás?</a:t>
            </a:r>
            <a:r>
              <a:rPr lang="hu-HU" sz="2800" b="1" baseline="30000" dirty="0">
                <a:solidFill>
                  <a:schemeClr val="bg1"/>
                </a:solidFill>
              </a:rPr>
              <a:t>18</a:t>
            </a:r>
            <a:r>
              <a:rPr lang="hu-HU" sz="2800" b="1" dirty="0">
                <a:solidFill>
                  <a:schemeClr val="bg1"/>
                </a:solidFill>
              </a:rPr>
              <a:t>Márpedig Isten rendezte el a tagokat a testben, egyenként mindegyiket, ahogyan akarta. </a:t>
            </a:r>
            <a:r>
              <a:rPr lang="hu-HU" sz="2800" b="1" baseline="30000" dirty="0">
                <a:solidFill>
                  <a:schemeClr val="bg1"/>
                </a:solidFill>
              </a:rPr>
              <a:t>19</a:t>
            </a:r>
            <a:r>
              <a:rPr lang="hu-HU" sz="2800" b="1" dirty="0">
                <a:solidFill>
                  <a:schemeClr val="bg1"/>
                </a:solidFill>
              </a:rPr>
              <a:t>Ha pedig valamennyi egy tag volna, hol volna a test? </a:t>
            </a:r>
            <a:r>
              <a:rPr lang="hu-HU" sz="2800" b="1" baseline="30000" dirty="0">
                <a:solidFill>
                  <a:schemeClr val="bg1"/>
                </a:solidFill>
              </a:rPr>
              <a:t>20</a:t>
            </a:r>
            <a:r>
              <a:rPr lang="hu-HU" sz="2800" b="1" dirty="0">
                <a:solidFill>
                  <a:schemeClr val="bg1"/>
                </a:solidFill>
              </a:rPr>
              <a:t>Így bár sok tagja van, mégis egy a test. </a:t>
            </a:r>
            <a:r>
              <a:rPr lang="hu-HU" sz="2800" b="1" baseline="30000" dirty="0">
                <a:solidFill>
                  <a:schemeClr val="bg1"/>
                </a:solidFill>
              </a:rPr>
              <a:t>21</a:t>
            </a:r>
            <a:r>
              <a:rPr lang="hu-HU" sz="2800" b="1" dirty="0">
                <a:solidFill>
                  <a:schemeClr val="bg1"/>
                </a:solidFill>
              </a:rPr>
              <a:t>Nem mondhatja a szem a kéznek: „Nincs rád szükségem”, vagy a fej a lábaknak: „Nincs rátok szükségem!” 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baseline="30000" dirty="0">
                <a:solidFill>
                  <a:srgbClr val="FFFFFF"/>
                </a:solidFill>
              </a:rPr>
              <a:t>22</a:t>
            </a:r>
            <a:r>
              <a:rPr lang="hu-HU" sz="2800" b="1" dirty="0">
                <a:solidFill>
                  <a:srgbClr val="FFFFFF"/>
                </a:solidFill>
              </a:rPr>
              <a:t>Ellenkezőleg: a test gyengébbnek látszó tagjai nagyon is szükségesek, </a:t>
            </a:r>
            <a:r>
              <a:rPr lang="hu-HU" sz="2800" b="1" baseline="30000" dirty="0">
                <a:solidFill>
                  <a:srgbClr val="FFFFFF"/>
                </a:solidFill>
              </a:rPr>
              <a:t>23</a:t>
            </a:r>
            <a:r>
              <a:rPr lang="hu-HU" sz="2800" b="1" dirty="0">
                <a:solidFill>
                  <a:srgbClr val="FFFFFF"/>
                </a:solidFill>
              </a:rPr>
              <a:t>és amelyeket a test kevésbé nemes tagjainak tartunk, azokat nagyobb tisztességgel vesszük körül, és amelyek ékesség nélküliek, azok nagyobb megbecsülésben részesülnek: </a:t>
            </a:r>
            <a:r>
              <a:rPr lang="hu-HU" sz="2800" b="1" baseline="30000" dirty="0">
                <a:solidFill>
                  <a:srgbClr val="FFFFFF"/>
                </a:solidFill>
              </a:rPr>
              <a:t>24</a:t>
            </a:r>
            <a:r>
              <a:rPr lang="hu-HU" sz="2800" b="1" dirty="0">
                <a:solidFill>
                  <a:srgbClr val="FFFFFF"/>
                </a:solidFill>
              </a:rPr>
              <a:t>a becseseknek azonban nincs erre szükségük. Isten szerkesztette így a testet egybe: az alacsonyabb rendűnek nagyobb tisztességet adva, </a:t>
            </a:r>
            <a:r>
              <a:rPr lang="hu-HU" sz="2800" b="1" baseline="30000" dirty="0">
                <a:solidFill>
                  <a:srgbClr val="FFFFFF"/>
                </a:solidFill>
              </a:rPr>
              <a:t>25</a:t>
            </a:r>
            <a:r>
              <a:rPr lang="hu-HU" sz="2800" b="1" dirty="0">
                <a:solidFill>
                  <a:srgbClr val="FFFFFF"/>
                </a:solidFill>
              </a:rPr>
              <a:t>hogy ne legyen meghasonlás a testben, hanem kölcsönösen gondoskodjanak egymásról a tagok. </a:t>
            </a:r>
            <a:r>
              <a:rPr lang="hu-HU" sz="2800" b="1" baseline="30000" dirty="0">
                <a:solidFill>
                  <a:srgbClr val="FFFFFF"/>
                </a:solidFill>
              </a:rPr>
              <a:t>26</a:t>
            </a:r>
            <a:r>
              <a:rPr lang="hu-HU" sz="2800" b="1" dirty="0">
                <a:solidFill>
                  <a:srgbClr val="FFFFFF"/>
                </a:solidFill>
              </a:rPr>
              <a:t>És így ha szenved az egyik tag, vele együtt szenved valamennyi, ha dicsőségben részesül az egyik tag, vele együtt örül valamennyi. </a:t>
            </a:r>
            <a:r>
              <a:rPr lang="hu-HU" sz="2800" b="1" baseline="30000" dirty="0">
                <a:solidFill>
                  <a:srgbClr val="FFFFFF"/>
                </a:solidFill>
              </a:rPr>
              <a:t>27</a:t>
            </a:r>
            <a:r>
              <a:rPr lang="hu-HU" sz="2800" b="1" dirty="0">
                <a:solidFill>
                  <a:srgbClr val="FFFFFF"/>
                </a:solidFill>
              </a:rPr>
              <a:t>Ti pedig Krisztus teste vagytok, és egyenként annak tagjai. </a:t>
            </a:r>
            <a:r>
              <a:rPr lang="hu-HU" sz="2800" dirty="0">
                <a:solidFill>
                  <a:srgbClr val="FFFFFF"/>
                </a:solidFill>
              </a:rPr>
              <a:t>I Kor 12,4-12.14-27</a:t>
            </a:r>
            <a:endParaRPr lang="hu-H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9512" y="690951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Jézus mondja:</a:t>
            </a: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„</a:t>
            </a:r>
            <a:r>
              <a:rPr lang="hu-HU" sz="4000" b="1" dirty="0">
                <a:solidFill>
                  <a:schemeClr val="bg1"/>
                </a:solidFill>
              </a:rPr>
              <a:t>Ha valaki nekem szolgál, </a:t>
            </a:r>
            <a:r>
              <a:rPr lang="hu-HU" sz="4000" b="1" u="sng" dirty="0">
                <a:solidFill>
                  <a:schemeClr val="bg1"/>
                </a:solidFill>
              </a:rPr>
              <a:t>engem kövessen</a:t>
            </a:r>
            <a:r>
              <a:rPr lang="hu-HU" sz="4000" b="1" dirty="0">
                <a:solidFill>
                  <a:schemeClr val="bg1"/>
                </a:solidFill>
              </a:rPr>
              <a:t>; és ahol én vagyok, ott lesz az én szolgám is; és ha valaki nekem szolgál, </a:t>
            </a:r>
            <a:endParaRPr lang="hu-HU" sz="40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4000" b="1" dirty="0" smtClean="0">
                <a:solidFill>
                  <a:schemeClr val="bg1"/>
                </a:solidFill>
              </a:rPr>
              <a:t>azt </a:t>
            </a:r>
            <a:r>
              <a:rPr lang="hu-HU" sz="4000" b="1" u="sng" dirty="0">
                <a:solidFill>
                  <a:schemeClr val="bg1"/>
                </a:solidFill>
              </a:rPr>
              <a:t>megbecsüli az Atya</a:t>
            </a:r>
            <a:r>
              <a:rPr lang="hu-HU" sz="4000" b="1" dirty="0">
                <a:solidFill>
                  <a:schemeClr val="bg1"/>
                </a:solidFill>
              </a:rPr>
              <a:t>.”</a:t>
            </a:r>
            <a:r>
              <a:rPr lang="hu-HU" sz="4000" dirty="0">
                <a:solidFill>
                  <a:schemeClr val="bg1"/>
                </a:solidFill>
              </a:rPr>
              <a:t> </a:t>
            </a:r>
            <a:r>
              <a:rPr lang="hu-HU" sz="4000" dirty="0" err="1">
                <a:solidFill>
                  <a:schemeClr val="bg1"/>
                </a:solidFill>
              </a:rPr>
              <a:t>Jn</a:t>
            </a:r>
            <a:r>
              <a:rPr lang="hu-HU" sz="4000" dirty="0">
                <a:solidFill>
                  <a:schemeClr val="bg1"/>
                </a:solidFill>
              </a:rPr>
              <a:t> 12,26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99592" y="26064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Milyen az Isten szerinti szolgálat?</a:t>
            </a:r>
          </a:p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r>
              <a:rPr lang="hu-HU" sz="3600" b="1" dirty="0">
                <a:solidFill>
                  <a:schemeClr val="bg1"/>
                </a:solidFill>
              </a:rPr>
              <a:t>Jézust követő </a:t>
            </a:r>
            <a:r>
              <a:rPr lang="hu-HU" sz="3600" dirty="0">
                <a:solidFill>
                  <a:schemeClr val="bg1"/>
                </a:solidFill>
              </a:rPr>
              <a:t>és </a:t>
            </a:r>
            <a:r>
              <a:rPr lang="hu-HU" sz="3600" b="1" dirty="0">
                <a:solidFill>
                  <a:schemeClr val="bg1"/>
                </a:solidFill>
              </a:rPr>
              <a:t>Jézusra mutató</a:t>
            </a:r>
            <a:endParaRPr lang="hu-HU" sz="3600" dirty="0">
              <a:solidFill>
                <a:schemeClr val="bg1"/>
              </a:solidFill>
            </a:endParaRPr>
          </a:p>
        </p:txBody>
      </p:sp>
      <p:pic>
        <p:nvPicPr>
          <p:cNvPr id="5" name="Kép 4" descr="image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10" y="2276872"/>
            <a:ext cx="6824307" cy="382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9502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</a:rPr>
              <a:t>9</a:t>
            </a:r>
            <a:r>
              <a:rPr lang="hu-HU" sz="3600" b="1" dirty="0">
                <a:solidFill>
                  <a:schemeClr val="bg1"/>
                </a:solidFill>
              </a:rPr>
              <a:t>A szeretet ne legyen képmutató. Iszonyodjatok a gonosztól, ragaszkodjatok a jóhoz, </a:t>
            </a:r>
            <a:r>
              <a:rPr lang="hu-HU" sz="3600" b="1" baseline="30000" dirty="0">
                <a:solidFill>
                  <a:schemeClr val="bg1"/>
                </a:solidFill>
              </a:rPr>
              <a:t>10</a:t>
            </a:r>
            <a:r>
              <a:rPr lang="hu-HU" sz="3600" b="1" dirty="0">
                <a:solidFill>
                  <a:schemeClr val="bg1"/>
                </a:solidFill>
              </a:rPr>
              <a:t>a testvérszeretetben legyetek egymás iránt gyengédek, a tiszteletadásban egymást megelőzők, </a:t>
            </a:r>
            <a:r>
              <a:rPr lang="hu-HU" sz="3600" b="1" baseline="30000" dirty="0">
                <a:solidFill>
                  <a:schemeClr val="bg1"/>
                </a:solidFill>
              </a:rPr>
              <a:t>11</a:t>
            </a:r>
            <a:r>
              <a:rPr lang="hu-HU" sz="3600" b="1" dirty="0">
                <a:solidFill>
                  <a:schemeClr val="bg1"/>
                </a:solidFill>
              </a:rPr>
              <a:t>a szolgálatkészségben fáradhatatlanok, a lélekben buzgók: az Úrnak szolgáljatok. </a:t>
            </a:r>
            <a:r>
              <a:rPr lang="hu-HU" sz="3600" b="1" baseline="30000" dirty="0">
                <a:solidFill>
                  <a:schemeClr val="bg1"/>
                </a:solidFill>
              </a:rPr>
              <a:t>12</a:t>
            </a:r>
            <a:r>
              <a:rPr lang="hu-HU" sz="3600" b="1" dirty="0">
                <a:solidFill>
                  <a:schemeClr val="bg1"/>
                </a:solidFill>
              </a:rPr>
              <a:t>A reménységben örvendezzetek, a nyomorúságban legyetek kitartók, az imádkozásban állhatatosak.” Róm 12,9-12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-27384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</a:rPr>
              <a:t>dicsőséget is adok egész életedben, hogy nem lesz hozzád fogható senki a királyok között. </a:t>
            </a:r>
            <a:r>
              <a:rPr lang="hu-HU" sz="2800" b="1" baseline="30000" dirty="0">
                <a:solidFill>
                  <a:schemeClr val="bg1"/>
                </a:solidFill>
              </a:rPr>
              <a:t>14</a:t>
            </a:r>
            <a:r>
              <a:rPr lang="hu-HU" sz="2800" b="1" dirty="0">
                <a:solidFill>
                  <a:schemeClr val="bg1"/>
                </a:solidFill>
              </a:rPr>
              <a:t>Ha az én </a:t>
            </a:r>
            <a:r>
              <a:rPr lang="hu-HU" sz="2800" b="1" dirty="0" err="1">
                <a:solidFill>
                  <a:schemeClr val="bg1"/>
                </a:solidFill>
              </a:rPr>
              <a:t>utaimon</a:t>
            </a:r>
            <a:r>
              <a:rPr lang="hu-HU" sz="2800" b="1" dirty="0">
                <a:solidFill>
                  <a:schemeClr val="bg1"/>
                </a:solidFill>
              </a:rPr>
              <a:t> jársz, és megtartod rendelkezéseimet és parancsaimat, ahogyan apád, Dávid tette, akkor hosszú életet adok neked.” </a:t>
            </a:r>
            <a:r>
              <a:rPr lang="hu-HU" sz="2800" dirty="0">
                <a:solidFill>
                  <a:schemeClr val="bg1"/>
                </a:solidFill>
              </a:rPr>
              <a:t>I </a:t>
            </a:r>
            <a:r>
              <a:rPr lang="hu-HU" sz="2800" dirty="0" err="1">
                <a:solidFill>
                  <a:schemeClr val="bg1"/>
                </a:solidFill>
              </a:rPr>
              <a:t>Kir</a:t>
            </a:r>
            <a:r>
              <a:rPr lang="hu-HU" sz="2800" dirty="0">
                <a:solidFill>
                  <a:schemeClr val="bg1"/>
                </a:solidFill>
              </a:rPr>
              <a:t> 3,5b-14</a:t>
            </a:r>
          </a:p>
          <a:p>
            <a:pPr algn="just"/>
            <a:endParaRPr lang="hu-HU" sz="2800" dirty="0">
              <a:solidFill>
                <a:schemeClr val="bg1"/>
              </a:solidFill>
            </a:endParaRPr>
          </a:p>
          <a:p>
            <a:pPr algn="just"/>
            <a:r>
              <a:rPr lang="hu-HU" sz="2800" b="1" dirty="0">
                <a:solidFill>
                  <a:schemeClr val="bg1"/>
                </a:solidFill>
              </a:rPr>
              <a:t>„</a:t>
            </a:r>
            <a:r>
              <a:rPr lang="hu-HU" sz="2800" b="1" baseline="30000" dirty="0">
                <a:solidFill>
                  <a:schemeClr val="bg1"/>
                </a:solidFill>
              </a:rPr>
              <a:t>9</a:t>
            </a:r>
            <a:r>
              <a:rPr lang="hu-HU" sz="2800" b="1" dirty="0">
                <a:solidFill>
                  <a:schemeClr val="bg1"/>
                </a:solidFill>
              </a:rPr>
              <a:t>A szeretet ne legyen képmutató. Iszonyodjatok a gonosztól, ragaszkodjatok a jóhoz, </a:t>
            </a:r>
            <a:r>
              <a:rPr lang="hu-HU" sz="2800" b="1" baseline="30000" dirty="0">
                <a:solidFill>
                  <a:schemeClr val="bg1"/>
                </a:solidFill>
              </a:rPr>
              <a:t>10</a:t>
            </a:r>
            <a:r>
              <a:rPr lang="hu-HU" sz="2800" b="1" dirty="0">
                <a:solidFill>
                  <a:schemeClr val="bg1"/>
                </a:solidFill>
              </a:rPr>
              <a:t>a testvérszeretetben legyetek egymás iránt gyengédek, a tiszteletadásban egymást megelőzők, </a:t>
            </a:r>
            <a:r>
              <a:rPr lang="hu-HU" sz="2800" b="1" baseline="30000" dirty="0">
                <a:solidFill>
                  <a:schemeClr val="bg1"/>
                </a:solidFill>
              </a:rPr>
              <a:t>11</a:t>
            </a:r>
            <a:r>
              <a:rPr lang="hu-HU" sz="2800" b="1" dirty="0">
                <a:solidFill>
                  <a:schemeClr val="bg1"/>
                </a:solidFill>
              </a:rPr>
              <a:t>a szolgálatkészségben fáradhatatlanok, a lélekben buzgók: az Úrnak szolgáljatok. </a:t>
            </a:r>
            <a:r>
              <a:rPr lang="hu-HU" sz="2800" b="1" baseline="30000" dirty="0">
                <a:solidFill>
                  <a:schemeClr val="bg1"/>
                </a:solidFill>
              </a:rPr>
              <a:t>12</a:t>
            </a:r>
            <a:r>
              <a:rPr lang="hu-HU" sz="2800" b="1" dirty="0">
                <a:solidFill>
                  <a:schemeClr val="bg1"/>
                </a:solidFill>
              </a:rPr>
              <a:t>A reménységben örvendezzetek, a nyomorúságban legyetek kitartók, az imádkozásban állhatatosak.”</a:t>
            </a:r>
            <a:r>
              <a:rPr lang="hu-HU" sz="2800" dirty="0">
                <a:solidFill>
                  <a:schemeClr val="bg1"/>
                </a:solidFill>
              </a:rPr>
              <a:t>Róm 12,9-12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36512" y="44624"/>
            <a:ext cx="9144000" cy="414908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Szívem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csendben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endParaRPr lang="hu-HU" sz="600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az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Úrra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figyel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,</a:t>
            </a:r>
            <a:r>
              <a:rPr lang="hu-HU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Ki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segít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endParaRPr lang="hu-HU" sz="600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Szívem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csendben</a:t>
            </a:r>
            <a:endParaRPr lang="hu-HU" sz="600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az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Úrra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figyel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,</a:t>
            </a:r>
            <a:r>
              <a:rPr lang="hu-HU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Ki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segít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endParaRPr lang="hu-HU" sz="600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Szívem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csendben</a:t>
            </a:r>
            <a:endParaRPr lang="hu-HU" sz="6000" dirty="0">
              <a:solidFill>
                <a:srgbClr val="FFFFFF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az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Úrra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GB" sz="6000" dirty="0" err="1">
                <a:solidFill>
                  <a:srgbClr val="FFFFFF"/>
                </a:solidFill>
                <a:latin typeface="+mn-lt"/>
                <a:cs typeface="+mn-cs"/>
              </a:rPr>
              <a:t>figyel</a:t>
            </a:r>
            <a:r>
              <a:rPr lang="en-GB" sz="6000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  <a:endParaRPr lang="hu-HU" sz="6000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bible and 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35" y="1268760"/>
            <a:ext cx="4416491" cy="33123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179512" y="44624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800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Igehirdetés</a:t>
            </a:r>
            <a:endParaRPr lang="hu-HU" sz="8000" dirty="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404664"/>
            <a:ext cx="961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Mi a vezető feladata?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Hogyan szolgál egy Isten által rendelt vezető?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Milyen az Isten szerinti szolgálat?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4" name="Kép 3" descr="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" y="2132856"/>
            <a:ext cx="9172249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9" y="1196757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</a:rPr>
              <a:t>„Nem mintha önmagunktól, mintegy a magunk erejéből volnánk alkalmasak, hogy bármit is megítéljünk; ellenkezőleg, a mi alkalmasságunk az Istentől van.” II Kor 3,5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2008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solidFill>
                  <a:schemeClr val="bg1"/>
                </a:solidFill>
              </a:rPr>
              <a:t>„Menj, és a te erőddel szabadítsd meg Izráelt </a:t>
            </a:r>
            <a:r>
              <a:rPr lang="hu-HU" sz="3600" dirty="0" err="1">
                <a:solidFill>
                  <a:schemeClr val="bg1"/>
                </a:solidFill>
              </a:rPr>
              <a:t>Midján</a:t>
            </a:r>
            <a:r>
              <a:rPr lang="hu-HU" sz="3600" dirty="0">
                <a:solidFill>
                  <a:schemeClr val="bg1"/>
                </a:solidFill>
              </a:rPr>
              <a:t> markából! </a:t>
            </a:r>
            <a:r>
              <a:rPr lang="hu-HU" sz="3600" b="1" u="sng" dirty="0">
                <a:solidFill>
                  <a:schemeClr val="bg1"/>
                </a:solidFill>
              </a:rPr>
              <a:t>Én küldelek téged!</a:t>
            </a:r>
            <a:r>
              <a:rPr lang="hu-HU" sz="3600" b="1" dirty="0">
                <a:solidFill>
                  <a:schemeClr val="bg1"/>
                </a:solidFill>
              </a:rPr>
              <a:t> </a:t>
            </a:r>
            <a:r>
              <a:rPr lang="hu-HU" sz="3600" dirty="0">
                <a:solidFill>
                  <a:schemeClr val="bg1"/>
                </a:solidFill>
              </a:rPr>
              <a:t>Gedeon ezt mondta neki: Kérlek, Uram, </a:t>
            </a:r>
            <a:r>
              <a:rPr lang="hu-HU" sz="3600" b="1" u="sng" dirty="0">
                <a:solidFill>
                  <a:schemeClr val="bg1"/>
                </a:solidFill>
              </a:rPr>
              <a:t>hogyan szabadítsam meg</a:t>
            </a:r>
            <a:r>
              <a:rPr lang="hu-HU" sz="3600" b="1" dirty="0">
                <a:solidFill>
                  <a:schemeClr val="bg1"/>
                </a:solidFill>
              </a:rPr>
              <a:t> </a:t>
            </a:r>
            <a:r>
              <a:rPr lang="hu-HU" sz="3600" dirty="0">
                <a:solidFill>
                  <a:schemeClr val="bg1"/>
                </a:solidFill>
              </a:rPr>
              <a:t>Izráelt? Hiszen az én nemzetségem a </a:t>
            </a:r>
            <a:r>
              <a:rPr lang="hu-HU" sz="3600" b="1" u="sng" dirty="0" err="1">
                <a:solidFill>
                  <a:schemeClr val="bg1"/>
                </a:solidFill>
              </a:rPr>
              <a:t>legszegényebb</a:t>
            </a:r>
            <a:r>
              <a:rPr lang="hu-HU" sz="3600" dirty="0" err="1">
                <a:solidFill>
                  <a:schemeClr val="bg1"/>
                </a:solidFill>
              </a:rPr>
              <a:t>Manasséban</a:t>
            </a:r>
            <a:r>
              <a:rPr lang="hu-HU" sz="3600" dirty="0">
                <a:solidFill>
                  <a:schemeClr val="bg1"/>
                </a:solidFill>
              </a:rPr>
              <a:t>, és</a:t>
            </a:r>
            <a:r>
              <a:rPr lang="hu-HU" sz="3600" b="1" dirty="0">
                <a:solidFill>
                  <a:schemeClr val="bg1"/>
                </a:solidFill>
              </a:rPr>
              <a:t> </a:t>
            </a:r>
            <a:r>
              <a:rPr lang="hu-HU" sz="3600" b="1" u="sng" dirty="0">
                <a:solidFill>
                  <a:schemeClr val="bg1"/>
                </a:solidFill>
              </a:rPr>
              <a:t>én a legkisebb vagyok</a:t>
            </a:r>
            <a:r>
              <a:rPr lang="hu-HU" sz="3600" b="1" dirty="0">
                <a:solidFill>
                  <a:schemeClr val="bg1"/>
                </a:solidFill>
              </a:rPr>
              <a:t> </a:t>
            </a:r>
            <a:r>
              <a:rPr lang="hu-HU" sz="3600" dirty="0">
                <a:solidFill>
                  <a:schemeClr val="bg1"/>
                </a:solidFill>
              </a:rPr>
              <a:t>atyám házában.”</a:t>
            </a:r>
          </a:p>
          <a:p>
            <a:pPr algn="ctr"/>
            <a:r>
              <a:rPr lang="hu-HU" sz="3600" b="1" dirty="0">
                <a:solidFill>
                  <a:schemeClr val="bg1"/>
                </a:solidFill>
              </a:rPr>
              <a:t>  Bír 6,14b-15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5516" y="494116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„Az ÚR így válaszolt neki: </a:t>
            </a:r>
            <a:endParaRPr lang="hu-HU" sz="4000" dirty="0" smtClean="0">
              <a:solidFill>
                <a:schemeClr val="bg1"/>
              </a:solidFill>
            </a:endParaRP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Majd</a:t>
            </a:r>
            <a:r>
              <a:rPr lang="hu-HU" sz="4000" dirty="0">
                <a:solidFill>
                  <a:schemeClr val="bg1"/>
                </a:solidFill>
              </a:rPr>
              <a:t> </a:t>
            </a:r>
            <a:r>
              <a:rPr lang="hu-HU" sz="4000" b="1" u="sng" dirty="0">
                <a:solidFill>
                  <a:schemeClr val="bg1"/>
                </a:solidFill>
              </a:rPr>
              <a:t>én veled leszek</a:t>
            </a:r>
            <a:r>
              <a:rPr lang="hu-HU" sz="4000" b="1" dirty="0">
                <a:solidFill>
                  <a:schemeClr val="bg1"/>
                </a:solidFill>
              </a:rPr>
              <a:t>” Bír 6,16</a:t>
            </a:r>
            <a:r>
              <a:rPr lang="hu-HU" sz="4000" dirty="0">
                <a:solidFill>
                  <a:schemeClr val="bg1"/>
                </a:solidFill>
              </a:rPr>
              <a:t/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/>
            </a:r>
            <a:br>
              <a:rPr lang="hu-HU" sz="4000" dirty="0">
                <a:solidFill>
                  <a:schemeClr val="bg1"/>
                </a:solidFill>
              </a:rPr>
            </a:b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6" y="1070739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dirty="0">
                <a:solidFill>
                  <a:schemeClr val="bg1"/>
                </a:solidFill>
              </a:rPr>
              <a:t>Isten nem az alkalmasakat hívja el,  hanem az elhívottakat teszi alkalmassá! </a:t>
            </a:r>
            <a:endParaRPr lang="hu-H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452</Words>
  <Application>Microsoft Office PowerPoint</Application>
  <PresentationFormat>Diavetítés a képernyőre (4:3 oldalarány)</PresentationFormat>
  <Paragraphs>76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Diseño predeterminado</vt:lpstr>
      <vt:lpstr>Office-téma</vt:lpstr>
      <vt:lpstr>1_Office-téma</vt:lpstr>
      <vt:lpstr>2_Office-téma</vt:lpstr>
      <vt:lpstr>1_Diseño predeterminado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 a vezető feladata?</vt:lpstr>
      <vt:lpstr>szolgálat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vezető szíve: </vt:lpstr>
      <vt:lpstr>Vezethetőség: „a Szentlélek nem engedte nekik, hogy hirdessék az igét Ázsiában. 7Amikor Míszia felé mentek, Bitiniába próbáltak eljutni, de Jézus Lelke nem engedte őket. […] Isten oda hívott minket (Macedóniába), hogy hirdessük nekik az evangéliumot.” ApCsel 16,6b-7.10b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901</cp:revision>
  <dcterms:created xsi:type="dcterms:W3CDTF">2010-05-23T14:28:12Z</dcterms:created>
  <dcterms:modified xsi:type="dcterms:W3CDTF">2018-02-12T07:19:49Z</dcterms:modified>
</cp:coreProperties>
</file>