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630" r:id="rId2"/>
    <p:sldId id="642" r:id="rId3"/>
    <p:sldId id="643" r:id="rId4"/>
    <p:sldId id="276" r:id="rId5"/>
    <p:sldId id="277" r:id="rId6"/>
    <p:sldId id="644" r:id="rId7"/>
    <p:sldId id="645" r:id="rId8"/>
    <p:sldId id="646" r:id="rId9"/>
    <p:sldId id="647" r:id="rId10"/>
    <p:sldId id="648" r:id="rId11"/>
    <p:sldId id="649" r:id="rId12"/>
    <p:sldId id="650" r:id="rId13"/>
    <p:sldId id="651" r:id="rId14"/>
    <p:sldId id="652" r:id="rId15"/>
    <p:sldId id="653" r:id="rId16"/>
    <p:sldId id="654" r:id="rId17"/>
    <p:sldId id="655" r:id="rId18"/>
    <p:sldId id="656" r:id="rId19"/>
    <p:sldId id="657" r:id="rId20"/>
    <p:sldId id="658" r:id="rId21"/>
    <p:sldId id="659" r:id="rId22"/>
    <p:sldId id="661" r:id="rId23"/>
    <p:sldId id="660" r:id="rId24"/>
    <p:sldId id="662" r:id="rId2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660066"/>
    <a:srgbClr val="660033"/>
    <a:srgbClr val="333333"/>
    <a:srgbClr val="A22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61" autoAdjust="0"/>
    <p:restoredTop sz="94580" autoAdjust="0"/>
  </p:normalViewPr>
  <p:slideViewPr>
    <p:cSldViewPr>
      <p:cViewPr varScale="1">
        <p:scale>
          <a:sx n="121" d="100"/>
          <a:sy n="121" d="100"/>
        </p:scale>
        <p:origin x="124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FF5F8E-3446-4CCA-AB2A-897B5B982EB3}" type="datetimeFigureOut">
              <a:rPr lang="hu-HU" smtClean="0"/>
              <a:pPr/>
              <a:t>2017. 11. 19.</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EAC64-908D-4B2C-8909-B09DFF5C5860}" type="slidenum">
              <a:rPr lang="hu-HU" smtClean="0"/>
              <a:pPr/>
              <a:t>‹#›</a:t>
            </a:fld>
            <a:endParaRPr lang="hu-HU"/>
          </a:p>
        </p:txBody>
      </p:sp>
    </p:spTree>
    <p:extLst>
      <p:ext uri="{BB962C8B-B14F-4D97-AF65-F5344CB8AC3E}">
        <p14:creationId xmlns:p14="http://schemas.microsoft.com/office/powerpoint/2010/main" val="1968990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66DEA1B6-F3DA-46DC-8462-67D90EE745F2}"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4F5A7AC8-54B3-4DFA-94B6-AB7FC304973C}"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7AA11B4E-5E5B-4851-8592-3BB6F12D9708}"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4CB24250-456B-4168-B5E7-437EC35410F4}"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es-ES"/>
          </a:p>
        </p:txBody>
      </p:sp>
      <p:sp>
        <p:nvSpPr>
          <p:cNvPr id="5" name="Élőláb helye 4"/>
          <p:cNvSpPr>
            <a:spLocks noGrp="1"/>
          </p:cNvSpPr>
          <p:nvPr>
            <p:ph type="ftr" sz="quarter" idx="11"/>
          </p:nvPr>
        </p:nvSpPr>
        <p:spPr/>
        <p:txBody>
          <a:bodyPr/>
          <a:lstStyle>
            <a:lvl1pPr>
              <a:defRPr/>
            </a:lvl1pPr>
          </a:lstStyle>
          <a:p>
            <a:endParaRPr lang="es-ES"/>
          </a:p>
        </p:txBody>
      </p:sp>
      <p:sp>
        <p:nvSpPr>
          <p:cNvPr id="6" name="Dia számának helye 5"/>
          <p:cNvSpPr>
            <a:spLocks noGrp="1"/>
          </p:cNvSpPr>
          <p:nvPr>
            <p:ph type="sldNum" sz="quarter" idx="12"/>
          </p:nvPr>
        </p:nvSpPr>
        <p:spPr/>
        <p:txBody>
          <a:bodyPr/>
          <a:lstStyle>
            <a:lvl1pPr>
              <a:defRPr/>
            </a:lvl1pPr>
          </a:lstStyle>
          <a:p>
            <a:fld id="{28B8018D-4C51-417C-B6D2-6ED2DBB3C7C4}"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es-ES"/>
          </a:p>
        </p:txBody>
      </p:sp>
      <p:sp>
        <p:nvSpPr>
          <p:cNvPr id="6" name="Élőláb helye 5"/>
          <p:cNvSpPr>
            <a:spLocks noGrp="1"/>
          </p:cNvSpPr>
          <p:nvPr>
            <p:ph type="ftr" sz="quarter" idx="11"/>
          </p:nvPr>
        </p:nvSpPr>
        <p:spPr/>
        <p:txBody>
          <a:bodyPr/>
          <a:lstStyle>
            <a:lvl1pPr>
              <a:defRPr/>
            </a:lvl1pPr>
          </a:lstStyle>
          <a:p>
            <a:endParaRPr lang="es-ES"/>
          </a:p>
        </p:txBody>
      </p:sp>
      <p:sp>
        <p:nvSpPr>
          <p:cNvPr id="7" name="Dia számának helye 6"/>
          <p:cNvSpPr>
            <a:spLocks noGrp="1"/>
          </p:cNvSpPr>
          <p:nvPr>
            <p:ph type="sldNum" sz="quarter" idx="12"/>
          </p:nvPr>
        </p:nvSpPr>
        <p:spPr/>
        <p:txBody>
          <a:bodyPr/>
          <a:lstStyle>
            <a:lvl1pPr>
              <a:defRPr/>
            </a:lvl1pPr>
          </a:lstStyle>
          <a:p>
            <a:fld id="{C7698DA5-411F-4148-9F44-6304A8DE6167}"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es-ES"/>
          </a:p>
        </p:txBody>
      </p:sp>
      <p:sp>
        <p:nvSpPr>
          <p:cNvPr id="8" name="Élőláb helye 7"/>
          <p:cNvSpPr>
            <a:spLocks noGrp="1"/>
          </p:cNvSpPr>
          <p:nvPr>
            <p:ph type="ftr" sz="quarter" idx="11"/>
          </p:nvPr>
        </p:nvSpPr>
        <p:spPr/>
        <p:txBody>
          <a:bodyPr/>
          <a:lstStyle>
            <a:lvl1pPr>
              <a:defRPr/>
            </a:lvl1pPr>
          </a:lstStyle>
          <a:p>
            <a:endParaRPr lang="es-ES"/>
          </a:p>
        </p:txBody>
      </p:sp>
      <p:sp>
        <p:nvSpPr>
          <p:cNvPr id="9" name="Dia számának helye 8"/>
          <p:cNvSpPr>
            <a:spLocks noGrp="1"/>
          </p:cNvSpPr>
          <p:nvPr>
            <p:ph type="sldNum" sz="quarter" idx="12"/>
          </p:nvPr>
        </p:nvSpPr>
        <p:spPr/>
        <p:txBody>
          <a:bodyPr/>
          <a:lstStyle>
            <a:lvl1pPr>
              <a:defRPr/>
            </a:lvl1pPr>
          </a:lstStyle>
          <a:p>
            <a:fld id="{B6667139-61B4-4D0D-B661-5DCE10921776}"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es-ES"/>
          </a:p>
        </p:txBody>
      </p:sp>
      <p:sp>
        <p:nvSpPr>
          <p:cNvPr id="4" name="Élőláb helye 3"/>
          <p:cNvSpPr>
            <a:spLocks noGrp="1"/>
          </p:cNvSpPr>
          <p:nvPr>
            <p:ph type="ftr" sz="quarter" idx="11"/>
          </p:nvPr>
        </p:nvSpPr>
        <p:spPr/>
        <p:txBody>
          <a:bodyPr/>
          <a:lstStyle>
            <a:lvl1pPr>
              <a:defRPr/>
            </a:lvl1pPr>
          </a:lstStyle>
          <a:p>
            <a:endParaRPr lang="es-ES"/>
          </a:p>
        </p:txBody>
      </p:sp>
      <p:sp>
        <p:nvSpPr>
          <p:cNvPr id="5" name="Dia számának helye 4"/>
          <p:cNvSpPr>
            <a:spLocks noGrp="1"/>
          </p:cNvSpPr>
          <p:nvPr>
            <p:ph type="sldNum" sz="quarter" idx="12"/>
          </p:nvPr>
        </p:nvSpPr>
        <p:spPr/>
        <p:txBody>
          <a:bodyPr/>
          <a:lstStyle>
            <a:lvl1pPr>
              <a:defRPr/>
            </a:lvl1pPr>
          </a:lstStyle>
          <a:p>
            <a:fld id="{E240F92A-0A10-49CC-8104-2732102FB62C}"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es-ES"/>
          </a:p>
        </p:txBody>
      </p:sp>
      <p:sp>
        <p:nvSpPr>
          <p:cNvPr id="3" name="Élőláb helye 2"/>
          <p:cNvSpPr>
            <a:spLocks noGrp="1"/>
          </p:cNvSpPr>
          <p:nvPr>
            <p:ph type="ftr" sz="quarter" idx="11"/>
          </p:nvPr>
        </p:nvSpPr>
        <p:spPr/>
        <p:txBody>
          <a:bodyPr/>
          <a:lstStyle>
            <a:lvl1pPr>
              <a:defRPr/>
            </a:lvl1pPr>
          </a:lstStyle>
          <a:p>
            <a:endParaRPr lang="es-ES"/>
          </a:p>
        </p:txBody>
      </p:sp>
      <p:sp>
        <p:nvSpPr>
          <p:cNvPr id="4" name="Dia számának helye 3"/>
          <p:cNvSpPr>
            <a:spLocks noGrp="1"/>
          </p:cNvSpPr>
          <p:nvPr>
            <p:ph type="sldNum" sz="quarter" idx="12"/>
          </p:nvPr>
        </p:nvSpPr>
        <p:spPr/>
        <p:txBody>
          <a:bodyPr/>
          <a:lstStyle>
            <a:lvl1pPr>
              <a:defRPr/>
            </a:lvl1pPr>
          </a:lstStyle>
          <a:p>
            <a:fld id="{1A7B99B1-0F99-4202-A8FD-E3E19DD594FB}"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s-ES"/>
          </a:p>
        </p:txBody>
      </p:sp>
      <p:sp>
        <p:nvSpPr>
          <p:cNvPr id="6" name="Élőláb helye 5"/>
          <p:cNvSpPr>
            <a:spLocks noGrp="1"/>
          </p:cNvSpPr>
          <p:nvPr>
            <p:ph type="ftr" sz="quarter" idx="11"/>
          </p:nvPr>
        </p:nvSpPr>
        <p:spPr/>
        <p:txBody>
          <a:bodyPr/>
          <a:lstStyle>
            <a:lvl1pPr>
              <a:defRPr/>
            </a:lvl1pPr>
          </a:lstStyle>
          <a:p>
            <a:endParaRPr lang="es-ES"/>
          </a:p>
        </p:txBody>
      </p:sp>
      <p:sp>
        <p:nvSpPr>
          <p:cNvPr id="7" name="Dia számának helye 6"/>
          <p:cNvSpPr>
            <a:spLocks noGrp="1"/>
          </p:cNvSpPr>
          <p:nvPr>
            <p:ph type="sldNum" sz="quarter" idx="12"/>
          </p:nvPr>
        </p:nvSpPr>
        <p:spPr/>
        <p:txBody>
          <a:bodyPr/>
          <a:lstStyle>
            <a:lvl1pPr>
              <a:defRPr/>
            </a:lvl1pPr>
          </a:lstStyle>
          <a:p>
            <a:fld id="{8295FB25-B5BE-4144-B79E-075E7288C0F8}"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es-ES"/>
          </a:p>
        </p:txBody>
      </p:sp>
      <p:sp>
        <p:nvSpPr>
          <p:cNvPr id="6" name="Élőláb helye 5"/>
          <p:cNvSpPr>
            <a:spLocks noGrp="1"/>
          </p:cNvSpPr>
          <p:nvPr>
            <p:ph type="ftr" sz="quarter" idx="11"/>
          </p:nvPr>
        </p:nvSpPr>
        <p:spPr/>
        <p:txBody>
          <a:bodyPr/>
          <a:lstStyle>
            <a:lvl1pPr>
              <a:defRPr/>
            </a:lvl1pPr>
          </a:lstStyle>
          <a:p>
            <a:endParaRPr lang="es-ES"/>
          </a:p>
        </p:txBody>
      </p:sp>
      <p:sp>
        <p:nvSpPr>
          <p:cNvPr id="7" name="Dia számának helye 6"/>
          <p:cNvSpPr>
            <a:spLocks noGrp="1"/>
          </p:cNvSpPr>
          <p:nvPr>
            <p:ph type="sldNum" sz="quarter" idx="12"/>
          </p:nvPr>
        </p:nvSpPr>
        <p:spPr/>
        <p:txBody>
          <a:bodyPr/>
          <a:lstStyle>
            <a:lvl1pPr>
              <a:defRPr/>
            </a:lvl1pPr>
          </a:lstStyle>
          <a:p>
            <a:fld id="{15E0BBEC-3F55-4B88-9674-925101790804}"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17F77D5-4E27-4262-B88D-AE755F7A4EF6}"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0"/>
            <a:ext cx="8686800" cy="838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spc="0" normalizeH="0" baseline="0" noProof="0" dirty="0" smtClean="0">
                <a:ln>
                  <a:noFill/>
                </a:ln>
                <a:solidFill>
                  <a:schemeClr val="bg1"/>
                </a:solidFill>
                <a:effectLst>
                  <a:reflection blurRad="12700" stA="48000" endA="300" endPos="55000" dir="5400000" sy="-90000" algn="bl" rotWithShape="0"/>
                </a:effectLst>
                <a:uLnTx/>
                <a:uFillTx/>
                <a:latin typeface="+mj-lt"/>
                <a:ea typeface="+mj-ea"/>
                <a:cs typeface="+mj-cs"/>
              </a:rPr>
              <a:t>Igeolvasás</a:t>
            </a:r>
            <a:endParaRPr kumimoji="0" lang="hu-HU" sz="4400" b="0" i="0" u="none" strike="noStrike" kern="1200" spc="0" normalizeH="0" baseline="0" noProof="0" dirty="0">
              <a:ln>
                <a:noFill/>
              </a:ln>
              <a:solidFill>
                <a:schemeClr val="bg1"/>
              </a:solidFill>
              <a:effectLst>
                <a:reflection blurRad="12700" stA="48000" endA="300" endPos="55000" dir="5400000" sy="-90000" algn="bl" rotWithShape="0"/>
              </a:effectLst>
              <a:uLnTx/>
              <a:uFillTx/>
              <a:latin typeface="+mj-lt"/>
              <a:ea typeface="+mj-ea"/>
              <a:cs typeface="+mj-cs"/>
            </a:endParaRPr>
          </a:p>
        </p:txBody>
      </p:sp>
      <p:sp>
        <p:nvSpPr>
          <p:cNvPr id="5" name="Téglalap 4"/>
          <p:cNvSpPr/>
          <p:nvPr/>
        </p:nvSpPr>
        <p:spPr>
          <a:xfrm>
            <a:off x="0" y="714357"/>
            <a:ext cx="9144000" cy="5016758"/>
          </a:xfrm>
          <a:prstGeom prst="rect">
            <a:avLst/>
          </a:prstGeom>
        </p:spPr>
        <p:txBody>
          <a:bodyPr wrap="square">
            <a:spAutoFit/>
          </a:bodyPr>
          <a:lstStyle/>
          <a:p>
            <a:pPr algn="just"/>
            <a:r>
              <a:rPr lang="hu-HU" sz="2000" b="1" baseline="30000" dirty="0" smtClean="0">
                <a:solidFill>
                  <a:schemeClr val="bg1"/>
                </a:solidFill>
              </a:rPr>
              <a:t>1</a:t>
            </a:r>
            <a:r>
              <a:rPr lang="hu-HU" sz="2000" b="1" dirty="0" smtClean="0">
                <a:solidFill>
                  <a:schemeClr val="bg1"/>
                </a:solidFill>
              </a:rPr>
              <a:t>Abban az időben a </a:t>
            </a:r>
            <a:r>
              <a:rPr lang="hu-HU" sz="2000" b="1" dirty="0" err="1" smtClean="0">
                <a:solidFill>
                  <a:schemeClr val="bg1"/>
                </a:solidFill>
              </a:rPr>
              <a:t>filiszteusok</a:t>
            </a:r>
            <a:r>
              <a:rPr lang="hu-HU" sz="2000" b="1" dirty="0" smtClean="0">
                <a:solidFill>
                  <a:schemeClr val="bg1"/>
                </a:solidFill>
              </a:rPr>
              <a:t> összevonták a csapataikat, hogy megütközzenek Izráellel. </a:t>
            </a:r>
            <a:r>
              <a:rPr lang="hu-HU" sz="2000" b="1" dirty="0" err="1" smtClean="0">
                <a:solidFill>
                  <a:schemeClr val="bg1"/>
                </a:solidFill>
              </a:rPr>
              <a:t>Ákís</a:t>
            </a:r>
            <a:r>
              <a:rPr lang="hu-HU" sz="2000" b="1" dirty="0" smtClean="0">
                <a:solidFill>
                  <a:schemeClr val="bg1"/>
                </a:solidFill>
              </a:rPr>
              <a:t> ezt mondta Dávidnak: Tudd meg, hogy velem együtt neked is hadba kell vonulnod embereiddel együtt!</a:t>
            </a:r>
            <a:r>
              <a:rPr lang="hu-HU" sz="2000" b="1" baseline="30000" dirty="0" smtClean="0">
                <a:solidFill>
                  <a:schemeClr val="bg1"/>
                </a:solidFill>
              </a:rPr>
              <a:t>2</a:t>
            </a:r>
            <a:r>
              <a:rPr lang="hu-HU" sz="2000" b="1" dirty="0" smtClean="0">
                <a:solidFill>
                  <a:schemeClr val="bg1"/>
                </a:solidFill>
              </a:rPr>
              <a:t>Dávid ezt felelte </a:t>
            </a:r>
            <a:r>
              <a:rPr lang="hu-HU" sz="2000" b="1" dirty="0" err="1" smtClean="0">
                <a:solidFill>
                  <a:schemeClr val="bg1"/>
                </a:solidFill>
              </a:rPr>
              <a:t>Ákísnak</a:t>
            </a:r>
            <a:r>
              <a:rPr lang="hu-HU" sz="2000" b="1" dirty="0" smtClean="0">
                <a:solidFill>
                  <a:schemeClr val="bg1"/>
                </a:solidFill>
              </a:rPr>
              <a:t>: Akkor te már azt is tudod, hogy mit kell tennie szolgádnak. </a:t>
            </a:r>
            <a:r>
              <a:rPr lang="hu-HU" sz="2000" b="1" dirty="0" err="1" smtClean="0">
                <a:solidFill>
                  <a:schemeClr val="bg1"/>
                </a:solidFill>
              </a:rPr>
              <a:t>Ákís</a:t>
            </a:r>
            <a:r>
              <a:rPr lang="hu-HU" sz="2000" b="1" dirty="0" smtClean="0">
                <a:solidFill>
                  <a:schemeClr val="bg1"/>
                </a:solidFill>
              </a:rPr>
              <a:t> ezt mondta Dávidnak: Úgy van! Testőrömmé teszlek erre az időre. </a:t>
            </a:r>
            <a:r>
              <a:rPr lang="hu-HU" sz="2000" b="1" baseline="30000" dirty="0" smtClean="0">
                <a:solidFill>
                  <a:schemeClr val="bg1"/>
                </a:solidFill>
              </a:rPr>
              <a:t>3</a:t>
            </a:r>
            <a:r>
              <a:rPr lang="hu-HU" sz="2000" b="1" dirty="0" smtClean="0">
                <a:solidFill>
                  <a:schemeClr val="bg1"/>
                </a:solidFill>
              </a:rPr>
              <a:t>Közben meghalt Sámuel. Meggyászolta egész Izráel, és eltemették városában, Rámában. Saul pedig eltávolította az országból a halottidézőket és jövendőmondókat. </a:t>
            </a:r>
            <a:r>
              <a:rPr lang="hu-HU" sz="2000" b="1" baseline="30000" dirty="0" smtClean="0">
                <a:solidFill>
                  <a:schemeClr val="bg1"/>
                </a:solidFill>
              </a:rPr>
              <a:t>4</a:t>
            </a:r>
            <a:r>
              <a:rPr lang="hu-HU" sz="2000" b="1" dirty="0" smtClean="0">
                <a:solidFill>
                  <a:schemeClr val="bg1"/>
                </a:solidFill>
              </a:rPr>
              <a:t>A </a:t>
            </a:r>
            <a:r>
              <a:rPr lang="hu-HU" sz="2000" b="1" dirty="0" err="1" smtClean="0">
                <a:solidFill>
                  <a:schemeClr val="bg1"/>
                </a:solidFill>
              </a:rPr>
              <a:t>filiszteusok</a:t>
            </a:r>
            <a:r>
              <a:rPr lang="hu-HU" sz="2000" b="1" dirty="0" smtClean="0">
                <a:solidFill>
                  <a:schemeClr val="bg1"/>
                </a:solidFill>
              </a:rPr>
              <a:t> tehát összegyűltek, benyomultak, és </a:t>
            </a:r>
            <a:r>
              <a:rPr lang="hu-HU" sz="2000" b="1" dirty="0" err="1" smtClean="0">
                <a:solidFill>
                  <a:schemeClr val="bg1"/>
                </a:solidFill>
              </a:rPr>
              <a:t>Súném</a:t>
            </a:r>
            <a:r>
              <a:rPr lang="hu-HU" sz="2000" b="1" dirty="0" smtClean="0">
                <a:solidFill>
                  <a:schemeClr val="bg1"/>
                </a:solidFill>
              </a:rPr>
              <a:t> mellett ütöttek tábort. Saul is összegyűjtötte egész Izráelt, és tábort ütött a </a:t>
            </a:r>
            <a:r>
              <a:rPr lang="hu-HU" sz="2000" b="1" dirty="0" err="1" smtClean="0">
                <a:solidFill>
                  <a:schemeClr val="bg1"/>
                </a:solidFill>
              </a:rPr>
              <a:t>Gilbóa-hegyvidéken</a:t>
            </a:r>
            <a:r>
              <a:rPr lang="hu-HU" sz="2000" b="1" dirty="0" smtClean="0">
                <a:solidFill>
                  <a:schemeClr val="bg1"/>
                </a:solidFill>
              </a:rPr>
              <a:t>. </a:t>
            </a:r>
            <a:r>
              <a:rPr lang="hu-HU" sz="2000" b="1" baseline="30000" dirty="0" smtClean="0">
                <a:solidFill>
                  <a:schemeClr val="bg1"/>
                </a:solidFill>
              </a:rPr>
              <a:t>5</a:t>
            </a:r>
            <a:r>
              <a:rPr lang="hu-HU" sz="2000" b="1" dirty="0" smtClean="0">
                <a:solidFill>
                  <a:schemeClr val="bg1"/>
                </a:solidFill>
              </a:rPr>
              <a:t>Amikor azonban Saul meglátta a </a:t>
            </a:r>
            <a:r>
              <a:rPr lang="hu-HU" sz="2000" b="1" dirty="0" err="1" smtClean="0">
                <a:solidFill>
                  <a:schemeClr val="bg1"/>
                </a:solidFill>
              </a:rPr>
              <a:t>filiszteusok</a:t>
            </a:r>
            <a:r>
              <a:rPr lang="hu-HU" sz="2000" b="1" dirty="0" smtClean="0">
                <a:solidFill>
                  <a:schemeClr val="bg1"/>
                </a:solidFill>
              </a:rPr>
              <a:t> táborát, megijedt, és hevesen kezdett verni a szíve. </a:t>
            </a:r>
            <a:r>
              <a:rPr lang="hu-HU" sz="2000" b="1" baseline="30000" dirty="0" smtClean="0">
                <a:solidFill>
                  <a:schemeClr val="bg1"/>
                </a:solidFill>
              </a:rPr>
              <a:t>6</a:t>
            </a:r>
            <a:r>
              <a:rPr lang="hu-HU" sz="2000" b="1" dirty="0" smtClean="0">
                <a:solidFill>
                  <a:schemeClr val="bg1"/>
                </a:solidFill>
              </a:rPr>
              <a:t>Megkérdezte Saul az </a:t>
            </a:r>
            <a:r>
              <a:rPr lang="hu-HU" sz="2000" b="1" dirty="0" err="1" smtClean="0">
                <a:solidFill>
                  <a:schemeClr val="bg1"/>
                </a:solidFill>
              </a:rPr>
              <a:t>URat</a:t>
            </a:r>
            <a:r>
              <a:rPr lang="hu-HU" sz="2000" b="1" dirty="0" smtClean="0">
                <a:solidFill>
                  <a:schemeClr val="bg1"/>
                </a:solidFill>
              </a:rPr>
              <a:t>, de az ÚR nem válaszolt neki sem álomban, sem az </a:t>
            </a:r>
            <a:r>
              <a:rPr lang="hu-HU" sz="2000" b="1" dirty="0" err="1" smtClean="0">
                <a:solidFill>
                  <a:schemeClr val="bg1"/>
                </a:solidFill>
              </a:rPr>
              <a:t>úrímmal</a:t>
            </a:r>
            <a:r>
              <a:rPr lang="hu-HU" sz="2000" b="1" dirty="0" smtClean="0">
                <a:solidFill>
                  <a:schemeClr val="bg1"/>
                </a:solidFill>
              </a:rPr>
              <a:t>, sem a próféták által. </a:t>
            </a:r>
            <a:r>
              <a:rPr lang="hu-HU" sz="2000" b="1" baseline="30000" dirty="0" smtClean="0">
                <a:solidFill>
                  <a:schemeClr val="bg1"/>
                </a:solidFill>
              </a:rPr>
              <a:t>7</a:t>
            </a:r>
            <a:r>
              <a:rPr lang="hu-HU" sz="2000" b="1" dirty="0" smtClean="0">
                <a:solidFill>
                  <a:schemeClr val="bg1"/>
                </a:solidFill>
              </a:rPr>
              <a:t>Akkor ezt mondta Saul a szolgáinak: Keressetek nekem egy halottidéző asszonyt! Elmegyek hozzá, és őt kérdezem meg. Szolgái ezt felelték neki: Van itt </a:t>
            </a:r>
            <a:r>
              <a:rPr lang="hu-HU" sz="2000" b="1" dirty="0" err="1" smtClean="0">
                <a:solidFill>
                  <a:schemeClr val="bg1"/>
                </a:solidFill>
              </a:rPr>
              <a:t>Én-Dórban</a:t>
            </a:r>
            <a:r>
              <a:rPr lang="hu-HU" sz="2000" b="1" dirty="0" smtClean="0">
                <a:solidFill>
                  <a:schemeClr val="bg1"/>
                </a:solidFill>
              </a:rPr>
              <a:t> egy halottidéző asszony. </a:t>
            </a:r>
            <a:endParaRPr lang="hu-HU" sz="2000" b="1" dirty="0">
              <a:solidFill>
                <a:schemeClr val="bg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1857364"/>
            <a:ext cx="9144000" cy="3970318"/>
          </a:xfrm>
          <a:prstGeom prst="rect">
            <a:avLst/>
          </a:prstGeom>
        </p:spPr>
        <p:txBody>
          <a:bodyPr wrap="square">
            <a:spAutoFit/>
          </a:bodyPr>
          <a:lstStyle/>
          <a:p>
            <a:pPr algn="ctr"/>
            <a:r>
              <a:rPr lang="hu-HU" sz="3600" b="1" dirty="0" smtClean="0">
                <a:solidFill>
                  <a:schemeClr val="bg1"/>
                </a:solidFill>
              </a:rPr>
              <a:t>„</a:t>
            </a:r>
            <a:r>
              <a:rPr lang="hu-HU" sz="3600" b="1" baseline="30000" dirty="0" smtClean="0">
                <a:solidFill>
                  <a:schemeClr val="bg1"/>
                </a:solidFill>
              </a:rPr>
              <a:t>20</a:t>
            </a:r>
            <a:r>
              <a:rPr lang="hu-HU" sz="3600" b="1" dirty="0" smtClean="0">
                <a:solidFill>
                  <a:schemeClr val="bg1"/>
                </a:solidFill>
              </a:rPr>
              <a:t>Íme, az ajtó előtt állok, és zörgetek: ha valaki meghallja a hangomat, és kinyitja az ajtót, bemegyek ahhoz, és vele vacsorálok, ő pedig énvelem.” </a:t>
            </a:r>
            <a:r>
              <a:rPr lang="hu-HU" sz="3600" dirty="0" smtClean="0">
                <a:solidFill>
                  <a:schemeClr val="bg1"/>
                </a:solidFill>
              </a:rPr>
              <a:t>Jel 3,20</a:t>
            </a:r>
            <a:br>
              <a:rPr lang="hu-HU" sz="3600" dirty="0" smtClean="0">
                <a:solidFill>
                  <a:schemeClr val="bg1"/>
                </a:solidFill>
              </a:rPr>
            </a:br>
            <a:endParaRPr lang="hu-HU" sz="3600" dirty="0" smtClean="0">
              <a:solidFill>
                <a:schemeClr val="bg1"/>
              </a:solidFill>
            </a:endParaRPr>
          </a:p>
          <a:p>
            <a:pPr algn="ctr"/>
            <a:r>
              <a:rPr lang="hu-HU" sz="3600" dirty="0" smtClean="0">
                <a:solidFill>
                  <a:schemeClr val="bg1"/>
                </a:solidFill>
              </a:rPr>
              <a:t/>
            </a:r>
            <a:br>
              <a:rPr lang="hu-HU" sz="3600" dirty="0" smtClean="0">
                <a:solidFill>
                  <a:schemeClr val="bg1"/>
                </a:solidFill>
              </a:rPr>
            </a:br>
            <a:endParaRPr lang="hu-HU" sz="36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1928802"/>
            <a:ext cx="9144000" cy="3416320"/>
          </a:xfrm>
          <a:prstGeom prst="rect">
            <a:avLst/>
          </a:prstGeom>
        </p:spPr>
        <p:txBody>
          <a:bodyPr wrap="square">
            <a:spAutoFit/>
          </a:bodyPr>
          <a:lstStyle/>
          <a:p>
            <a:pPr algn="ctr"/>
            <a:r>
              <a:rPr lang="hu-HU" sz="3600" b="1" dirty="0" smtClean="0">
                <a:solidFill>
                  <a:schemeClr val="bg1"/>
                </a:solidFill>
              </a:rPr>
              <a:t>„</a:t>
            </a:r>
            <a:r>
              <a:rPr lang="hu-HU" sz="3600" b="1" baseline="30000" dirty="0" smtClean="0">
                <a:solidFill>
                  <a:schemeClr val="bg1"/>
                </a:solidFill>
              </a:rPr>
              <a:t>23</a:t>
            </a:r>
            <a:r>
              <a:rPr lang="hu-HU" sz="3600" b="1" dirty="0" smtClean="0">
                <a:solidFill>
                  <a:schemeClr val="bg1"/>
                </a:solidFill>
              </a:rPr>
              <a:t>Minden féltve őrzött dolognál jobban óvd szívedet, mert onnan indul ki az élet!”</a:t>
            </a:r>
            <a:r>
              <a:rPr lang="hu-HU" sz="3600" dirty="0" smtClean="0">
                <a:solidFill>
                  <a:schemeClr val="bg1"/>
                </a:solidFill>
              </a:rPr>
              <a:t> </a:t>
            </a:r>
            <a:r>
              <a:rPr lang="hu-HU" sz="3600" dirty="0" err="1" smtClean="0">
                <a:solidFill>
                  <a:schemeClr val="bg1"/>
                </a:solidFill>
              </a:rPr>
              <a:t>Péld</a:t>
            </a:r>
            <a:r>
              <a:rPr lang="hu-HU" sz="3600" dirty="0" smtClean="0">
                <a:solidFill>
                  <a:schemeClr val="bg1"/>
                </a:solidFill>
              </a:rPr>
              <a:t> 4,23. </a:t>
            </a:r>
            <a:br>
              <a:rPr lang="hu-HU" sz="3600" dirty="0" smtClean="0">
                <a:solidFill>
                  <a:schemeClr val="bg1"/>
                </a:solidFill>
              </a:rPr>
            </a:br>
            <a:endParaRPr lang="hu-HU" sz="3600" dirty="0" smtClean="0">
              <a:solidFill>
                <a:schemeClr val="bg1"/>
              </a:solidFill>
            </a:endParaRPr>
          </a:p>
          <a:p>
            <a:pPr algn="ctr"/>
            <a:r>
              <a:rPr lang="hu-HU" sz="3600" dirty="0" smtClean="0">
                <a:solidFill>
                  <a:schemeClr val="bg1"/>
                </a:solidFill>
              </a:rPr>
              <a:t/>
            </a:r>
            <a:br>
              <a:rPr lang="hu-HU" sz="3600" dirty="0" smtClean="0">
                <a:solidFill>
                  <a:schemeClr val="bg1"/>
                </a:solidFill>
              </a:rPr>
            </a:br>
            <a:endParaRPr lang="hu-HU" sz="36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285720" y="1941506"/>
            <a:ext cx="8501122" cy="3416320"/>
          </a:xfrm>
          <a:prstGeom prst="rect">
            <a:avLst/>
          </a:prstGeom>
        </p:spPr>
        <p:txBody>
          <a:bodyPr wrap="square">
            <a:spAutoFit/>
          </a:bodyPr>
          <a:lstStyle/>
          <a:p>
            <a:pPr algn="ctr"/>
            <a:r>
              <a:rPr lang="hu-HU" sz="3600" dirty="0" smtClean="0">
                <a:solidFill>
                  <a:schemeClr val="bg1"/>
                </a:solidFill>
              </a:rPr>
              <a:t>A Sátánnak az a célja, hogy a hitet </a:t>
            </a:r>
          </a:p>
          <a:p>
            <a:pPr algn="ctr"/>
            <a:r>
              <a:rPr lang="hu-HU" sz="3600" dirty="0" smtClean="0">
                <a:solidFill>
                  <a:schemeClr val="bg1"/>
                </a:solidFill>
              </a:rPr>
              <a:t>és a bizalmat meglopja az ember szívéből Isten iránt. </a:t>
            </a:r>
            <a:br>
              <a:rPr lang="hu-HU" sz="3600" dirty="0" smtClean="0">
                <a:solidFill>
                  <a:schemeClr val="bg1"/>
                </a:solidFill>
              </a:rPr>
            </a:br>
            <a:endParaRPr lang="hu-HU" sz="3600" dirty="0" smtClean="0">
              <a:solidFill>
                <a:schemeClr val="bg1"/>
              </a:solidFill>
            </a:endParaRPr>
          </a:p>
          <a:p>
            <a:pPr algn="ctr"/>
            <a:r>
              <a:rPr lang="hu-HU" sz="3600" dirty="0" smtClean="0">
                <a:solidFill>
                  <a:schemeClr val="bg1"/>
                </a:solidFill>
              </a:rPr>
              <a:t/>
            </a:r>
            <a:br>
              <a:rPr lang="hu-HU" sz="3600" dirty="0" smtClean="0">
                <a:solidFill>
                  <a:schemeClr val="bg1"/>
                </a:solidFill>
              </a:rPr>
            </a:br>
            <a:endParaRPr lang="hu-HU" sz="36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428596" y="2214554"/>
            <a:ext cx="8143932" cy="1754326"/>
          </a:xfrm>
          <a:prstGeom prst="rect">
            <a:avLst/>
          </a:prstGeom>
        </p:spPr>
        <p:txBody>
          <a:bodyPr wrap="square">
            <a:spAutoFit/>
          </a:bodyPr>
          <a:lstStyle/>
          <a:p>
            <a:pPr algn="ctr"/>
            <a:r>
              <a:rPr lang="hu-HU" sz="3600" b="1" dirty="0" smtClean="0">
                <a:solidFill>
                  <a:schemeClr val="bg1"/>
                </a:solidFill>
              </a:rPr>
              <a:t>Napóleon:</a:t>
            </a:r>
            <a:endParaRPr lang="hu-HU" sz="3600" dirty="0" smtClean="0">
              <a:solidFill>
                <a:schemeClr val="bg1"/>
              </a:solidFill>
            </a:endParaRPr>
          </a:p>
          <a:p>
            <a:pPr algn="ctr"/>
            <a:r>
              <a:rPr lang="hu-HU" sz="3600" dirty="0" smtClean="0">
                <a:solidFill>
                  <a:schemeClr val="bg1"/>
                </a:solidFill>
              </a:rPr>
              <a:t>„Az emberek mindent elhisznek, csak ne legyen benne a Bibliában.” </a:t>
            </a:r>
            <a:endParaRPr lang="hu-HU" sz="36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357166"/>
            <a:ext cx="9144000" cy="6370975"/>
          </a:xfrm>
          <a:prstGeom prst="rect">
            <a:avLst/>
          </a:prstGeom>
        </p:spPr>
        <p:txBody>
          <a:bodyPr wrap="square">
            <a:spAutoFit/>
          </a:bodyPr>
          <a:lstStyle/>
          <a:p>
            <a:r>
              <a:rPr lang="hu-HU" sz="2400" b="1" dirty="0" smtClean="0">
                <a:solidFill>
                  <a:schemeClr val="bg1"/>
                </a:solidFill>
              </a:rPr>
              <a:t>John Lennon:</a:t>
            </a:r>
            <a:endParaRPr lang="hu-HU" sz="2400" dirty="0" smtClean="0">
              <a:solidFill>
                <a:schemeClr val="bg1"/>
              </a:solidFill>
            </a:endParaRPr>
          </a:p>
          <a:p>
            <a:r>
              <a:rPr lang="hu-HU" sz="2400" i="1" dirty="0" smtClean="0">
                <a:solidFill>
                  <a:schemeClr val="bg1"/>
                </a:solidFill>
              </a:rPr>
              <a:t>„Tudom, hogy a Beatles olyan</a:t>
            </a:r>
          </a:p>
          <a:p>
            <a:r>
              <a:rPr lang="hu-HU" sz="2400" i="1" dirty="0" smtClean="0">
                <a:solidFill>
                  <a:schemeClr val="bg1"/>
                </a:solidFill>
              </a:rPr>
              <a:t> sikeres lesz, mint még soha </a:t>
            </a:r>
          </a:p>
          <a:p>
            <a:r>
              <a:rPr lang="hu-HU" sz="2400" i="1" dirty="0" smtClean="0">
                <a:solidFill>
                  <a:schemeClr val="bg1"/>
                </a:solidFill>
              </a:rPr>
              <a:t>egyetlen együttes sem. </a:t>
            </a:r>
          </a:p>
          <a:p>
            <a:r>
              <a:rPr lang="hu-HU" sz="2400" i="1" dirty="0" smtClean="0">
                <a:solidFill>
                  <a:schemeClr val="bg1"/>
                </a:solidFill>
              </a:rPr>
              <a:t>Pontosan tudom, mert ezért a </a:t>
            </a:r>
          </a:p>
          <a:p>
            <a:r>
              <a:rPr lang="hu-HU" sz="2400" i="1" dirty="0" smtClean="0">
                <a:solidFill>
                  <a:schemeClr val="bg1"/>
                </a:solidFill>
              </a:rPr>
              <a:t>sikerért eladtam a lelkemet</a:t>
            </a:r>
          </a:p>
          <a:p>
            <a:r>
              <a:rPr lang="hu-HU" sz="2400" i="1" dirty="0" smtClean="0">
                <a:solidFill>
                  <a:schemeClr val="bg1"/>
                </a:solidFill>
              </a:rPr>
              <a:t> az ördögnek…!”</a:t>
            </a:r>
            <a:r>
              <a:rPr lang="hu-HU" sz="2400" dirty="0" smtClean="0">
                <a:solidFill>
                  <a:schemeClr val="bg1"/>
                </a:solidFill>
              </a:rPr>
              <a:t/>
            </a:r>
            <a:br>
              <a:rPr lang="hu-HU" sz="2400" dirty="0" smtClean="0">
                <a:solidFill>
                  <a:schemeClr val="bg1"/>
                </a:solidFill>
              </a:rPr>
            </a:br>
            <a:r>
              <a:rPr lang="hu-HU" sz="2400" dirty="0" smtClean="0">
                <a:solidFill>
                  <a:schemeClr val="bg1"/>
                </a:solidFill>
              </a:rPr>
              <a:t/>
            </a:r>
            <a:br>
              <a:rPr lang="hu-HU" sz="2400" dirty="0" smtClean="0">
                <a:solidFill>
                  <a:schemeClr val="bg1"/>
                </a:solidFill>
              </a:rPr>
            </a:br>
            <a:endParaRPr lang="hu-HU" sz="2400" dirty="0" smtClean="0">
              <a:solidFill>
                <a:schemeClr val="bg1"/>
              </a:solidFill>
            </a:endParaRPr>
          </a:p>
          <a:p>
            <a:r>
              <a:rPr lang="hu-HU" sz="2400" dirty="0" smtClean="0">
                <a:solidFill>
                  <a:schemeClr val="bg1"/>
                </a:solidFill>
              </a:rPr>
              <a:t>1966. március 4-i nyilatkozata: </a:t>
            </a:r>
          </a:p>
          <a:p>
            <a:r>
              <a:rPr lang="hu-HU" sz="2400" i="1" dirty="0" smtClean="0">
                <a:solidFill>
                  <a:schemeClr val="bg1"/>
                </a:solidFill>
              </a:rPr>
              <a:t>„A kereszténység el fog tűnni. Megszűnik, megsemmisül. Erről még csak vitatkozni sem vagyok hajlandó. Igazam van és be is fog igazolódni. Már most népszerűbbek vagyunk, mint Jézus. Nem tudom persze, melyik fog előbb letűnni a színről, a rock ’n’ roll vagy a kereszténység. Jézussal nincs is semmi baj, de a követői ostobák és közönségesek. Ők csavarják ki úgy a dolgokat, hogy az számomra tönkreteszi az egészet.”!</a:t>
            </a:r>
            <a:endParaRPr lang="hu-HU" sz="2400" dirty="0">
              <a:solidFill>
                <a:schemeClr val="bg1"/>
              </a:solidFill>
            </a:endParaRPr>
          </a:p>
        </p:txBody>
      </p:sp>
      <p:pic>
        <p:nvPicPr>
          <p:cNvPr id="3" name="Kép 2" descr="image.png"/>
          <p:cNvPicPr>
            <a:picLocks noChangeAspect="1"/>
          </p:cNvPicPr>
          <p:nvPr/>
        </p:nvPicPr>
        <p:blipFill>
          <a:blip r:embed="rId2" cstate="print"/>
          <a:stretch>
            <a:fillRect/>
          </a:stretch>
        </p:blipFill>
        <p:spPr>
          <a:xfrm>
            <a:off x="4143372" y="571480"/>
            <a:ext cx="4794294" cy="269679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0"/>
            <a:ext cx="9144000" cy="3108543"/>
          </a:xfrm>
          <a:prstGeom prst="rect">
            <a:avLst/>
          </a:prstGeom>
        </p:spPr>
        <p:txBody>
          <a:bodyPr wrap="square">
            <a:spAutoFit/>
          </a:bodyPr>
          <a:lstStyle/>
          <a:p>
            <a:pPr algn="ctr"/>
            <a:r>
              <a:rPr lang="hu-HU" sz="2800" dirty="0" smtClean="0">
                <a:solidFill>
                  <a:schemeClr val="bg1"/>
                </a:solidFill>
              </a:rPr>
              <a:t>„</a:t>
            </a:r>
            <a:r>
              <a:rPr lang="hu-HU" sz="2800" dirty="0" err="1" smtClean="0">
                <a:solidFill>
                  <a:schemeClr val="bg1"/>
                </a:solidFill>
              </a:rPr>
              <a:t>Bring</a:t>
            </a:r>
            <a:r>
              <a:rPr lang="hu-HU" sz="2800" dirty="0" smtClean="0">
                <a:solidFill>
                  <a:schemeClr val="bg1"/>
                </a:solidFill>
              </a:rPr>
              <a:t> </a:t>
            </a:r>
            <a:r>
              <a:rPr lang="hu-HU" sz="2800" dirty="0" err="1" smtClean="0">
                <a:solidFill>
                  <a:schemeClr val="bg1"/>
                </a:solidFill>
              </a:rPr>
              <a:t>On</a:t>
            </a:r>
            <a:r>
              <a:rPr lang="hu-HU" sz="2800" dirty="0" smtClean="0">
                <a:solidFill>
                  <a:schemeClr val="bg1"/>
                </a:solidFill>
              </a:rPr>
              <a:t> The </a:t>
            </a:r>
            <a:r>
              <a:rPr lang="hu-HU" sz="2800" dirty="0" err="1" smtClean="0">
                <a:solidFill>
                  <a:schemeClr val="bg1"/>
                </a:solidFill>
              </a:rPr>
              <a:t>Lucie</a:t>
            </a:r>
            <a:r>
              <a:rPr lang="hu-HU" sz="2800" dirty="0" smtClean="0">
                <a:solidFill>
                  <a:schemeClr val="bg1"/>
                </a:solidFill>
              </a:rPr>
              <a:t>”</a:t>
            </a:r>
            <a:r>
              <a:rPr lang="hu-HU" sz="2800" dirty="0" err="1" smtClean="0">
                <a:solidFill>
                  <a:schemeClr val="bg1"/>
                </a:solidFill>
              </a:rPr>
              <a:t>-ban</a:t>
            </a:r>
            <a:r>
              <a:rPr lang="hu-HU" sz="2800" dirty="0" smtClean="0">
                <a:solidFill>
                  <a:schemeClr val="bg1"/>
                </a:solidFill>
              </a:rPr>
              <a:t> egyenesen az Antikrisztusról énekel, és hozzá fohászkodik: </a:t>
            </a:r>
            <a:r>
              <a:rPr lang="hu-HU" sz="2800" i="1" dirty="0" smtClean="0">
                <a:solidFill>
                  <a:schemeClr val="bg1"/>
                </a:solidFill>
              </a:rPr>
              <a:t>„Van itt valami, amit rögtön meg kell tenned: Szabadítsd meg most az embereket! Tedd meg, tedd meg, tedd meg most! Levegőből lenyúló kezek tartanak fogva bennünket… Ezért hát mint egy imádságot kiáltjuk: Szabadítsd meg az embereket… 666 a te neved.”</a:t>
            </a:r>
            <a:endParaRPr lang="hu-HU" sz="2800" dirty="0">
              <a:solidFill>
                <a:schemeClr val="bg1"/>
              </a:solidFill>
            </a:endParaRPr>
          </a:p>
        </p:txBody>
      </p:sp>
      <p:sp>
        <p:nvSpPr>
          <p:cNvPr id="3" name="Téglalap 2"/>
          <p:cNvSpPr/>
          <p:nvPr/>
        </p:nvSpPr>
        <p:spPr>
          <a:xfrm>
            <a:off x="285720" y="3247156"/>
            <a:ext cx="8643998" cy="3539430"/>
          </a:xfrm>
          <a:prstGeom prst="rect">
            <a:avLst/>
          </a:prstGeom>
        </p:spPr>
        <p:txBody>
          <a:bodyPr wrap="square">
            <a:spAutoFit/>
          </a:bodyPr>
          <a:lstStyle/>
          <a:p>
            <a:pPr algn="ctr"/>
            <a:r>
              <a:rPr lang="hu-HU" sz="3200" dirty="0" smtClean="0">
                <a:solidFill>
                  <a:schemeClr val="bg1"/>
                </a:solidFill>
              </a:rPr>
              <a:t>1972-ben levelet írt </a:t>
            </a:r>
            <a:r>
              <a:rPr lang="hu-HU" sz="3200" dirty="0" err="1" smtClean="0">
                <a:solidFill>
                  <a:schemeClr val="bg1"/>
                </a:solidFill>
              </a:rPr>
              <a:t>Oral</a:t>
            </a:r>
            <a:r>
              <a:rPr lang="hu-HU" sz="3200" dirty="0" smtClean="0">
                <a:solidFill>
                  <a:schemeClr val="bg1"/>
                </a:solidFill>
              </a:rPr>
              <a:t> Robertsnek, Amerika egyik híres evangelizátorának: </a:t>
            </a:r>
            <a:r>
              <a:rPr lang="hu-HU" sz="3200" i="1" dirty="0" smtClean="0">
                <a:solidFill>
                  <a:schemeClr val="bg1"/>
                </a:solidFill>
              </a:rPr>
              <a:t>„Magyarázza el nekem, kérem, hogy mit tehet a kereszténység értem. Ez is csak egy átverés? Szerethet Ő engem? Ki akarok jutni a pokolból”</a:t>
            </a:r>
            <a:endParaRPr lang="hu-HU" sz="3200" dirty="0" smtClean="0">
              <a:solidFill>
                <a:schemeClr val="bg1"/>
              </a:solidFill>
            </a:endParaRPr>
          </a:p>
          <a:p>
            <a:pPr algn="ctr"/>
            <a:r>
              <a:rPr lang="hu-HU" sz="3200" dirty="0" smtClean="0">
                <a:solidFill>
                  <a:schemeClr val="bg1"/>
                </a:solidFill>
              </a:rPr>
              <a:t/>
            </a:r>
            <a:br>
              <a:rPr lang="hu-HU" sz="3200" dirty="0" smtClean="0">
                <a:solidFill>
                  <a:schemeClr val="bg1"/>
                </a:solidFill>
              </a:rPr>
            </a:br>
            <a:endParaRPr lang="hu-HU"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214282" y="357166"/>
            <a:ext cx="8643998" cy="3539430"/>
          </a:xfrm>
          <a:prstGeom prst="rect">
            <a:avLst/>
          </a:prstGeom>
        </p:spPr>
        <p:txBody>
          <a:bodyPr wrap="square">
            <a:spAutoFit/>
          </a:bodyPr>
          <a:lstStyle/>
          <a:p>
            <a:pPr algn="ctr"/>
            <a:r>
              <a:rPr lang="hu-HU" sz="3200" dirty="0" smtClean="0">
                <a:solidFill>
                  <a:schemeClr val="bg1"/>
                </a:solidFill>
              </a:rPr>
              <a:t>1972-ben levelet írt </a:t>
            </a:r>
            <a:r>
              <a:rPr lang="hu-HU" sz="3200" dirty="0" err="1" smtClean="0">
                <a:solidFill>
                  <a:schemeClr val="bg1"/>
                </a:solidFill>
              </a:rPr>
              <a:t>Oral</a:t>
            </a:r>
            <a:r>
              <a:rPr lang="hu-HU" sz="3200" dirty="0" smtClean="0">
                <a:solidFill>
                  <a:schemeClr val="bg1"/>
                </a:solidFill>
              </a:rPr>
              <a:t> Robertsnek, Amerika egyik híres evangelizátorának: </a:t>
            </a:r>
            <a:r>
              <a:rPr lang="hu-HU" sz="3200" i="1" dirty="0" smtClean="0">
                <a:solidFill>
                  <a:schemeClr val="bg1"/>
                </a:solidFill>
              </a:rPr>
              <a:t>„Magyarázza el nekem, kérem, hogy mit tehet a kereszténység értem. Ez is csak egy átverés? Szerethet Ő engem? Ki akarok jutni a pokolból”</a:t>
            </a:r>
            <a:endParaRPr lang="hu-HU" sz="3200" dirty="0" smtClean="0">
              <a:solidFill>
                <a:schemeClr val="bg1"/>
              </a:solidFill>
            </a:endParaRPr>
          </a:p>
          <a:p>
            <a:pPr algn="ctr"/>
            <a:r>
              <a:rPr lang="hu-HU" sz="3200" dirty="0" smtClean="0">
                <a:solidFill>
                  <a:schemeClr val="bg1"/>
                </a:solidFill>
              </a:rPr>
              <a:t/>
            </a:r>
            <a:br>
              <a:rPr lang="hu-HU" sz="3200" dirty="0" smtClean="0">
                <a:solidFill>
                  <a:schemeClr val="bg1"/>
                </a:solidFill>
              </a:rPr>
            </a:br>
            <a:endParaRPr lang="hu-HU" sz="3200" dirty="0">
              <a:solidFill>
                <a:schemeClr val="bg1"/>
              </a:solidFill>
            </a:endParaRPr>
          </a:p>
        </p:txBody>
      </p:sp>
      <p:sp>
        <p:nvSpPr>
          <p:cNvPr id="3" name="Téglalap 2"/>
          <p:cNvSpPr/>
          <p:nvPr/>
        </p:nvSpPr>
        <p:spPr>
          <a:xfrm>
            <a:off x="0" y="3143248"/>
            <a:ext cx="9144000" cy="1569660"/>
          </a:xfrm>
          <a:prstGeom prst="rect">
            <a:avLst/>
          </a:prstGeom>
        </p:spPr>
        <p:txBody>
          <a:bodyPr wrap="square">
            <a:spAutoFit/>
          </a:bodyPr>
          <a:lstStyle/>
          <a:p>
            <a:pPr algn="ctr"/>
            <a:r>
              <a:rPr lang="hu-HU" sz="3200" dirty="0" smtClean="0">
                <a:solidFill>
                  <a:schemeClr val="bg1"/>
                </a:solidFill>
              </a:rPr>
              <a:t>1980. december 8-án Mark David </a:t>
            </a:r>
            <a:r>
              <a:rPr lang="hu-HU" sz="3200" dirty="0" err="1" smtClean="0">
                <a:solidFill>
                  <a:schemeClr val="bg1"/>
                </a:solidFill>
              </a:rPr>
              <a:t>Chapman</a:t>
            </a:r>
            <a:r>
              <a:rPr lang="hu-HU" sz="3200" dirty="0" smtClean="0">
                <a:solidFill>
                  <a:schemeClr val="bg1"/>
                </a:solidFill>
              </a:rPr>
              <a:t> miután megölte, azt mondta a rendőrségnek, hogy </a:t>
            </a:r>
            <a:r>
              <a:rPr lang="hu-HU" sz="3200" i="1" dirty="0" smtClean="0">
                <a:solidFill>
                  <a:schemeClr val="bg1"/>
                </a:solidFill>
              </a:rPr>
              <a:t>„az Ördög parancsára cselekedtem!”.</a:t>
            </a:r>
            <a:r>
              <a:rPr lang="hu-HU" sz="3200" dirty="0" smtClean="0">
                <a:solidFill>
                  <a:schemeClr val="bg1"/>
                </a:solidFill>
              </a:rPr>
              <a:t> </a:t>
            </a:r>
            <a:endParaRPr lang="hu-HU" sz="3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1"/>
                                          </p:val>
                                        </p:tav>
                                        <p:tav tm="100000">
                                          <p:val>
                                            <p:strVal val="#ppt_x"/>
                                          </p:val>
                                        </p:tav>
                                      </p:tavLst>
                                    </p:anim>
                                    <p:anim calcmode="lin" valueType="num">
                                      <p:cBhvr>
                                        <p:cTn id="9"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0"/>
            <a:ext cx="9144000" cy="1323439"/>
          </a:xfrm>
          <a:prstGeom prst="rect">
            <a:avLst/>
          </a:prstGeom>
        </p:spPr>
        <p:txBody>
          <a:bodyPr wrap="square">
            <a:spAutoFit/>
          </a:bodyPr>
          <a:lstStyle/>
          <a:p>
            <a:r>
              <a:rPr lang="hu-HU" sz="3200" b="1" dirty="0" smtClean="0">
                <a:solidFill>
                  <a:schemeClr val="bg1"/>
                </a:solidFill>
              </a:rPr>
              <a:t>A Sátán 3 területen dolgozik:</a:t>
            </a:r>
            <a:endParaRPr lang="hu-HU" sz="2400" dirty="0" smtClean="0">
              <a:solidFill>
                <a:schemeClr val="bg1"/>
              </a:solidFill>
            </a:endParaRPr>
          </a:p>
          <a:p>
            <a:r>
              <a:rPr lang="hu-HU" sz="2400" b="1" dirty="0" smtClean="0">
                <a:solidFill>
                  <a:schemeClr val="bg1"/>
                </a:solidFill>
              </a:rPr>
              <a:t>-  olyat mutat meg, amit Isten elrejtett az ember elől (</a:t>
            </a:r>
            <a:r>
              <a:rPr lang="hu-HU" sz="2400" b="1" dirty="0" err="1" smtClean="0">
                <a:solidFill>
                  <a:schemeClr val="bg1"/>
                </a:solidFill>
              </a:rPr>
              <a:t>halottidézés</a:t>
            </a:r>
            <a:r>
              <a:rPr lang="hu-HU" sz="2400" b="1" dirty="0" smtClean="0">
                <a:solidFill>
                  <a:schemeClr val="bg1"/>
                </a:solidFill>
              </a:rPr>
              <a:t>, jövendő)</a:t>
            </a:r>
            <a:endParaRPr lang="hu-HU" sz="2400" dirty="0">
              <a:solidFill>
                <a:schemeClr val="bg1"/>
              </a:solidFill>
            </a:endParaRPr>
          </a:p>
        </p:txBody>
      </p:sp>
      <p:pic>
        <p:nvPicPr>
          <p:cNvPr id="3" name="Kép 2" descr="image (2).png"/>
          <p:cNvPicPr>
            <a:picLocks noChangeAspect="1"/>
          </p:cNvPicPr>
          <p:nvPr/>
        </p:nvPicPr>
        <p:blipFill>
          <a:blip r:embed="rId2"/>
          <a:stretch>
            <a:fillRect/>
          </a:stretch>
        </p:blipFill>
        <p:spPr>
          <a:xfrm>
            <a:off x="0" y="1428736"/>
            <a:ext cx="3428992" cy="2571744"/>
          </a:xfrm>
          <a:prstGeom prst="rect">
            <a:avLst/>
          </a:prstGeom>
          <a:ln>
            <a:noFill/>
          </a:ln>
          <a:effectLst>
            <a:softEdge rad="112500"/>
          </a:effectLst>
        </p:spPr>
      </p:pic>
      <p:sp>
        <p:nvSpPr>
          <p:cNvPr id="4" name="Téglalap 3"/>
          <p:cNvSpPr/>
          <p:nvPr/>
        </p:nvSpPr>
        <p:spPr>
          <a:xfrm>
            <a:off x="4816718" y="1895765"/>
            <a:ext cx="4541628" cy="461665"/>
          </a:xfrm>
          <a:prstGeom prst="rect">
            <a:avLst/>
          </a:prstGeom>
        </p:spPr>
        <p:txBody>
          <a:bodyPr wrap="none">
            <a:spAutoFit/>
          </a:bodyPr>
          <a:lstStyle/>
          <a:p>
            <a:r>
              <a:rPr lang="hu-HU" sz="2400" b="1" dirty="0" smtClean="0">
                <a:solidFill>
                  <a:schemeClr val="bg1"/>
                </a:solidFill>
              </a:rPr>
              <a:t>- védelmet ígér (pl.: babonák)</a:t>
            </a:r>
            <a:endParaRPr lang="hu-HU" sz="2400" dirty="0">
              <a:solidFill>
                <a:schemeClr val="bg1"/>
              </a:solidFill>
            </a:endParaRPr>
          </a:p>
        </p:txBody>
      </p:sp>
      <p:pic>
        <p:nvPicPr>
          <p:cNvPr id="5" name="Kép 4" descr="image (3).png"/>
          <p:cNvPicPr>
            <a:picLocks noChangeAspect="1"/>
          </p:cNvPicPr>
          <p:nvPr/>
        </p:nvPicPr>
        <p:blipFill>
          <a:blip r:embed="rId3"/>
          <a:stretch>
            <a:fillRect/>
          </a:stretch>
        </p:blipFill>
        <p:spPr>
          <a:xfrm>
            <a:off x="5984506" y="2285992"/>
            <a:ext cx="3159494" cy="1943089"/>
          </a:xfrm>
          <a:prstGeom prst="rect">
            <a:avLst/>
          </a:prstGeom>
          <a:ln>
            <a:noFill/>
          </a:ln>
          <a:effectLst>
            <a:softEdge rad="112500"/>
          </a:effectLst>
        </p:spPr>
      </p:pic>
      <p:sp>
        <p:nvSpPr>
          <p:cNvPr id="6" name="Téglalap 5"/>
          <p:cNvSpPr/>
          <p:nvPr/>
        </p:nvSpPr>
        <p:spPr>
          <a:xfrm>
            <a:off x="0" y="4071942"/>
            <a:ext cx="8858280" cy="830997"/>
          </a:xfrm>
          <a:prstGeom prst="rect">
            <a:avLst/>
          </a:prstGeom>
        </p:spPr>
        <p:txBody>
          <a:bodyPr wrap="square">
            <a:spAutoFit/>
          </a:bodyPr>
          <a:lstStyle/>
          <a:p>
            <a:r>
              <a:rPr lang="hu-HU" sz="2400" b="1" dirty="0" smtClean="0">
                <a:solidFill>
                  <a:schemeClr val="bg1"/>
                </a:solidFill>
              </a:rPr>
              <a:t>- segítséget ígér, amit máshol nem kapsz meg</a:t>
            </a:r>
          </a:p>
          <a:p>
            <a:r>
              <a:rPr lang="hu-HU" sz="2400" b="1" dirty="0" smtClean="0">
                <a:solidFill>
                  <a:schemeClr val="bg1"/>
                </a:solidFill>
              </a:rPr>
              <a:t> (pl.: természetgyógyászat)</a:t>
            </a:r>
            <a:endParaRPr lang="hu-HU" sz="2400" dirty="0">
              <a:solidFill>
                <a:schemeClr val="bg1"/>
              </a:solidFill>
            </a:endParaRPr>
          </a:p>
        </p:txBody>
      </p:sp>
      <p:pic>
        <p:nvPicPr>
          <p:cNvPr id="7" name="Kép 6" descr="image (4).png"/>
          <p:cNvPicPr>
            <a:picLocks noChangeAspect="1"/>
          </p:cNvPicPr>
          <p:nvPr/>
        </p:nvPicPr>
        <p:blipFill>
          <a:blip r:embed="rId4"/>
          <a:stretch>
            <a:fillRect/>
          </a:stretch>
        </p:blipFill>
        <p:spPr>
          <a:xfrm>
            <a:off x="4500562" y="4500570"/>
            <a:ext cx="1646250" cy="23574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500042"/>
            <a:ext cx="9144000" cy="1569660"/>
          </a:xfrm>
          <a:prstGeom prst="rect">
            <a:avLst/>
          </a:prstGeom>
        </p:spPr>
        <p:txBody>
          <a:bodyPr wrap="square">
            <a:spAutoFit/>
          </a:bodyPr>
          <a:lstStyle/>
          <a:p>
            <a:pPr algn="ctr"/>
            <a:r>
              <a:rPr lang="hu-HU" sz="3200" b="1" dirty="0" smtClean="0">
                <a:solidFill>
                  <a:schemeClr val="bg1"/>
                </a:solidFill>
              </a:rPr>
              <a:t>Jung:</a:t>
            </a:r>
            <a:endParaRPr lang="hu-HU" sz="3200" dirty="0" smtClean="0">
              <a:solidFill>
                <a:schemeClr val="bg1"/>
              </a:solidFill>
            </a:endParaRPr>
          </a:p>
          <a:p>
            <a:pPr algn="ctr"/>
            <a:r>
              <a:rPr lang="hu-HU" sz="3200" i="1" dirty="0" smtClean="0">
                <a:solidFill>
                  <a:schemeClr val="bg1"/>
                </a:solidFill>
              </a:rPr>
              <a:t>„Amikor leszállt az este, anyám olyan volt, mint egy démon, előkerült a kártya”.</a:t>
            </a:r>
            <a:r>
              <a:rPr lang="hu-HU" sz="3200" dirty="0" smtClean="0">
                <a:solidFill>
                  <a:schemeClr val="bg1"/>
                </a:solidFill>
              </a:rPr>
              <a:t> </a:t>
            </a:r>
            <a:endParaRPr lang="hu-HU" sz="3200" dirty="0">
              <a:solidFill>
                <a:schemeClr val="bg1"/>
              </a:solidFill>
            </a:endParaRPr>
          </a:p>
        </p:txBody>
      </p:sp>
      <p:pic>
        <p:nvPicPr>
          <p:cNvPr id="3" name="Kép 2" descr="image (5).png"/>
          <p:cNvPicPr>
            <a:picLocks noChangeAspect="1"/>
          </p:cNvPicPr>
          <p:nvPr/>
        </p:nvPicPr>
        <p:blipFill>
          <a:blip r:embed="rId2"/>
          <a:stretch>
            <a:fillRect/>
          </a:stretch>
        </p:blipFill>
        <p:spPr>
          <a:xfrm>
            <a:off x="3214678" y="1996489"/>
            <a:ext cx="3143272" cy="47188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1458946"/>
            <a:ext cx="9144000" cy="3970318"/>
          </a:xfrm>
          <a:prstGeom prst="rect">
            <a:avLst/>
          </a:prstGeom>
        </p:spPr>
        <p:txBody>
          <a:bodyPr wrap="square">
            <a:spAutoFit/>
          </a:bodyPr>
          <a:lstStyle/>
          <a:p>
            <a:pPr algn="ctr"/>
            <a:r>
              <a:rPr lang="hu-HU" sz="3600" b="1" dirty="0" smtClean="0">
                <a:solidFill>
                  <a:schemeClr val="bg1"/>
                </a:solidFill>
              </a:rPr>
              <a:t>„</a:t>
            </a:r>
            <a:r>
              <a:rPr lang="hu-HU" sz="3600" b="1" baseline="30000" dirty="0" smtClean="0">
                <a:solidFill>
                  <a:schemeClr val="bg1"/>
                </a:solidFill>
              </a:rPr>
              <a:t>6</a:t>
            </a:r>
            <a:r>
              <a:rPr lang="hu-HU" sz="3600" b="1" dirty="0" smtClean="0">
                <a:solidFill>
                  <a:schemeClr val="bg1"/>
                </a:solidFill>
              </a:rPr>
              <a:t>Eltaszítottad népedet, </a:t>
            </a:r>
            <a:r>
              <a:rPr lang="hu-HU" sz="3600" b="1" dirty="0" err="1" smtClean="0">
                <a:solidFill>
                  <a:schemeClr val="bg1"/>
                </a:solidFill>
              </a:rPr>
              <a:t>Jákób</a:t>
            </a:r>
            <a:r>
              <a:rPr lang="hu-HU" sz="3600" b="1" dirty="0" smtClean="0">
                <a:solidFill>
                  <a:schemeClr val="bg1"/>
                </a:solidFill>
              </a:rPr>
              <a:t> házát, </a:t>
            </a:r>
            <a:r>
              <a:rPr lang="hu-HU" sz="3600" b="1" u="sng" dirty="0" smtClean="0">
                <a:solidFill>
                  <a:schemeClr val="bg1"/>
                </a:solidFill>
              </a:rPr>
              <a:t>mert tele vannak keleti szokásokkal, varázslást űzőkkel</a:t>
            </a:r>
            <a:r>
              <a:rPr lang="hu-HU" sz="3600" b="1" dirty="0" smtClean="0">
                <a:solidFill>
                  <a:schemeClr val="bg1"/>
                </a:solidFill>
              </a:rPr>
              <a:t>, mint a </a:t>
            </a:r>
            <a:r>
              <a:rPr lang="hu-HU" sz="3600" b="1" dirty="0" err="1" smtClean="0">
                <a:solidFill>
                  <a:schemeClr val="bg1"/>
                </a:solidFill>
              </a:rPr>
              <a:t>filiszteusok</a:t>
            </a:r>
            <a:r>
              <a:rPr lang="hu-HU" sz="3600" b="1" dirty="0" smtClean="0">
                <a:solidFill>
                  <a:schemeClr val="bg1"/>
                </a:solidFill>
              </a:rPr>
              <a:t>, és idegenekkel barátkoznak.” </a:t>
            </a:r>
            <a:r>
              <a:rPr lang="hu-HU" sz="3600" dirty="0" err="1" smtClean="0">
                <a:solidFill>
                  <a:schemeClr val="bg1"/>
                </a:solidFill>
              </a:rPr>
              <a:t>Ézs</a:t>
            </a:r>
            <a:r>
              <a:rPr lang="hu-HU" sz="3600" dirty="0" smtClean="0">
                <a:solidFill>
                  <a:schemeClr val="bg1"/>
                </a:solidFill>
              </a:rPr>
              <a:t> 2,6. </a:t>
            </a:r>
          </a:p>
          <a:p>
            <a:pPr algn="ctr"/>
            <a:r>
              <a:rPr lang="hu-HU" sz="3600" dirty="0" smtClean="0">
                <a:solidFill>
                  <a:schemeClr val="bg1"/>
                </a:solidFill>
              </a:rPr>
              <a:t/>
            </a:r>
            <a:br>
              <a:rPr lang="hu-HU" sz="3600" dirty="0" smtClean="0">
                <a:solidFill>
                  <a:schemeClr val="bg1"/>
                </a:solidFill>
              </a:rPr>
            </a:br>
            <a:endParaRPr lang="hu-HU" sz="3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0"/>
            <a:ext cx="8686800" cy="838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spc="0" normalizeH="0" baseline="0" noProof="0" dirty="0" smtClean="0">
                <a:ln>
                  <a:noFill/>
                </a:ln>
                <a:solidFill>
                  <a:schemeClr val="bg1"/>
                </a:solidFill>
                <a:effectLst>
                  <a:reflection blurRad="12700" stA="48000" endA="300" endPos="55000" dir="5400000" sy="-90000" algn="bl" rotWithShape="0"/>
                </a:effectLst>
                <a:uLnTx/>
                <a:uFillTx/>
                <a:latin typeface="+mj-lt"/>
                <a:ea typeface="+mj-ea"/>
                <a:cs typeface="+mj-cs"/>
              </a:rPr>
              <a:t>Igeolvasás</a:t>
            </a:r>
            <a:endParaRPr kumimoji="0" lang="hu-HU" sz="4400" b="0" i="0" u="none" strike="noStrike" kern="1200" spc="0" normalizeH="0" baseline="0" noProof="0" dirty="0">
              <a:ln>
                <a:noFill/>
              </a:ln>
              <a:solidFill>
                <a:schemeClr val="bg1"/>
              </a:solidFill>
              <a:effectLst>
                <a:reflection blurRad="12700" stA="48000" endA="300" endPos="55000" dir="5400000" sy="-90000" algn="bl" rotWithShape="0"/>
              </a:effectLst>
              <a:uLnTx/>
              <a:uFillTx/>
              <a:latin typeface="+mj-lt"/>
              <a:ea typeface="+mj-ea"/>
              <a:cs typeface="+mj-cs"/>
            </a:endParaRPr>
          </a:p>
        </p:txBody>
      </p:sp>
      <p:sp>
        <p:nvSpPr>
          <p:cNvPr id="5" name="Téglalap 4"/>
          <p:cNvSpPr/>
          <p:nvPr/>
        </p:nvSpPr>
        <p:spPr>
          <a:xfrm>
            <a:off x="0" y="714357"/>
            <a:ext cx="9144000" cy="4708981"/>
          </a:xfrm>
          <a:prstGeom prst="rect">
            <a:avLst/>
          </a:prstGeom>
        </p:spPr>
        <p:txBody>
          <a:bodyPr wrap="square">
            <a:spAutoFit/>
          </a:bodyPr>
          <a:lstStyle/>
          <a:p>
            <a:pPr algn="just"/>
            <a:r>
              <a:rPr lang="hu-HU" sz="2000" b="1" baseline="30000" dirty="0" smtClean="0">
                <a:solidFill>
                  <a:schemeClr val="bg1"/>
                </a:solidFill>
              </a:rPr>
              <a:t>8</a:t>
            </a:r>
            <a:r>
              <a:rPr lang="hu-HU" sz="2000" b="1" dirty="0" smtClean="0">
                <a:solidFill>
                  <a:schemeClr val="bg1"/>
                </a:solidFill>
              </a:rPr>
              <a:t>Saul ekkor elváltoztatta a külsejét, más ruhát vett magára, és elment két emberével. Amikor éjjel odaértek az asszonyhoz, ezt mondta: Kérj jövendölést a halottaktól, és idézd meg nekem, akit mondok neked! </a:t>
            </a:r>
            <a:r>
              <a:rPr lang="hu-HU" sz="2000" b="1" baseline="30000" dirty="0" smtClean="0">
                <a:solidFill>
                  <a:schemeClr val="bg1"/>
                </a:solidFill>
              </a:rPr>
              <a:t>9</a:t>
            </a:r>
            <a:r>
              <a:rPr lang="hu-HU" sz="2000" b="1" dirty="0" smtClean="0">
                <a:solidFill>
                  <a:schemeClr val="bg1"/>
                </a:solidFill>
              </a:rPr>
              <a:t>De az asszony ezt felelte: Magad is tudod, mit tett Saul, hogyan irtotta ki az országból a halottidézőket és a jövendőmondókat. Miért akarsz csapdába ejteni és megöletni engem? </a:t>
            </a:r>
            <a:r>
              <a:rPr lang="hu-HU" sz="2000" b="1" baseline="30000" dirty="0" smtClean="0">
                <a:solidFill>
                  <a:schemeClr val="bg1"/>
                </a:solidFill>
              </a:rPr>
              <a:t>10</a:t>
            </a:r>
            <a:r>
              <a:rPr lang="hu-HU" sz="2000" b="1" dirty="0" smtClean="0">
                <a:solidFill>
                  <a:schemeClr val="bg1"/>
                </a:solidFill>
              </a:rPr>
              <a:t>De megesküdött neki Saul az </a:t>
            </a:r>
            <a:r>
              <a:rPr lang="hu-HU" sz="2000" b="1" dirty="0" err="1" smtClean="0">
                <a:solidFill>
                  <a:schemeClr val="bg1"/>
                </a:solidFill>
              </a:rPr>
              <a:t>ÚRra</a:t>
            </a:r>
            <a:r>
              <a:rPr lang="hu-HU" sz="2000" b="1" dirty="0" smtClean="0">
                <a:solidFill>
                  <a:schemeClr val="bg1"/>
                </a:solidFill>
              </a:rPr>
              <a:t>: </a:t>
            </a:r>
            <a:r>
              <a:rPr lang="hu-HU" sz="2000" b="1" dirty="0" err="1" smtClean="0">
                <a:solidFill>
                  <a:schemeClr val="bg1"/>
                </a:solidFill>
              </a:rPr>
              <a:t>Az</a:t>
            </a:r>
            <a:r>
              <a:rPr lang="hu-HU" sz="2000" b="1" dirty="0" smtClean="0">
                <a:solidFill>
                  <a:schemeClr val="bg1"/>
                </a:solidFill>
              </a:rPr>
              <a:t> élő </a:t>
            </a:r>
            <a:r>
              <a:rPr lang="hu-HU" sz="2000" b="1" dirty="0" err="1" smtClean="0">
                <a:solidFill>
                  <a:schemeClr val="bg1"/>
                </a:solidFill>
              </a:rPr>
              <a:t>ÚRra</a:t>
            </a:r>
            <a:r>
              <a:rPr lang="hu-HU" sz="2000" b="1" dirty="0" smtClean="0">
                <a:solidFill>
                  <a:schemeClr val="bg1"/>
                </a:solidFill>
              </a:rPr>
              <a:t> mondom, hogy nem ér téged büntetés emiatt. </a:t>
            </a:r>
            <a:r>
              <a:rPr lang="hu-HU" sz="2000" b="1" baseline="30000" dirty="0" smtClean="0">
                <a:solidFill>
                  <a:schemeClr val="bg1"/>
                </a:solidFill>
              </a:rPr>
              <a:t>11</a:t>
            </a:r>
            <a:r>
              <a:rPr lang="hu-HU" sz="2000" b="1" dirty="0" smtClean="0">
                <a:solidFill>
                  <a:schemeClr val="bg1"/>
                </a:solidFill>
              </a:rPr>
              <a:t>Az asszony ekkor megkérdezte: Kit idézzek meg neked? Ő így felelt: Sámuelt idézd meg nekem! </a:t>
            </a:r>
            <a:r>
              <a:rPr lang="hu-HU" sz="2000" b="1" baseline="30000" dirty="0" smtClean="0">
                <a:solidFill>
                  <a:schemeClr val="bg1"/>
                </a:solidFill>
              </a:rPr>
              <a:t>12</a:t>
            </a:r>
            <a:r>
              <a:rPr lang="hu-HU" sz="2000" b="1" dirty="0" smtClean="0">
                <a:solidFill>
                  <a:schemeClr val="bg1"/>
                </a:solidFill>
              </a:rPr>
              <a:t>Amikor az asszony meglátta Sámuelt, hangosan felkiáltott, és ezt mondta Saulnak: Miért szedtél rá? Hiszen te vagy Saul! </a:t>
            </a:r>
            <a:r>
              <a:rPr lang="hu-HU" sz="2000" b="1" baseline="30000" dirty="0" smtClean="0">
                <a:solidFill>
                  <a:schemeClr val="bg1"/>
                </a:solidFill>
              </a:rPr>
              <a:t>13</a:t>
            </a:r>
            <a:r>
              <a:rPr lang="hu-HU" sz="2000" b="1" dirty="0" smtClean="0">
                <a:solidFill>
                  <a:schemeClr val="bg1"/>
                </a:solidFill>
              </a:rPr>
              <a:t>De a király ezt mondta neki: Ne félj! Mit láttál? Az asszony ezt felelte Saulnak: Istenfélét látok feljönni a földből. </a:t>
            </a:r>
            <a:r>
              <a:rPr lang="hu-HU" sz="2000" b="1" baseline="30000" dirty="0" smtClean="0">
                <a:solidFill>
                  <a:schemeClr val="bg1"/>
                </a:solidFill>
              </a:rPr>
              <a:t>14</a:t>
            </a:r>
            <a:r>
              <a:rPr lang="hu-HU" sz="2000" b="1" dirty="0" smtClean="0">
                <a:solidFill>
                  <a:schemeClr val="bg1"/>
                </a:solidFill>
              </a:rPr>
              <a:t>Saul megkérdezte tőle: Hogyan néz ki? Az asszony így felelt: Egy öregember jön fölfelé, palástba burkolózva. Ebből megtudta Saul, hogy Sámuel az; ezért arccal a földig hajolt, és leborult előtte.</a:t>
            </a:r>
            <a:endParaRPr lang="hu-HU" sz="2000" b="1"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376080"/>
            <a:ext cx="9144000" cy="6124754"/>
          </a:xfrm>
          <a:prstGeom prst="rect">
            <a:avLst/>
          </a:prstGeom>
        </p:spPr>
        <p:txBody>
          <a:bodyPr wrap="square">
            <a:spAutoFit/>
          </a:bodyPr>
          <a:lstStyle/>
          <a:p>
            <a:pPr algn="just"/>
            <a:r>
              <a:rPr lang="hu-HU" sz="2800" b="1" dirty="0" smtClean="0">
                <a:solidFill>
                  <a:schemeClr val="bg1"/>
                </a:solidFill>
              </a:rPr>
              <a:t>„</a:t>
            </a:r>
            <a:r>
              <a:rPr lang="hu-HU" sz="2800" b="1" baseline="30000" dirty="0" smtClean="0">
                <a:solidFill>
                  <a:schemeClr val="bg1"/>
                </a:solidFill>
              </a:rPr>
              <a:t>9</a:t>
            </a:r>
            <a:r>
              <a:rPr lang="hu-HU" sz="2800" b="1" dirty="0" smtClean="0">
                <a:solidFill>
                  <a:schemeClr val="bg1"/>
                </a:solidFill>
              </a:rPr>
              <a:t>Ha </a:t>
            </a:r>
            <a:r>
              <a:rPr lang="hu-HU" sz="2800" b="1" dirty="0" err="1" smtClean="0">
                <a:solidFill>
                  <a:schemeClr val="bg1"/>
                </a:solidFill>
              </a:rPr>
              <a:t>bemégy</a:t>
            </a:r>
            <a:r>
              <a:rPr lang="hu-HU" sz="2800" b="1" dirty="0" smtClean="0">
                <a:solidFill>
                  <a:schemeClr val="bg1"/>
                </a:solidFill>
              </a:rPr>
              <a:t> arra a földre, amelyet Istened, az ÚR ad neked, ne tanuld el azokat az utálatos dolgokat, amelyeket azok a népek művelnek. </a:t>
            </a:r>
            <a:r>
              <a:rPr lang="hu-HU" sz="2800" b="1" baseline="30000" dirty="0" smtClean="0">
                <a:solidFill>
                  <a:schemeClr val="bg1"/>
                </a:solidFill>
              </a:rPr>
              <a:t>10</a:t>
            </a:r>
            <a:r>
              <a:rPr lang="hu-HU" sz="2800" b="1" dirty="0" smtClean="0">
                <a:solidFill>
                  <a:schemeClr val="bg1"/>
                </a:solidFill>
              </a:rPr>
              <a:t>Ne legyen olyan nálad, aki a fiát vagy a leányát áldozatul elégeti, ne legyen jós, se varázslást űző, jelmagyarázó vagy igéző! </a:t>
            </a:r>
            <a:r>
              <a:rPr lang="hu-HU" sz="2800" b="1" baseline="30000" dirty="0" smtClean="0">
                <a:solidFill>
                  <a:schemeClr val="bg1"/>
                </a:solidFill>
              </a:rPr>
              <a:t>11</a:t>
            </a:r>
            <a:r>
              <a:rPr lang="hu-HU" sz="2800" b="1" dirty="0" smtClean="0">
                <a:solidFill>
                  <a:schemeClr val="bg1"/>
                </a:solidFill>
              </a:rPr>
              <a:t>Ne legyen átokmondó, se szellemidéző, se jövendőmondó, se halottaktól tudakozódó! </a:t>
            </a:r>
            <a:r>
              <a:rPr lang="hu-HU" sz="2800" b="1" baseline="30000" dirty="0" smtClean="0">
                <a:solidFill>
                  <a:schemeClr val="bg1"/>
                </a:solidFill>
              </a:rPr>
              <a:t>12</a:t>
            </a:r>
            <a:r>
              <a:rPr lang="hu-HU" sz="2800" b="1" dirty="0" smtClean="0">
                <a:solidFill>
                  <a:schemeClr val="bg1"/>
                </a:solidFill>
              </a:rPr>
              <a:t>Mert utálatos az ÚR előtt mindaz, aki ilyet cselekszik: éppen ezek miatt az utálatos dolgok miatt űzi ki előled ezeket a népeket Istened, az ÚR. </a:t>
            </a:r>
            <a:r>
              <a:rPr lang="hu-HU" sz="2800" b="1" baseline="30000" dirty="0" smtClean="0">
                <a:solidFill>
                  <a:schemeClr val="bg1"/>
                </a:solidFill>
              </a:rPr>
              <a:t>13</a:t>
            </a:r>
            <a:r>
              <a:rPr lang="hu-HU" sz="2800" b="1" dirty="0" smtClean="0">
                <a:solidFill>
                  <a:schemeClr val="bg1"/>
                </a:solidFill>
              </a:rPr>
              <a:t>Légy feddhetetlen Istened, az ÚR előtt! </a:t>
            </a:r>
            <a:r>
              <a:rPr lang="hu-HU" sz="2800" b="1" baseline="30000" dirty="0" smtClean="0">
                <a:solidFill>
                  <a:schemeClr val="bg1"/>
                </a:solidFill>
              </a:rPr>
              <a:t>14</a:t>
            </a:r>
            <a:r>
              <a:rPr lang="hu-HU" sz="2800" b="1" dirty="0" smtClean="0">
                <a:solidFill>
                  <a:schemeClr val="bg1"/>
                </a:solidFill>
              </a:rPr>
              <a:t>Mert ezek a népek, amelyeknek a földjét birtokba veszed, varázslókra és jósokra hallgatnak, de neked ezt nem engedi meg Istened, az ÚR.”</a:t>
            </a:r>
            <a:r>
              <a:rPr lang="hu-HU" sz="2800" dirty="0" smtClean="0">
                <a:solidFill>
                  <a:schemeClr val="bg1"/>
                </a:solidFill>
              </a:rPr>
              <a:t> V </a:t>
            </a:r>
            <a:r>
              <a:rPr lang="hu-HU" sz="2800" dirty="0" err="1" smtClean="0">
                <a:solidFill>
                  <a:schemeClr val="bg1"/>
                </a:solidFill>
              </a:rPr>
              <a:t>Móz</a:t>
            </a:r>
            <a:r>
              <a:rPr lang="hu-HU" sz="2800" dirty="0" smtClean="0">
                <a:solidFill>
                  <a:schemeClr val="bg1"/>
                </a:solidFill>
              </a:rPr>
              <a:t> 18,9-14.</a:t>
            </a:r>
            <a:endParaRPr lang="hu-HU" sz="28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71470" y="661832"/>
            <a:ext cx="9144000" cy="6124754"/>
          </a:xfrm>
          <a:prstGeom prst="rect">
            <a:avLst/>
          </a:prstGeom>
        </p:spPr>
        <p:txBody>
          <a:bodyPr wrap="square">
            <a:spAutoFit/>
          </a:bodyPr>
          <a:lstStyle/>
          <a:p>
            <a:r>
              <a:rPr lang="hu-HU" sz="2800" dirty="0" smtClean="0">
                <a:solidFill>
                  <a:schemeClr val="bg1"/>
                </a:solidFill>
              </a:rPr>
              <a:t>„Valójában a homeopátia olyan </a:t>
            </a:r>
          </a:p>
          <a:p>
            <a:r>
              <a:rPr lang="hu-HU" sz="2800" dirty="0" smtClean="0">
                <a:solidFill>
                  <a:schemeClr val="bg1"/>
                </a:solidFill>
              </a:rPr>
              <a:t>messze ható, hogy egyetemes</a:t>
            </a:r>
          </a:p>
          <a:p>
            <a:r>
              <a:rPr lang="hu-HU" sz="2800" dirty="0" smtClean="0">
                <a:solidFill>
                  <a:schemeClr val="bg1"/>
                </a:solidFill>
              </a:rPr>
              <a:t> gyógyászati alkalmazása hatalmas </a:t>
            </a:r>
          </a:p>
          <a:p>
            <a:r>
              <a:rPr lang="hu-HU" sz="2800" dirty="0" smtClean="0">
                <a:solidFill>
                  <a:schemeClr val="bg1"/>
                </a:solidFill>
              </a:rPr>
              <a:t>fejlődést jelenthet… mivel a </a:t>
            </a:r>
          </a:p>
          <a:p>
            <a:r>
              <a:rPr lang="hu-HU" sz="2800" dirty="0" smtClean="0">
                <a:solidFill>
                  <a:schemeClr val="bg1"/>
                </a:solidFill>
              </a:rPr>
              <a:t>homeopátia nem csupán az ember</a:t>
            </a:r>
          </a:p>
          <a:p>
            <a:r>
              <a:rPr lang="hu-HU" sz="2800" dirty="0" smtClean="0">
                <a:solidFill>
                  <a:schemeClr val="bg1"/>
                </a:solidFill>
              </a:rPr>
              <a:t> fizikai, hanem spirituális fejlődésével</a:t>
            </a:r>
          </a:p>
          <a:p>
            <a:r>
              <a:rPr lang="hu-HU" sz="2800" dirty="0" smtClean="0">
                <a:solidFill>
                  <a:schemeClr val="bg1"/>
                </a:solidFill>
              </a:rPr>
              <a:t> jár. A fizikai szervek harmóniájának </a:t>
            </a:r>
          </a:p>
          <a:p>
            <a:r>
              <a:rPr lang="hu-HU" sz="2800" dirty="0" smtClean="0">
                <a:solidFill>
                  <a:schemeClr val="bg1"/>
                </a:solidFill>
              </a:rPr>
              <a:t>megteremtésével az intellektus és </a:t>
            </a:r>
          </a:p>
          <a:p>
            <a:r>
              <a:rPr lang="hu-HU" sz="2800" dirty="0" smtClean="0">
                <a:solidFill>
                  <a:schemeClr val="bg1"/>
                </a:solidFill>
              </a:rPr>
              <a:t>a lélek működését támogató tiszta </a:t>
            </a:r>
          </a:p>
          <a:p>
            <a:r>
              <a:rPr lang="hu-HU" sz="2800" dirty="0" smtClean="0">
                <a:solidFill>
                  <a:schemeClr val="bg1"/>
                </a:solidFill>
              </a:rPr>
              <a:t>eszköz. </a:t>
            </a:r>
            <a:r>
              <a:rPr lang="hu-HU" sz="2800" b="1" u="sng" dirty="0" smtClean="0">
                <a:solidFill>
                  <a:schemeClr val="bg1"/>
                </a:solidFill>
              </a:rPr>
              <a:t>A homeopátia segít megnyitni a felsőbb szinteket a spirituális és mennyei beáramlás felé.</a:t>
            </a:r>
            <a:r>
              <a:rPr lang="hu-HU" sz="2800" b="1" dirty="0" smtClean="0">
                <a:solidFill>
                  <a:schemeClr val="bg1"/>
                </a:solidFill>
              </a:rPr>
              <a:t> </a:t>
            </a:r>
            <a:r>
              <a:rPr lang="hu-HU" sz="2800" i="1" dirty="0" smtClean="0">
                <a:solidFill>
                  <a:schemeClr val="bg1"/>
                </a:solidFill>
              </a:rPr>
              <a:t>”</a:t>
            </a:r>
            <a:r>
              <a:rPr lang="hu-HU" sz="2800" dirty="0" smtClean="0">
                <a:solidFill>
                  <a:schemeClr val="bg1"/>
                </a:solidFill>
              </a:rPr>
              <a:t/>
            </a:r>
            <a:br>
              <a:rPr lang="hu-HU" sz="2800" dirty="0" smtClean="0">
                <a:solidFill>
                  <a:schemeClr val="bg1"/>
                </a:solidFill>
              </a:rPr>
            </a:br>
            <a:endParaRPr lang="hu-HU" sz="2800" dirty="0" smtClean="0">
              <a:solidFill>
                <a:schemeClr val="bg1"/>
              </a:solidFill>
            </a:endParaRPr>
          </a:p>
          <a:p>
            <a:r>
              <a:rPr lang="hu-HU" sz="2800" dirty="0" smtClean="0">
                <a:solidFill>
                  <a:schemeClr val="bg1"/>
                </a:solidFill>
              </a:rPr>
              <a:t/>
            </a:r>
            <a:br>
              <a:rPr lang="hu-HU" sz="2800" dirty="0" smtClean="0">
                <a:solidFill>
                  <a:schemeClr val="bg1"/>
                </a:solidFill>
              </a:rPr>
            </a:br>
            <a:endParaRPr lang="hu-HU" sz="2800" dirty="0">
              <a:solidFill>
                <a:schemeClr val="bg1"/>
              </a:solidFill>
            </a:endParaRPr>
          </a:p>
        </p:txBody>
      </p:sp>
      <p:pic>
        <p:nvPicPr>
          <p:cNvPr id="3" name="Kép 2" descr="image (6).png"/>
          <p:cNvPicPr>
            <a:picLocks noChangeAspect="1"/>
          </p:cNvPicPr>
          <p:nvPr/>
        </p:nvPicPr>
        <p:blipFill>
          <a:blip r:embed="rId2" cstate="print"/>
          <a:stretch>
            <a:fillRect/>
          </a:stretch>
        </p:blipFill>
        <p:spPr>
          <a:xfrm>
            <a:off x="6072198" y="500042"/>
            <a:ext cx="2571767" cy="38576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214282" y="357166"/>
            <a:ext cx="8929718" cy="1569660"/>
          </a:xfrm>
          <a:prstGeom prst="rect">
            <a:avLst/>
          </a:prstGeom>
        </p:spPr>
        <p:txBody>
          <a:bodyPr wrap="square">
            <a:spAutoFit/>
          </a:bodyPr>
          <a:lstStyle/>
          <a:p>
            <a:pPr algn="ctr"/>
            <a:r>
              <a:rPr lang="hu-HU" sz="3200" i="1" dirty="0" smtClean="0">
                <a:solidFill>
                  <a:schemeClr val="bg1"/>
                </a:solidFill>
              </a:rPr>
              <a:t>„Napóleon, - ha ezt bevezeted, akkor az emberek nem fognak téged szeretni.”</a:t>
            </a:r>
            <a:r>
              <a:rPr lang="hu-HU" sz="3200" dirty="0" smtClean="0">
                <a:solidFill>
                  <a:schemeClr val="bg1"/>
                </a:solidFill>
              </a:rPr>
              <a:t> </a:t>
            </a:r>
          </a:p>
          <a:p>
            <a:pPr algn="ctr"/>
            <a:r>
              <a:rPr lang="hu-HU" sz="3200" i="1" dirty="0" smtClean="0">
                <a:solidFill>
                  <a:schemeClr val="bg1"/>
                </a:solidFill>
              </a:rPr>
              <a:t>„Engem ne szeressenek, hanem tőlem féljenek!”</a:t>
            </a:r>
            <a:endParaRPr lang="hu-HU" sz="3200" dirty="0">
              <a:solidFill>
                <a:schemeClr val="bg1"/>
              </a:solidFill>
            </a:endParaRPr>
          </a:p>
        </p:txBody>
      </p:sp>
      <p:pic>
        <p:nvPicPr>
          <p:cNvPr id="3" name="Kép 2" descr="image (7).png"/>
          <p:cNvPicPr>
            <a:picLocks noChangeAspect="1"/>
          </p:cNvPicPr>
          <p:nvPr/>
        </p:nvPicPr>
        <p:blipFill>
          <a:blip r:embed="rId2"/>
          <a:srcRect b="7071"/>
          <a:stretch>
            <a:fillRect/>
          </a:stretch>
        </p:blipFill>
        <p:spPr>
          <a:xfrm>
            <a:off x="3000364" y="1785926"/>
            <a:ext cx="3143272" cy="486836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214282" y="1485489"/>
            <a:ext cx="8786842" cy="2800767"/>
          </a:xfrm>
          <a:prstGeom prst="rect">
            <a:avLst/>
          </a:prstGeom>
        </p:spPr>
        <p:txBody>
          <a:bodyPr wrap="square">
            <a:spAutoFit/>
          </a:bodyPr>
          <a:lstStyle/>
          <a:p>
            <a:pPr algn="ctr"/>
            <a:r>
              <a:rPr lang="hu-HU" sz="4400" b="1" dirty="0" smtClean="0">
                <a:solidFill>
                  <a:schemeClr val="bg1"/>
                </a:solidFill>
              </a:rPr>
              <a:t>„Mert nem a félelem lelkét adta nekünk Isten, hanem az erő, a szeretet és a józanság lelkét.”</a:t>
            </a:r>
          </a:p>
          <a:p>
            <a:pPr algn="ctr"/>
            <a:r>
              <a:rPr lang="hu-HU" sz="4400" dirty="0" smtClean="0">
                <a:solidFill>
                  <a:schemeClr val="bg1"/>
                </a:solidFill>
              </a:rPr>
              <a:t> II Tim 1,7</a:t>
            </a:r>
            <a:endParaRPr lang="hu-HU" sz="4400"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285720" y="285728"/>
            <a:ext cx="8858280" cy="2554545"/>
          </a:xfrm>
          <a:prstGeom prst="rect">
            <a:avLst/>
          </a:prstGeom>
        </p:spPr>
        <p:txBody>
          <a:bodyPr wrap="square">
            <a:spAutoFit/>
          </a:bodyPr>
          <a:lstStyle/>
          <a:p>
            <a:pPr algn="ctr"/>
            <a:r>
              <a:rPr lang="hu-HU" sz="3200" b="1" dirty="0" smtClean="0">
                <a:solidFill>
                  <a:schemeClr val="bg1"/>
                </a:solidFill>
              </a:rPr>
              <a:t>„</a:t>
            </a:r>
            <a:r>
              <a:rPr lang="hu-HU" sz="3200" dirty="0" smtClean="0">
                <a:solidFill>
                  <a:schemeClr val="bg1"/>
                </a:solidFill>
              </a:rPr>
              <a:t>(Jézus) </a:t>
            </a:r>
            <a:r>
              <a:rPr lang="hu-HU" sz="3200" b="1" dirty="0" smtClean="0">
                <a:solidFill>
                  <a:schemeClr val="bg1"/>
                </a:solidFill>
              </a:rPr>
              <a:t>halála által megsemmisítse azt, akinek hatalma van a halálon, vagyis az ördögöt, </a:t>
            </a:r>
            <a:r>
              <a:rPr lang="hu-HU" sz="3200" b="1" baseline="30000" dirty="0" smtClean="0">
                <a:solidFill>
                  <a:schemeClr val="bg1"/>
                </a:solidFill>
              </a:rPr>
              <a:t>15</a:t>
            </a:r>
            <a:r>
              <a:rPr lang="hu-HU" sz="3200" b="1" dirty="0" smtClean="0">
                <a:solidFill>
                  <a:schemeClr val="bg1"/>
                </a:solidFill>
              </a:rPr>
              <a:t>és megszabadítsa azokat, akik a haláltól való félelem miatt egész életükben rabok voltak.” </a:t>
            </a:r>
            <a:r>
              <a:rPr lang="hu-HU" sz="3200" dirty="0" err="1" smtClean="0">
                <a:solidFill>
                  <a:schemeClr val="bg1"/>
                </a:solidFill>
              </a:rPr>
              <a:t>Zsid</a:t>
            </a:r>
            <a:r>
              <a:rPr lang="hu-HU" sz="3200" dirty="0" smtClean="0">
                <a:solidFill>
                  <a:schemeClr val="bg1"/>
                </a:solidFill>
              </a:rPr>
              <a:t> 2,14b-15</a:t>
            </a:r>
            <a:endParaRPr lang="hu-HU" sz="3200" dirty="0">
              <a:solidFill>
                <a:schemeClr val="bg1"/>
              </a:solidFill>
            </a:endParaRPr>
          </a:p>
        </p:txBody>
      </p:sp>
      <p:pic>
        <p:nvPicPr>
          <p:cNvPr id="3" name="Kép 2" descr="image (8).png"/>
          <p:cNvPicPr>
            <a:picLocks noChangeAspect="1"/>
          </p:cNvPicPr>
          <p:nvPr/>
        </p:nvPicPr>
        <p:blipFill>
          <a:blip r:embed="rId2"/>
          <a:srcRect l="7812" r="7031" b="8333"/>
          <a:stretch>
            <a:fillRect/>
          </a:stretch>
        </p:blipFill>
        <p:spPr>
          <a:xfrm>
            <a:off x="1285852" y="2816206"/>
            <a:ext cx="6675102" cy="40417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txBox="1">
            <a:spLocks/>
          </p:cNvSpPr>
          <p:nvPr/>
        </p:nvSpPr>
        <p:spPr>
          <a:xfrm>
            <a:off x="0" y="0"/>
            <a:ext cx="8686800" cy="838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400" b="0" i="0" u="none" strike="noStrike" kern="1200" spc="0" normalizeH="0" baseline="0" noProof="0" dirty="0" smtClean="0">
                <a:ln>
                  <a:noFill/>
                </a:ln>
                <a:solidFill>
                  <a:schemeClr val="bg1"/>
                </a:solidFill>
                <a:effectLst>
                  <a:reflection blurRad="12700" stA="48000" endA="300" endPos="55000" dir="5400000" sy="-90000" algn="bl" rotWithShape="0"/>
                </a:effectLst>
                <a:uLnTx/>
                <a:uFillTx/>
                <a:latin typeface="+mj-lt"/>
                <a:ea typeface="+mj-ea"/>
                <a:cs typeface="+mj-cs"/>
              </a:rPr>
              <a:t>Igeolvasás</a:t>
            </a:r>
            <a:endParaRPr kumimoji="0" lang="hu-HU" sz="4400" b="0" i="0" u="none" strike="noStrike" kern="1200" spc="0" normalizeH="0" baseline="0" noProof="0" dirty="0">
              <a:ln>
                <a:noFill/>
              </a:ln>
              <a:solidFill>
                <a:schemeClr val="bg1"/>
              </a:solidFill>
              <a:effectLst>
                <a:reflection blurRad="12700" stA="48000" endA="300" endPos="55000" dir="5400000" sy="-90000" algn="bl" rotWithShape="0"/>
              </a:effectLst>
              <a:uLnTx/>
              <a:uFillTx/>
              <a:latin typeface="+mj-lt"/>
              <a:ea typeface="+mj-ea"/>
              <a:cs typeface="+mj-cs"/>
            </a:endParaRPr>
          </a:p>
        </p:txBody>
      </p:sp>
      <p:sp>
        <p:nvSpPr>
          <p:cNvPr id="5" name="Téglalap 4"/>
          <p:cNvSpPr/>
          <p:nvPr/>
        </p:nvSpPr>
        <p:spPr>
          <a:xfrm>
            <a:off x="0" y="714357"/>
            <a:ext cx="9144000" cy="4401205"/>
          </a:xfrm>
          <a:prstGeom prst="rect">
            <a:avLst/>
          </a:prstGeom>
        </p:spPr>
        <p:txBody>
          <a:bodyPr wrap="square">
            <a:spAutoFit/>
          </a:bodyPr>
          <a:lstStyle/>
          <a:p>
            <a:pPr algn="just"/>
            <a:r>
              <a:rPr lang="hu-HU" sz="2000" b="1" baseline="30000" dirty="0" smtClean="0">
                <a:solidFill>
                  <a:schemeClr val="bg1"/>
                </a:solidFill>
              </a:rPr>
              <a:t>15</a:t>
            </a:r>
            <a:r>
              <a:rPr lang="hu-HU" sz="2000" b="1" dirty="0" smtClean="0">
                <a:solidFill>
                  <a:schemeClr val="bg1"/>
                </a:solidFill>
              </a:rPr>
              <a:t>Sámuel ezt mondta Saulnak: Miért háborgattál és idéztél meg engem? Saul így felelt: Igen nagy bajban vagyok. Megtámadtak a </a:t>
            </a:r>
            <a:r>
              <a:rPr lang="hu-HU" sz="2000" b="1" dirty="0" err="1" smtClean="0">
                <a:solidFill>
                  <a:schemeClr val="bg1"/>
                </a:solidFill>
              </a:rPr>
              <a:t>filiszteusok</a:t>
            </a:r>
            <a:r>
              <a:rPr lang="hu-HU" sz="2000" b="1" dirty="0" smtClean="0">
                <a:solidFill>
                  <a:schemeClr val="bg1"/>
                </a:solidFill>
              </a:rPr>
              <a:t>; Isten pedig eltávozott tőlem, és nem felel többé sem próféták által, sem álomban. Téged hívtalak tehát, hogy tudasd velem, mit kell tennem.</a:t>
            </a:r>
            <a:br>
              <a:rPr lang="hu-HU" sz="2000" b="1" dirty="0" smtClean="0">
                <a:solidFill>
                  <a:schemeClr val="bg1"/>
                </a:solidFill>
              </a:rPr>
            </a:br>
            <a:r>
              <a:rPr lang="hu-HU" sz="2000" b="1" baseline="30000" dirty="0" smtClean="0">
                <a:solidFill>
                  <a:schemeClr val="bg1"/>
                </a:solidFill>
              </a:rPr>
              <a:t>16</a:t>
            </a:r>
            <a:r>
              <a:rPr lang="hu-HU" sz="2000" b="1" dirty="0" smtClean="0">
                <a:solidFill>
                  <a:schemeClr val="bg1"/>
                </a:solidFill>
              </a:rPr>
              <a:t>De Sámuel ezt mondta: Miért kérdezel engem, ha az ÚR eltávozott tőled, és az ellenséged lett?! </a:t>
            </a:r>
            <a:r>
              <a:rPr lang="hu-HU" sz="2000" b="1" baseline="30000" dirty="0" smtClean="0">
                <a:solidFill>
                  <a:schemeClr val="bg1"/>
                </a:solidFill>
              </a:rPr>
              <a:t>17</a:t>
            </a:r>
            <a:r>
              <a:rPr lang="hu-HU" sz="2000" b="1" dirty="0" smtClean="0">
                <a:solidFill>
                  <a:schemeClr val="bg1"/>
                </a:solidFill>
              </a:rPr>
              <a:t>Úgy cselekedett az ÚR, ahogyan általam megmondta: kiragadta kezedből a királyságot az ÚR, és másnak, Dávidnak adta. </a:t>
            </a:r>
            <a:r>
              <a:rPr lang="hu-HU" sz="2000" b="1" baseline="30000" dirty="0" smtClean="0">
                <a:solidFill>
                  <a:schemeClr val="bg1"/>
                </a:solidFill>
              </a:rPr>
              <a:t>18</a:t>
            </a:r>
            <a:r>
              <a:rPr lang="hu-HU" sz="2000" b="1" dirty="0" smtClean="0">
                <a:solidFill>
                  <a:schemeClr val="bg1"/>
                </a:solidFill>
              </a:rPr>
              <a:t>Mivel nem hallgattál az ÚR szavára, és nem izzó haragja szerint bántál </a:t>
            </a:r>
            <a:r>
              <a:rPr lang="hu-HU" sz="2000" b="1" dirty="0" err="1" smtClean="0">
                <a:solidFill>
                  <a:schemeClr val="bg1"/>
                </a:solidFill>
              </a:rPr>
              <a:t>Amálékkal</a:t>
            </a:r>
            <a:r>
              <a:rPr lang="hu-HU" sz="2000" b="1" dirty="0" smtClean="0">
                <a:solidFill>
                  <a:schemeClr val="bg1"/>
                </a:solidFill>
              </a:rPr>
              <a:t>, azért bánik most veled így az ÚR. </a:t>
            </a:r>
            <a:r>
              <a:rPr lang="hu-HU" sz="2000" b="1" baseline="30000" dirty="0" smtClean="0">
                <a:solidFill>
                  <a:schemeClr val="bg1"/>
                </a:solidFill>
              </a:rPr>
              <a:t>19</a:t>
            </a:r>
            <a:r>
              <a:rPr lang="hu-HU" sz="2000" b="1" dirty="0" smtClean="0">
                <a:solidFill>
                  <a:schemeClr val="bg1"/>
                </a:solidFill>
              </a:rPr>
              <a:t>Sőt az ÚR veled együtt Izráelt is a </a:t>
            </a:r>
            <a:r>
              <a:rPr lang="hu-HU" sz="2000" b="1" dirty="0" err="1" smtClean="0">
                <a:solidFill>
                  <a:schemeClr val="bg1"/>
                </a:solidFill>
              </a:rPr>
              <a:t>filiszteusok</a:t>
            </a:r>
            <a:r>
              <a:rPr lang="hu-HU" sz="2000" b="1" dirty="0" smtClean="0">
                <a:solidFill>
                  <a:schemeClr val="bg1"/>
                </a:solidFill>
              </a:rPr>
              <a:t> kezébe adja, te pedig holnap fiaiddal együtt velem leszel. Még Izráel táborát is a </a:t>
            </a:r>
            <a:r>
              <a:rPr lang="hu-HU" sz="2000" b="1" dirty="0" err="1" smtClean="0">
                <a:solidFill>
                  <a:schemeClr val="bg1"/>
                </a:solidFill>
              </a:rPr>
              <a:t>filiszteusok</a:t>
            </a:r>
            <a:r>
              <a:rPr lang="hu-HU" sz="2000" b="1" dirty="0" smtClean="0">
                <a:solidFill>
                  <a:schemeClr val="bg1"/>
                </a:solidFill>
              </a:rPr>
              <a:t> kezébe adja az ÚR.</a:t>
            </a:r>
            <a:br>
              <a:rPr lang="hu-HU" sz="2000" b="1" dirty="0" smtClean="0">
                <a:solidFill>
                  <a:schemeClr val="bg1"/>
                </a:solidFill>
              </a:rPr>
            </a:br>
            <a:r>
              <a:rPr lang="hu-HU" sz="2000" b="1" baseline="30000" dirty="0" smtClean="0">
                <a:solidFill>
                  <a:schemeClr val="bg1"/>
                </a:solidFill>
              </a:rPr>
              <a:t>20</a:t>
            </a:r>
            <a:r>
              <a:rPr lang="hu-HU" sz="2000" b="1" dirty="0" smtClean="0">
                <a:solidFill>
                  <a:schemeClr val="bg1"/>
                </a:solidFill>
              </a:rPr>
              <a:t>Ekkor Saul hirtelen teljes hosszában elzuhant a földön, annyira megrémült Sámuel szavaitól. Semmi erő sem volt benne, mert egész nap és egész éjjel nem evett semmit.” 1Sám 28, 1-20</a:t>
            </a:r>
            <a:endParaRPr lang="hu-HU" sz="2000" b="1" dirty="0">
              <a:solidFill>
                <a:schemeClr val="bg1"/>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412776"/>
            <a:ext cx="9663608" cy="3171800"/>
          </a:xfrm>
          <a:prstGeom prst="rect">
            <a:avLst/>
          </a:prstGeom>
        </p:spPr>
        <p:txBody>
          <a:bodyPr/>
          <a:lstStyle/>
          <a:p>
            <a:pPr algn="ctr"/>
            <a:r>
              <a:rPr lang="hu-HU" sz="4000" dirty="0" smtClean="0">
                <a:solidFill>
                  <a:schemeClr val="bg1"/>
                </a:solidFill>
              </a:rPr>
              <a:t>Szívembe jöjj, szívembe jöjj, </a:t>
            </a:r>
          </a:p>
          <a:p>
            <a:pPr algn="ctr"/>
            <a:r>
              <a:rPr lang="hu-HU" sz="4000" dirty="0" smtClean="0">
                <a:solidFill>
                  <a:schemeClr val="bg1"/>
                </a:solidFill>
              </a:rPr>
              <a:t>jöjj szívembe most Úr Jézus,</a:t>
            </a:r>
          </a:p>
          <a:p>
            <a:pPr algn="ctr"/>
            <a:r>
              <a:rPr lang="hu-HU" sz="4000" dirty="0" smtClean="0">
                <a:solidFill>
                  <a:schemeClr val="bg1"/>
                </a:solidFill>
              </a:rPr>
              <a:t>Ó, jöjj ma még, lakója légy, </a:t>
            </a:r>
          </a:p>
          <a:p>
            <a:pPr algn="ctr"/>
            <a:r>
              <a:rPr lang="hu-HU" sz="4000" dirty="0" smtClean="0">
                <a:solidFill>
                  <a:schemeClr val="bg1"/>
                </a:solidFill>
              </a:rPr>
              <a:t>jöjj szívembe most Úr Jézus!</a:t>
            </a:r>
            <a:endParaRPr lang="hu-HU" sz="4000"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bible and candle.jpg"/>
          <p:cNvPicPr>
            <a:picLocks noChangeAspect="1"/>
          </p:cNvPicPr>
          <p:nvPr/>
        </p:nvPicPr>
        <p:blipFill>
          <a:blip r:embed="rId2" cstate="print"/>
          <a:stretch>
            <a:fillRect/>
          </a:stretch>
        </p:blipFill>
        <p:spPr>
          <a:xfrm>
            <a:off x="3923928" y="1268760"/>
            <a:ext cx="4416491" cy="331236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
        <p:nvSpPr>
          <p:cNvPr id="2" name="Cím 1"/>
          <p:cNvSpPr txBox="1">
            <a:spLocks/>
          </p:cNvSpPr>
          <p:nvPr/>
        </p:nvSpPr>
        <p:spPr>
          <a:xfrm>
            <a:off x="179512" y="260648"/>
            <a:ext cx="8686800" cy="838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hu-HU" sz="4800" b="0" i="0" u="none" strike="noStrike" kern="1200" spc="0" normalizeH="0" baseline="0" noProof="0" dirty="0" smtClean="0">
                <a:ln>
                  <a:noFill/>
                </a:ln>
                <a:solidFill>
                  <a:schemeClr val="bg1"/>
                </a:solidFill>
                <a:effectLst>
                  <a:reflection blurRad="12700" stA="48000" endA="300" endPos="55000" dir="5400000" sy="-90000" algn="bl" rotWithShape="0"/>
                </a:effectLst>
                <a:uLnTx/>
                <a:uFillTx/>
                <a:latin typeface="+mj-lt"/>
                <a:ea typeface="+mj-ea"/>
                <a:cs typeface="+mj-cs"/>
              </a:rPr>
              <a:t>Igehirdetés</a:t>
            </a:r>
            <a:endParaRPr kumimoji="0" lang="hu-HU" sz="4800" b="0" i="0" u="none" strike="noStrike" kern="1200" spc="0" normalizeH="0" baseline="0" noProof="0" dirty="0">
              <a:ln>
                <a:noFill/>
              </a:ln>
              <a:solidFill>
                <a:schemeClr val="bg1"/>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214346" y="142852"/>
            <a:ext cx="9715536" cy="1569660"/>
          </a:xfrm>
          <a:prstGeom prst="rect">
            <a:avLst/>
          </a:prstGeom>
        </p:spPr>
        <p:txBody>
          <a:bodyPr wrap="square">
            <a:spAutoFit/>
          </a:bodyPr>
          <a:lstStyle/>
          <a:p>
            <a:pPr algn="ctr"/>
            <a:r>
              <a:rPr lang="hu-HU" sz="3200" b="1" dirty="0" smtClean="0">
                <a:solidFill>
                  <a:schemeClr val="bg1"/>
                </a:solidFill>
              </a:rPr>
              <a:t>Kinek nyitsz ajtót? - babonaság, okkultizmus</a:t>
            </a:r>
            <a:endParaRPr lang="hu-HU" sz="3200" dirty="0" smtClean="0">
              <a:solidFill>
                <a:schemeClr val="bg1"/>
              </a:solidFill>
            </a:endParaRPr>
          </a:p>
          <a:p>
            <a:pPr algn="ctr"/>
            <a:r>
              <a:rPr lang="hu-HU" sz="3200" dirty="0" smtClean="0">
                <a:solidFill>
                  <a:schemeClr val="bg1"/>
                </a:solidFill>
              </a:rPr>
              <a:t/>
            </a:r>
            <a:br>
              <a:rPr lang="hu-HU" sz="3200" dirty="0" smtClean="0">
                <a:solidFill>
                  <a:schemeClr val="bg1"/>
                </a:solidFill>
              </a:rPr>
            </a:br>
            <a:endParaRPr lang="hu-HU" sz="3200" dirty="0">
              <a:solidFill>
                <a:schemeClr val="bg1"/>
              </a:solidFill>
            </a:endParaRPr>
          </a:p>
        </p:txBody>
      </p:sp>
      <p:pic>
        <p:nvPicPr>
          <p:cNvPr id="3" name="Kép 2" descr="image (1).png"/>
          <p:cNvPicPr>
            <a:picLocks noChangeAspect="1"/>
          </p:cNvPicPr>
          <p:nvPr/>
        </p:nvPicPr>
        <p:blipFill>
          <a:blip r:embed="rId2"/>
          <a:stretch>
            <a:fillRect/>
          </a:stretch>
        </p:blipFill>
        <p:spPr>
          <a:xfrm>
            <a:off x="1857356" y="698263"/>
            <a:ext cx="4624412" cy="6231199"/>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1285860"/>
            <a:ext cx="9144000" cy="4524315"/>
          </a:xfrm>
          <a:prstGeom prst="rect">
            <a:avLst/>
          </a:prstGeom>
        </p:spPr>
        <p:txBody>
          <a:bodyPr wrap="square">
            <a:spAutoFit/>
          </a:bodyPr>
          <a:lstStyle/>
          <a:p>
            <a:r>
              <a:rPr lang="hu-HU" sz="3200" dirty="0" smtClean="0">
                <a:solidFill>
                  <a:schemeClr val="bg1"/>
                </a:solidFill>
              </a:rPr>
              <a:t>„</a:t>
            </a:r>
            <a:r>
              <a:rPr lang="hu-HU" sz="3200" dirty="0" err="1" smtClean="0">
                <a:solidFill>
                  <a:schemeClr val="bg1"/>
                </a:solidFill>
              </a:rPr>
              <a:t>Satan</a:t>
            </a:r>
            <a:r>
              <a:rPr lang="hu-HU" sz="3200" dirty="0" smtClean="0">
                <a:solidFill>
                  <a:schemeClr val="bg1"/>
                </a:solidFill>
              </a:rPr>
              <a:t> – vádló, rágalmazó”</a:t>
            </a:r>
          </a:p>
          <a:p>
            <a:endParaRPr lang="hu-HU" sz="3200" dirty="0" smtClean="0">
              <a:solidFill>
                <a:schemeClr val="bg1"/>
              </a:solidFill>
            </a:endParaRPr>
          </a:p>
          <a:p>
            <a:r>
              <a:rPr lang="hu-HU" sz="3200" dirty="0" smtClean="0">
                <a:solidFill>
                  <a:schemeClr val="bg1"/>
                </a:solidFill>
              </a:rPr>
              <a:t>„</a:t>
            </a:r>
            <a:r>
              <a:rPr lang="hu-HU" sz="3200" dirty="0" err="1" smtClean="0">
                <a:solidFill>
                  <a:schemeClr val="bg1"/>
                </a:solidFill>
              </a:rPr>
              <a:t>Diabolosz</a:t>
            </a:r>
            <a:r>
              <a:rPr lang="hu-HU" sz="3200" dirty="0" smtClean="0">
                <a:solidFill>
                  <a:schemeClr val="bg1"/>
                </a:solidFill>
              </a:rPr>
              <a:t> – szétdobáló, </a:t>
            </a:r>
            <a:r>
              <a:rPr lang="hu-HU" sz="3200" dirty="0" err="1" smtClean="0">
                <a:solidFill>
                  <a:schemeClr val="bg1"/>
                </a:solidFill>
              </a:rPr>
              <a:t>goncsoló</a:t>
            </a:r>
            <a:r>
              <a:rPr lang="hu-HU" sz="3200" dirty="0" smtClean="0">
                <a:solidFill>
                  <a:schemeClr val="bg1"/>
                </a:solidFill>
              </a:rPr>
              <a:t>, gáncsoskodó”</a:t>
            </a:r>
          </a:p>
          <a:p>
            <a:endParaRPr lang="hu-HU" sz="3200" dirty="0" smtClean="0">
              <a:solidFill>
                <a:schemeClr val="bg1"/>
              </a:solidFill>
            </a:endParaRPr>
          </a:p>
          <a:p>
            <a:r>
              <a:rPr lang="hu-HU" sz="3200" dirty="0" smtClean="0">
                <a:solidFill>
                  <a:schemeClr val="bg1"/>
                </a:solidFill>
              </a:rPr>
              <a:t>„Lucifer – hajnal fia, fényhozó, lux, 'fény' és </a:t>
            </a:r>
            <a:r>
              <a:rPr lang="hu-HU" sz="3200" dirty="0" err="1" smtClean="0">
                <a:solidFill>
                  <a:schemeClr val="bg1"/>
                </a:solidFill>
              </a:rPr>
              <a:t>fero</a:t>
            </a:r>
            <a:r>
              <a:rPr lang="hu-HU" sz="3200" dirty="0" smtClean="0">
                <a:solidFill>
                  <a:schemeClr val="bg1"/>
                </a:solidFill>
              </a:rPr>
              <a:t>, 'hordozni, vinni’”</a:t>
            </a:r>
            <a:br>
              <a:rPr lang="hu-HU" sz="3200" dirty="0" smtClean="0">
                <a:solidFill>
                  <a:schemeClr val="bg1"/>
                </a:solidFill>
              </a:rPr>
            </a:br>
            <a:endParaRPr lang="hu-HU" sz="3200" dirty="0" smtClean="0">
              <a:solidFill>
                <a:schemeClr val="bg1"/>
              </a:solidFill>
            </a:endParaRPr>
          </a:p>
          <a:p>
            <a:r>
              <a:rPr lang="hu-HU" sz="3200" dirty="0" smtClean="0">
                <a:solidFill>
                  <a:schemeClr val="bg1"/>
                </a:solidFill>
              </a:rPr>
              <a:t/>
            </a:r>
            <a:br>
              <a:rPr lang="hu-HU" sz="3200" dirty="0" smtClean="0">
                <a:solidFill>
                  <a:schemeClr val="bg1"/>
                </a:solidFill>
              </a:rPr>
            </a:br>
            <a:endParaRPr lang="hu-HU" sz="32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71470" y="1318330"/>
            <a:ext cx="9072562" cy="3970318"/>
          </a:xfrm>
          <a:prstGeom prst="rect">
            <a:avLst/>
          </a:prstGeom>
        </p:spPr>
        <p:txBody>
          <a:bodyPr wrap="square">
            <a:spAutoFit/>
          </a:bodyPr>
          <a:lstStyle/>
          <a:p>
            <a:pPr algn="ctr"/>
            <a:r>
              <a:rPr lang="hu-HU" sz="2800" b="1" dirty="0" smtClean="0">
                <a:solidFill>
                  <a:schemeClr val="bg1"/>
                </a:solidFill>
              </a:rPr>
              <a:t>„Legyetek józanok, vigyázzatok, mert ellenségetek, az ördög mint ordító oroszlán jár szerte, keresve, kit nyeljen el:”</a:t>
            </a:r>
            <a:r>
              <a:rPr lang="hu-HU" sz="2800" dirty="0" smtClean="0">
                <a:solidFill>
                  <a:schemeClr val="bg1"/>
                </a:solidFill>
              </a:rPr>
              <a:t> I </a:t>
            </a:r>
            <a:r>
              <a:rPr lang="hu-HU" sz="2800" dirty="0" err="1" smtClean="0">
                <a:solidFill>
                  <a:schemeClr val="bg1"/>
                </a:solidFill>
              </a:rPr>
              <a:t>Pt</a:t>
            </a:r>
            <a:r>
              <a:rPr lang="hu-HU" sz="2800" dirty="0" smtClean="0">
                <a:solidFill>
                  <a:schemeClr val="bg1"/>
                </a:solidFill>
              </a:rPr>
              <a:t> 5,8</a:t>
            </a:r>
          </a:p>
          <a:p>
            <a:pPr algn="ctr"/>
            <a:endParaRPr lang="hu-HU" sz="2800" dirty="0" smtClean="0">
              <a:solidFill>
                <a:schemeClr val="bg1"/>
              </a:solidFill>
            </a:endParaRPr>
          </a:p>
          <a:p>
            <a:pPr algn="ctr"/>
            <a:endParaRPr lang="hu-HU" sz="2800" dirty="0" smtClean="0">
              <a:solidFill>
                <a:schemeClr val="bg1"/>
              </a:solidFill>
            </a:endParaRPr>
          </a:p>
          <a:p>
            <a:pPr algn="ctr"/>
            <a:r>
              <a:rPr lang="hu-HU" sz="2800" dirty="0" smtClean="0">
                <a:solidFill>
                  <a:schemeClr val="bg1"/>
                </a:solidFill>
              </a:rPr>
              <a:t> </a:t>
            </a:r>
            <a:r>
              <a:rPr lang="hu-HU" sz="2800" b="1" dirty="0" smtClean="0">
                <a:solidFill>
                  <a:schemeClr val="bg1"/>
                </a:solidFill>
              </a:rPr>
              <a:t>„Embergyilkos volt kezdettől fogva, és nem állt meg az igazságban, mert nincs benne igazság. Amikor a hazugságot szólja, a magáéból szól, mert hazug, és a hazugság atyja.”</a:t>
            </a:r>
            <a:r>
              <a:rPr lang="hu-HU" sz="2800" dirty="0" smtClean="0">
                <a:solidFill>
                  <a:schemeClr val="bg1"/>
                </a:solidFill>
              </a:rPr>
              <a:t> </a:t>
            </a:r>
            <a:r>
              <a:rPr lang="hu-HU" sz="2800" dirty="0" err="1" smtClean="0">
                <a:solidFill>
                  <a:schemeClr val="bg1"/>
                </a:solidFill>
              </a:rPr>
              <a:t>Jn</a:t>
            </a:r>
            <a:r>
              <a:rPr lang="hu-HU" sz="2800" dirty="0" smtClean="0">
                <a:solidFill>
                  <a:schemeClr val="bg1"/>
                </a:solidFill>
              </a:rPr>
              <a:t> 8,44</a:t>
            </a:r>
            <a:endParaRPr lang="hu-HU" sz="28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églalap 1"/>
          <p:cNvSpPr/>
          <p:nvPr/>
        </p:nvSpPr>
        <p:spPr>
          <a:xfrm>
            <a:off x="0" y="928670"/>
            <a:ext cx="9144000" cy="5632311"/>
          </a:xfrm>
          <a:prstGeom prst="rect">
            <a:avLst/>
          </a:prstGeom>
        </p:spPr>
        <p:txBody>
          <a:bodyPr wrap="square">
            <a:spAutoFit/>
          </a:bodyPr>
          <a:lstStyle/>
          <a:p>
            <a:pPr algn="ctr"/>
            <a:r>
              <a:rPr lang="hu-HU" sz="3600" b="1" dirty="0" smtClean="0">
                <a:solidFill>
                  <a:schemeClr val="bg1"/>
                </a:solidFill>
              </a:rPr>
              <a:t>„</a:t>
            </a:r>
            <a:r>
              <a:rPr lang="hu-HU" sz="3600" b="1" baseline="30000" dirty="0" smtClean="0">
                <a:solidFill>
                  <a:schemeClr val="bg1"/>
                </a:solidFill>
              </a:rPr>
              <a:t>9</a:t>
            </a:r>
            <a:r>
              <a:rPr lang="hu-HU" sz="3600" b="1" dirty="0" smtClean="0">
                <a:solidFill>
                  <a:schemeClr val="bg1"/>
                </a:solidFill>
              </a:rPr>
              <a:t>Én vagyok az ajtó: ha valaki rajtam át megy be, az </a:t>
            </a:r>
            <a:r>
              <a:rPr lang="hu-HU" sz="3600" b="1" dirty="0" err="1" smtClean="0">
                <a:solidFill>
                  <a:schemeClr val="bg1"/>
                </a:solidFill>
              </a:rPr>
              <a:t>megtartatik</a:t>
            </a:r>
            <a:r>
              <a:rPr lang="hu-HU" sz="3600" b="1" dirty="0" smtClean="0">
                <a:solidFill>
                  <a:schemeClr val="bg1"/>
                </a:solidFill>
              </a:rPr>
              <a:t>, bejár és kijár, és legelőre talál. </a:t>
            </a:r>
            <a:r>
              <a:rPr lang="hu-HU" sz="3600" b="1" baseline="30000" dirty="0" smtClean="0">
                <a:solidFill>
                  <a:schemeClr val="bg1"/>
                </a:solidFill>
              </a:rPr>
              <a:t>10</a:t>
            </a:r>
            <a:r>
              <a:rPr lang="hu-HU" sz="3600" b="1" dirty="0" smtClean="0">
                <a:solidFill>
                  <a:schemeClr val="bg1"/>
                </a:solidFill>
              </a:rPr>
              <a:t>A tolvaj csak azért jön, hogy lopjon, öljön és pusztítson; én azért jöttem, hogy életük legyen, sőt bőségben éljenek.”</a:t>
            </a:r>
            <a:r>
              <a:rPr lang="hu-HU" sz="3600" dirty="0" smtClean="0">
                <a:solidFill>
                  <a:schemeClr val="bg1"/>
                </a:solidFill>
              </a:rPr>
              <a:t> </a:t>
            </a:r>
            <a:r>
              <a:rPr lang="hu-HU" sz="3600" dirty="0" err="1" smtClean="0">
                <a:solidFill>
                  <a:schemeClr val="bg1"/>
                </a:solidFill>
              </a:rPr>
              <a:t>Jn</a:t>
            </a:r>
            <a:r>
              <a:rPr lang="hu-HU" sz="3600" dirty="0" smtClean="0">
                <a:solidFill>
                  <a:schemeClr val="bg1"/>
                </a:solidFill>
              </a:rPr>
              <a:t> 10,9-10</a:t>
            </a:r>
          </a:p>
          <a:p>
            <a:pPr algn="ctr"/>
            <a:r>
              <a:rPr lang="hu-HU" sz="3600" dirty="0" smtClean="0">
                <a:solidFill>
                  <a:schemeClr val="bg1"/>
                </a:solidFill>
              </a:rPr>
              <a:t/>
            </a:r>
            <a:br>
              <a:rPr lang="hu-HU" sz="3600" dirty="0" smtClean="0">
                <a:solidFill>
                  <a:schemeClr val="bg1"/>
                </a:solidFill>
              </a:rPr>
            </a:br>
            <a:endParaRPr lang="hu-HU" sz="3600" dirty="0" smtClean="0">
              <a:solidFill>
                <a:schemeClr val="bg1"/>
              </a:solidFill>
            </a:endParaRPr>
          </a:p>
          <a:p>
            <a:pPr algn="ctr"/>
            <a:r>
              <a:rPr lang="hu-HU" sz="3600" dirty="0" smtClean="0">
                <a:solidFill>
                  <a:schemeClr val="bg1"/>
                </a:solidFill>
              </a:rPr>
              <a:t/>
            </a:r>
            <a:br>
              <a:rPr lang="hu-HU" sz="3600" dirty="0" smtClean="0">
                <a:solidFill>
                  <a:schemeClr val="bg1"/>
                </a:solidFill>
              </a:rPr>
            </a:br>
            <a:endParaRPr lang="hu-HU" sz="3600" dirty="0">
              <a:solidFill>
                <a:schemeClr val="bg1"/>
              </a:solidFill>
            </a:endParaRPr>
          </a:p>
        </p:txBody>
      </p:sp>
    </p:spTree>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6513</TotalTime>
  <Words>631</Words>
  <Application>Microsoft Macintosh PowerPoint</Application>
  <PresentationFormat>On-screen Show (4:3)</PresentationFormat>
  <Paragraphs>76</Paragraphs>
  <Slides>24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Diseño predeterminado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Microsoft Office User</cp:lastModifiedBy>
  <cp:revision>885</cp:revision>
  <dcterms:created xsi:type="dcterms:W3CDTF">2010-05-23T14:28:12Z</dcterms:created>
  <dcterms:modified xsi:type="dcterms:W3CDTF">2017-11-19T21:58:06Z</dcterms:modified>
</cp:coreProperties>
</file>