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5"/>
  </p:notesMasterIdLst>
  <p:sldIdLst>
    <p:sldId id="269" r:id="rId8"/>
    <p:sldId id="375" r:id="rId9"/>
    <p:sldId id="283" r:id="rId10"/>
    <p:sldId id="341" r:id="rId11"/>
    <p:sldId id="376" r:id="rId12"/>
    <p:sldId id="377" r:id="rId13"/>
    <p:sldId id="378" r:id="rId14"/>
    <p:sldId id="379" r:id="rId15"/>
    <p:sldId id="392" r:id="rId16"/>
    <p:sldId id="393" r:id="rId17"/>
    <p:sldId id="380" r:id="rId18"/>
    <p:sldId id="381" r:id="rId19"/>
    <p:sldId id="382" r:id="rId20"/>
    <p:sldId id="383" r:id="rId21"/>
    <p:sldId id="384" r:id="rId22"/>
    <p:sldId id="385" r:id="rId23"/>
    <p:sldId id="391" r:id="rId24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FF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94" autoAdjust="0"/>
    <p:restoredTop sz="94660"/>
  </p:normalViewPr>
  <p:slideViewPr>
    <p:cSldViewPr>
      <p:cViewPr varScale="1">
        <p:scale>
          <a:sx n="115" d="100"/>
          <a:sy n="115" d="100"/>
        </p:scale>
        <p:origin x="59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145AD-BC3B-4599-AEEC-BAF1B2B9C657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12D86-8CD3-4D03-B3F4-E315BE42ED9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664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6CA-EA76-46A8-BFF5-C9C6AEEA4468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88A6-7DCD-433A-BA05-745A78B2867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46000"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9E6CA-EA76-46A8-BFF5-C9C6AEEA4468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88A6-7DCD-433A-BA05-745A78B2867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46000"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46000"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46000"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46000"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46000"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46000"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9E6CA-EA76-46A8-BFF5-C9C6AEEA446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88A6-7DCD-433A-BA05-745A78B2867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36512" y="-236562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Igeolvasás</a:t>
            </a:r>
            <a:endParaRPr lang="hu-HU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336589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 smtClean="0">
                <a:solidFill>
                  <a:schemeClr val="bg1"/>
                </a:solidFill>
              </a:rPr>
              <a:t>„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37</a:t>
            </a:r>
            <a:r>
              <a:rPr lang="hu-HU" sz="2400" b="1" dirty="0" smtClean="0">
                <a:solidFill>
                  <a:schemeClr val="bg1"/>
                </a:solidFill>
              </a:rPr>
              <a:t>Ahogyan </a:t>
            </a:r>
            <a:r>
              <a:rPr lang="hu-HU" sz="2400" b="1" dirty="0" err="1" smtClean="0">
                <a:solidFill>
                  <a:schemeClr val="bg1"/>
                </a:solidFill>
              </a:rPr>
              <a:t>Nóé</a:t>
            </a:r>
            <a:r>
              <a:rPr lang="hu-HU" sz="2400" b="1" dirty="0" smtClean="0">
                <a:solidFill>
                  <a:schemeClr val="bg1"/>
                </a:solidFill>
              </a:rPr>
              <a:t> napjaiban történt, úgy lesz az Emberfia eljövetele is. 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38</a:t>
            </a:r>
            <a:r>
              <a:rPr lang="hu-HU" sz="2400" b="1" dirty="0" smtClean="0">
                <a:solidFill>
                  <a:schemeClr val="bg1"/>
                </a:solidFill>
              </a:rPr>
              <a:t>Mert amiképpen azokban a napokban, az özönvíz előtt, ettek, ittak, házasodtak és férjhez mentek egészen addig a napig, amelyen </a:t>
            </a:r>
            <a:r>
              <a:rPr lang="hu-HU" sz="2400" b="1" dirty="0" err="1" smtClean="0">
                <a:solidFill>
                  <a:schemeClr val="bg1"/>
                </a:solidFill>
              </a:rPr>
              <a:t>Nóé</a:t>
            </a:r>
            <a:r>
              <a:rPr lang="hu-HU" sz="2400" b="1" dirty="0" smtClean="0">
                <a:solidFill>
                  <a:schemeClr val="bg1"/>
                </a:solidFill>
              </a:rPr>
              <a:t> bement a bárkába, 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39</a:t>
            </a:r>
            <a:r>
              <a:rPr lang="hu-HU" sz="2400" b="1" dirty="0" smtClean="0">
                <a:solidFill>
                  <a:schemeClr val="bg1"/>
                </a:solidFill>
              </a:rPr>
              <a:t>és semmit sem sejtettek, míg el nem jött az özönvíz, és mindnyájukat el nem sodorta, úgy lesz az Emberfiának eljövetele is. 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40</a:t>
            </a:r>
            <a:r>
              <a:rPr lang="hu-HU" sz="2400" b="1" dirty="0" smtClean="0">
                <a:solidFill>
                  <a:schemeClr val="bg1"/>
                </a:solidFill>
              </a:rPr>
              <a:t>Akkor ketten lesznek a mezőn: az egyik felvétetik, a másik </a:t>
            </a:r>
            <a:r>
              <a:rPr lang="hu-HU" sz="2400" b="1" dirty="0" err="1" smtClean="0">
                <a:solidFill>
                  <a:schemeClr val="bg1"/>
                </a:solidFill>
              </a:rPr>
              <a:t>otthagyatik</a:t>
            </a:r>
            <a:r>
              <a:rPr lang="hu-HU" sz="2400" b="1" dirty="0" smtClean="0">
                <a:solidFill>
                  <a:schemeClr val="bg1"/>
                </a:solidFill>
              </a:rPr>
              <a:t>, 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41</a:t>
            </a:r>
            <a:r>
              <a:rPr lang="hu-HU" sz="2400" b="1" dirty="0" smtClean="0">
                <a:solidFill>
                  <a:schemeClr val="bg1"/>
                </a:solidFill>
              </a:rPr>
              <a:t>két asszony őröl a </a:t>
            </a:r>
            <a:r>
              <a:rPr lang="hu-HU" sz="2400" b="1" dirty="0" err="1" smtClean="0">
                <a:solidFill>
                  <a:schemeClr val="bg1"/>
                </a:solidFill>
              </a:rPr>
              <a:t>kézimalommal</a:t>
            </a:r>
            <a:r>
              <a:rPr lang="hu-HU" sz="2400" b="1" dirty="0" smtClean="0">
                <a:solidFill>
                  <a:schemeClr val="bg1"/>
                </a:solidFill>
              </a:rPr>
              <a:t>: az egyik felvétetik, a másik </a:t>
            </a:r>
            <a:r>
              <a:rPr lang="hu-HU" sz="2400" b="1" dirty="0" err="1" smtClean="0">
                <a:solidFill>
                  <a:schemeClr val="bg1"/>
                </a:solidFill>
              </a:rPr>
              <a:t>otthagyatik</a:t>
            </a:r>
            <a:r>
              <a:rPr lang="hu-HU" sz="2400" b="1" dirty="0" smtClean="0">
                <a:solidFill>
                  <a:schemeClr val="bg1"/>
                </a:solidFill>
              </a:rPr>
              <a:t>. 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42</a:t>
            </a:r>
            <a:r>
              <a:rPr lang="hu-HU" sz="2400" b="1" dirty="0" smtClean="0">
                <a:solidFill>
                  <a:schemeClr val="bg1"/>
                </a:solidFill>
              </a:rPr>
              <a:t>Vigyázzatok tehát, mert nem tudjátok, hogy melyik órában jön el a ti </a:t>
            </a:r>
            <a:r>
              <a:rPr lang="hu-HU" sz="2400" b="1" dirty="0" err="1" smtClean="0">
                <a:solidFill>
                  <a:schemeClr val="bg1"/>
                </a:solidFill>
              </a:rPr>
              <a:t>URatok</a:t>
            </a:r>
            <a:r>
              <a:rPr lang="hu-HU" sz="2400" b="1" dirty="0" smtClean="0">
                <a:solidFill>
                  <a:schemeClr val="bg1"/>
                </a:solidFill>
              </a:rPr>
              <a:t>!” 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43</a:t>
            </a:r>
            <a:r>
              <a:rPr lang="hu-HU" sz="2400" b="1" dirty="0" smtClean="0">
                <a:solidFill>
                  <a:schemeClr val="bg1"/>
                </a:solidFill>
              </a:rPr>
              <a:t>„Azt pedig jegyezzétek meg: ha tudná a ház ura, hogy melyik őrváltáskor jön a tolvaj, virrasztana, és nem hagyná betörni a házába. 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44</a:t>
            </a:r>
            <a:r>
              <a:rPr lang="hu-HU" sz="2400" b="1" dirty="0" smtClean="0">
                <a:solidFill>
                  <a:schemeClr val="bg1"/>
                </a:solidFill>
              </a:rPr>
              <a:t>Ezért legyetek ti is készen, mert abban az órában jön el az Emberfia, amelyikben nem is gondoljátok!”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age (1).png"/>
          <p:cNvPicPr>
            <a:picLocks noChangeAspect="1"/>
          </p:cNvPicPr>
          <p:nvPr/>
        </p:nvPicPr>
        <p:blipFill>
          <a:blip r:embed="rId2" cstate="print"/>
          <a:srcRect t="5811" b="10703"/>
          <a:stretch>
            <a:fillRect/>
          </a:stretch>
        </p:blipFill>
        <p:spPr>
          <a:xfrm>
            <a:off x="7123233" y="0"/>
            <a:ext cx="2020767" cy="194421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-180528" y="1563638"/>
            <a:ext cx="9324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</a:rPr>
              <a:t>„Ezért bánok így veled, Izráel! </a:t>
            </a:r>
          </a:p>
          <a:p>
            <a:pPr algn="ctr"/>
            <a:r>
              <a:rPr lang="hu-HU" sz="4000" b="1" dirty="0" smtClean="0">
                <a:solidFill>
                  <a:schemeClr val="bg1"/>
                </a:solidFill>
              </a:rPr>
              <a:t>És mivel így bánok veled, </a:t>
            </a:r>
          </a:p>
          <a:p>
            <a:pPr algn="ctr"/>
            <a:r>
              <a:rPr lang="hu-HU" sz="4000" b="1" dirty="0" smtClean="0">
                <a:solidFill>
                  <a:schemeClr val="bg1"/>
                </a:solidFill>
              </a:rPr>
              <a:t>készülj Istened elé, Izráel!”</a:t>
            </a:r>
            <a:r>
              <a:rPr lang="hu-HU" sz="4000" dirty="0" smtClean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Ám 4,12</a:t>
            </a:r>
            <a:br>
              <a:rPr lang="hu-HU" sz="4000" dirty="0" smtClean="0">
                <a:solidFill>
                  <a:schemeClr val="bg1"/>
                </a:solidFill>
              </a:rPr>
            </a:br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/>
            </a:r>
            <a:br>
              <a:rPr lang="hu-HU" sz="4000" dirty="0" smtClean="0">
                <a:solidFill>
                  <a:schemeClr val="bg1"/>
                </a:solidFill>
              </a:rPr>
            </a:br>
            <a:endParaRPr lang="hu-H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age (2).png"/>
          <p:cNvPicPr>
            <a:picLocks noChangeAspect="1"/>
          </p:cNvPicPr>
          <p:nvPr/>
        </p:nvPicPr>
        <p:blipFill>
          <a:blip r:embed="rId2" cstate="print"/>
          <a:srcRect l="1829" t="2401" r="1829" b="3801"/>
          <a:stretch>
            <a:fillRect/>
          </a:stretch>
        </p:blipFill>
        <p:spPr>
          <a:xfrm>
            <a:off x="1115616" y="0"/>
            <a:ext cx="7062717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age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7579" y="0"/>
            <a:ext cx="7068841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83568" y="19548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Jézus mondja:</a:t>
            </a:r>
          </a:p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„Én vagyok az út, az igazság és az élet; senki sem mehet az Atyához, csakis énáltalam.”</a:t>
            </a:r>
            <a:r>
              <a:rPr lang="hu-HU" sz="2800" dirty="0" smtClean="0">
                <a:solidFill>
                  <a:schemeClr val="bg1"/>
                </a:solidFill>
              </a:rPr>
              <a:t> </a:t>
            </a:r>
            <a:r>
              <a:rPr lang="hu-HU" sz="2800" dirty="0" err="1" smtClean="0">
                <a:solidFill>
                  <a:schemeClr val="bg1"/>
                </a:solidFill>
              </a:rPr>
              <a:t>Jn</a:t>
            </a:r>
            <a:r>
              <a:rPr lang="hu-HU" sz="2800" dirty="0" smtClean="0">
                <a:solidFill>
                  <a:schemeClr val="bg1"/>
                </a:solidFill>
              </a:rPr>
              <a:t> 14,6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3" name="Kép 2" descr="image (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419622"/>
            <a:ext cx="6442001" cy="357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2347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„</a:t>
            </a:r>
            <a:r>
              <a:rPr lang="hu-HU" sz="2800" b="1" baseline="30000" dirty="0" smtClean="0">
                <a:solidFill>
                  <a:schemeClr val="bg1"/>
                </a:solidFill>
              </a:rPr>
              <a:t>18</a:t>
            </a:r>
            <a:r>
              <a:rPr lang="hu-HU" sz="2800" b="1" dirty="0" smtClean="0">
                <a:solidFill>
                  <a:schemeClr val="bg1"/>
                </a:solidFill>
              </a:rPr>
              <a:t>Útra kelek, elmegyek apámhoz, és azt mondom neki: Atyám, vétkeztem az ég ellen és teellened. </a:t>
            </a:r>
            <a:r>
              <a:rPr lang="hu-HU" sz="2800" b="1" baseline="30000" dirty="0" smtClean="0">
                <a:solidFill>
                  <a:schemeClr val="bg1"/>
                </a:solidFill>
              </a:rPr>
              <a:t>19</a:t>
            </a:r>
            <a:r>
              <a:rPr lang="hu-HU" sz="2800" b="1" dirty="0" smtClean="0">
                <a:solidFill>
                  <a:schemeClr val="bg1"/>
                </a:solidFill>
              </a:rPr>
              <a:t>Nem vagyok többé méltó arra, hogy fiadnak nevezzenek… ” </a:t>
            </a:r>
            <a:r>
              <a:rPr lang="hu-HU" sz="2800" dirty="0" err="1" smtClean="0">
                <a:solidFill>
                  <a:schemeClr val="bg1"/>
                </a:solidFill>
              </a:rPr>
              <a:t>Lk</a:t>
            </a:r>
            <a:r>
              <a:rPr lang="hu-HU" sz="2800" dirty="0" smtClean="0">
                <a:solidFill>
                  <a:schemeClr val="bg1"/>
                </a:solidFill>
              </a:rPr>
              <a:t> 15,18-19, </a:t>
            </a:r>
          </a:p>
          <a:p>
            <a:pPr algn="ctr"/>
            <a:endParaRPr lang="hu-HU" sz="2800" dirty="0" smtClean="0">
              <a:solidFill>
                <a:schemeClr val="bg1"/>
              </a:solidFill>
            </a:endParaRPr>
          </a:p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„</a:t>
            </a:r>
            <a:r>
              <a:rPr lang="hu-HU" sz="2800" b="1" baseline="30000" dirty="0" smtClean="0">
                <a:solidFill>
                  <a:schemeClr val="bg1"/>
                </a:solidFill>
              </a:rPr>
              <a:t>9</a:t>
            </a:r>
            <a:r>
              <a:rPr lang="hu-HU" sz="2800" b="1" dirty="0" smtClean="0">
                <a:solidFill>
                  <a:schemeClr val="bg1"/>
                </a:solidFill>
              </a:rPr>
              <a:t>Ha megvalljuk bűneinket, hű és igaz ő: megbocsátja bűneinket, és megtisztít minket minden gonoszságtól.”</a:t>
            </a:r>
            <a:r>
              <a:rPr lang="hu-HU" sz="2800" dirty="0" smtClean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I </a:t>
            </a:r>
            <a:r>
              <a:rPr lang="hu-HU" sz="2800" dirty="0" err="1" smtClean="0">
                <a:solidFill>
                  <a:schemeClr val="bg1"/>
                </a:solidFill>
              </a:rPr>
              <a:t>Jn</a:t>
            </a:r>
            <a:r>
              <a:rPr lang="hu-HU" sz="2800" dirty="0" smtClean="0">
                <a:solidFill>
                  <a:schemeClr val="bg1"/>
                </a:solidFill>
              </a:rPr>
              <a:t> 1,9</a:t>
            </a:r>
            <a:br>
              <a:rPr lang="hu-HU" sz="2800" dirty="0" smtClean="0">
                <a:solidFill>
                  <a:schemeClr val="bg1"/>
                </a:solidFill>
              </a:rPr>
            </a:br>
            <a:endParaRPr lang="hu-HU" sz="2800" dirty="0" smtClean="0">
              <a:solidFill>
                <a:schemeClr val="bg1"/>
              </a:solidFill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/>
            </a:r>
            <a:br>
              <a:rPr lang="hu-HU" sz="2800" dirty="0" smtClean="0">
                <a:solidFill>
                  <a:schemeClr val="bg1"/>
                </a:solidFill>
              </a:rPr>
            </a:b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357986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„</a:t>
            </a:r>
            <a:r>
              <a:rPr lang="hu-HU" sz="2800" b="1" baseline="30000" dirty="0" smtClean="0">
                <a:solidFill>
                  <a:schemeClr val="bg1"/>
                </a:solidFill>
              </a:rPr>
              <a:t>19</a:t>
            </a:r>
            <a:r>
              <a:rPr lang="hu-HU" sz="2800" b="1" dirty="0" smtClean="0">
                <a:solidFill>
                  <a:schemeClr val="bg1"/>
                </a:solidFill>
              </a:rPr>
              <a:t>Isten előtt kedves áldozatok: a töredelmes lélek; a töredelmes és bűnbánó szívet oh Isten nem veted te meg!”</a:t>
            </a:r>
            <a:r>
              <a:rPr lang="hu-HU" sz="2800" dirty="0" smtClean="0">
                <a:solidFill>
                  <a:schemeClr val="bg1"/>
                </a:solidFill>
              </a:rPr>
              <a:t> Zsolt 51,19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339502"/>
            <a:ext cx="88204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„</a:t>
            </a:r>
            <a:r>
              <a:rPr lang="hu-HU" sz="3600" b="1" baseline="30000" dirty="0" smtClean="0">
                <a:solidFill>
                  <a:schemeClr val="bg1"/>
                </a:solidFill>
              </a:rPr>
              <a:t>32</a:t>
            </a:r>
            <a:r>
              <a:rPr lang="hu-HU" sz="3600" b="1" dirty="0" smtClean="0">
                <a:solidFill>
                  <a:schemeClr val="bg1"/>
                </a:solidFill>
              </a:rPr>
              <a:t>Aki tulajdon Fiát nem kímélte, hanem mindnyájunkért odaadta, ” </a:t>
            </a:r>
            <a:r>
              <a:rPr lang="hu-HU" sz="3600" dirty="0" smtClean="0">
                <a:solidFill>
                  <a:schemeClr val="bg1"/>
                </a:solidFill>
              </a:rPr>
              <a:t>Róm 8,32 </a:t>
            </a: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„</a:t>
            </a:r>
            <a:r>
              <a:rPr lang="hu-HU" sz="3600" b="1" baseline="30000" dirty="0" smtClean="0">
                <a:solidFill>
                  <a:schemeClr val="bg1"/>
                </a:solidFill>
              </a:rPr>
              <a:t>21</a:t>
            </a:r>
            <a:r>
              <a:rPr lang="hu-HU" sz="3600" b="1" dirty="0" smtClean="0">
                <a:solidFill>
                  <a:schemeClr val="bg1"/>
                </a:solidFill>
              </a:rPr>
              <a:t>Mert azt, aki nem ismert bűnt, bűnné tette értünk, hogy mi Isten igazsága legyünk őbenne.”  </a:t>
            </a:r>
            <a:r>
              <a:rPr lang="hu-HU" sz="3600" dirty="0" smtClean="0">
                <a:solidFill>
                  <a:schemeClr val="bg1"/>
                </a:solidFill>
              </a:rPr>
              <a:t>II kor 5,21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/>
            </a:r>
            <a:br>
              <a:rPr lang="hu-HU" sz="3600" dirty="0" smtClean="0">
                <a:solidFill>
                  <a:schemeClr val="bg1"/>
                </a:solidFill>
              </a:rPr>
            </a:br>
            <a:endParaRPr lang="hu-H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age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23478"/>
            <a:ext cx="4752528" cy="356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églalap 2"/>
          <p:cNvSpPr/>
          <p:nvPr/>
        </p:nvSpPr>
        <p:spPr>
          <a:xfrm>
            <a:off x="251520" y="3579862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„</a:t>
            </a:r>
            <a:r>
              <a:rPr lang="hu-HU" sz="2800" b="1" baseline="30000" dirty="0" smtClean="0">
                <a:solidFill>
                  <a:schemeClr val="bg1"/>
                </a:solidFill>
              </a:rPr>
              <a:t>5</a:t>
            </a:r>
            <a:r>
              <a:rPr lang="hu-HU" sz="2800" b="1" dirty="0" smtClean="0">
                <a:solidFill>
                  <a:schemeClr val="bg1"/>
                </a:solidFill>
              </a:rPr>
              <a:t>Aki győz, azt öltöztetik fehér ruhába, annak a nevét nem törlöm ki az élet könyvéből, hanem vallást teszek nevéről az én Atyám előtt és angyalai előtt.”</a:t>
            </a:r>
            <a:r>
              <a:rPr lang="hu-HU" sz="2800" dirty="0" smtClean="0">
                <a:solidFill>
                  <a:schemeClr val="bg1"/>
                </a:solidFill>
              </a:rPr>
              <a:t> Jel 3,5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age (6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51470"/>
            <a:ext cx="5004048" cy="501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323528" y="1995686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</a:rPr>
              <a:t>ÜDVÖZÍTŐ HIT</a:t>
            </a:r>
            <a:endParaRPr lang="hu-H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36512" y="-236562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Igeolvasás</a:t>
            </a:r>
            <a:endParaRPr lang="hu-HU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33658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baseline="30000" dirty="0" smtClean="0">
                <a:solidFill>
                  <a:schemeClr val="bg1"/>
                </a:solidFill>
              </a:rPr>
              <a:t>45</a:t>
            </a:r>
            <a:r>
              <a:rPr lang="hu-HU" sz="2400" b="1" dirty="0" smtClean="0">
                <a:solidFill>
                  <a:schemeClr val="bg1"/>
                </a:solidFill>
              </a:rPr>
              <a:t>„Ki tehát a hű és okos szolga, akit azért rendelt szolgái fölé az úr, hogy kiadja nekik az eledelt idejében? 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46</a:t>
            </a:r>
            <a:r>
              <a:rPr lang="hu-HU" sz="2400" b="1" dirty="0" smtClean="0">
                <a:solidFill>
                  <a:schemeClr val="bg1"/>
                </a:solidFill>
              </a:rPr>
              <a:t>Boldog az a szolga, akit ilyen munkában talál ura, amikor megjön! 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47</a:t>
            </a:r>
            <a:r>
              <a:rPr lang="hu-HU" sz="2400" b="1" dirty="0" smtClean="0">
                <a:solidFill>
                  <a:schemeClr val="bg1"/>
                </a:solidFill>
              </a:rPr>
              <a:t>Bizony, mondom néktek, hogy egész vagyona fölé rendeli őt. 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48</a:t>
            </a:r>
            <a:r>
              <a:rPr lang="hu-HU" sz="2400" b="1" dirty="0" smtClean="0">
                <a:solidFill>
                  <a:schemeClr val="bg1"/>
                </a:solidFill>
              </a:rPr>
              <a:t>Ha pedig a gonosz szolga így szólna szívében: Késik az én uram, 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49</a:t>
            </a:r>
            <a:r>
              <a:rPr lang="hu-HU" sz="2400" b="1" dirty="0" smtClean="0">
                <a:solidFill>
                  <a:schemeClr val="bg1"/>
                </a:solidFill>
              </a:rPr>
              <a:t>és szolgatársait verni kezdené, és együtt enne és inna a részegekkel: 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50</a:t>
            </a:r>
            <a:r>
              <a:rPr lang="hu-HU" sz="2400" b="1" dirty="0" smtClean="0">
                <a:solidFill>
                  <a:schemeClr val="bg1"/>
                </a:solidFill>
              </a:rPr>
              <a:t>megjön annak a szolgának ura azon a napon, amelyen nem várja, és abban az órában, amelyben nem is gondolja; </a:t>
            </a:r>
            <a:r>
              <a:rPr lang="hu-HU" sz="2400" b="1" baseline="30000" dirty="0" smtClean="0">
                <a:solidFill>
                  <a:schemeClr val="bg1"/>
                </a:solidFill>
              </a:rPr>
              <a:t>51</a:t>
            </a:r>
            <a:r>
              <a:rPr lang="hu-HU" sz="2400" b="1" dirty="0" smtClean="0">
                <a:solidFill>
                  <a:schemeClr val="bg1"/>
                </a:solidFill>
              </a:rPr>
              <a:t>akkor kettévágatja, és a képmutatók sorsára juttatja: ott lesz majd sírás és fogcsikorgatás.”</a:t>
            </a:r>
            <a:r>
              <a:rPr lang="hu-HU" sz="2400" dirty="0" smtClean="0">
                <a:solidFill>
                  <a:schemeClr val="bg1"/>
                </a:solidFill>
              </a:rPr>
              <a:t> </a:t>
            </a:r>
            <a:r>
              <a:rPr lang="hu-HU" sz="2400" dirty="0" err="1" smtClean="0">
                <a:solidFill>
                  <a:schemeClr val="bg1"/>
                </a:solidFill>
              </a:rPr>
              <a:t>Mt</a:t>
            </a:r>
            <a:r>
              <a:rPr lang="hu-HU" sz="2400" dirty="0" smtClean="0">
                <a:solidFill>
                  <a:schemeClr val="bg1"/>
                </a:solidFill>
              </a:rPr>
              <a:t> 24,37-51</a:t>
            </a:r>
            <a:br>
              <a:rPr lang="hu-HU" sz="2400" dirty="0" smtClean="0">
                <a:solidFill>
                  <a:schemeClr val="bg1"/>
                </a:solidFill>
              </a:rPr>
            </a:br>
            <a:endParaRPr lang="hu-HU" sz="2400" dirty="0" smtClean="0">
              <a:solidFill>
                <a:schemeClr val="bg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bg1"/>
                </a:solidFill>
              </a:rPr>
              <a:t/>
            </a:r>
            <a:br>
              <a:rPr lang="hu-HU" sz="2400" dirty="0" smtClean="0">
                <a:solidFill>
                  <a:schemeClr val="bg1"/>
                </a:solidFill>
              </a:rPr>
            </a:br>
            <a:endParaRPr lang="hu-H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12776"/>
            <a:ext cx="9663608" cy="3171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Szívembe jöjj, szívembe jöjj,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jöjj szívembe most Úr Jézus,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Ó, jöjj ma még, lakója légy,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jöjj szívembe most Úr Jézus!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14296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hu-H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Igehirdetés</a:t>
            </a:r>
            <a:endParaRPr lang="hu-H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Kép 2" descr="bi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928676"/>
            <a:ext cx="5005040" cy="375378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703"/>
            <a:ext cx="9144000" cy="515220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24947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„</a:t>
            </a:r>
            <a:r>
              <a:rPr lang="hu-HU" sz="3600" b="1" baseline="30000" dirty="0" smtClean="0">
                <a:solidFill>
                  <a:schemeClr val="bg1"/>
                </a:solidFill>
              </a:rPr>
              <a:t>17</a:t>
            </a:r>
            <a:r>
              <a:rPr lang="hu-HU" sz="3600" b="1" dirty="0" smtClean="0">
                <a:solidFill>
                  <a:schemeClr val="bg1"/>
                </a:solidFill>
              </a:rPr>
              <a:t>Isten nem azért küldte Fiát a világba, hogy elítélje a világot, hanem hogy üdvözüljön általa a világ.”</a:t>
            </a:r>
            <a:r>
              <a:rPr lang="hu-HU" sz="3600" dirty="0" smtClean="0">
                <a:solidFill>
                  <a:schemeClr val="bg1"/>
                </a:solidFill>
              </a:rPr>
              <a:t> </a:t>
            </a:r>
            <a:r>
              <a:rPr lang="hu-HU" sz="3600" dirty="0" err="1" smtClean="0">
                <a:solidFill>
                  <a:schemeClr val="bg1"/>
                </a:solidFill>
              </a:rPr>
              <a:t>Jn</a:t>
            </a:r>
            <a:r>
              <a:rPr lang="hu-HU" sz="3600" dirty="0" smtClean="0">
                <a:solidFill>
                  <a:schemeClr val="bg1"/>
                </a:solidFill>
              </a:rPr>
              <a:t> 3,17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365477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i="1" dirty="0" smtClean="0">
                <a:solidFill>
                  <a:schemeClr val="bg1"/>
                </a:solidFill>
              </a:rPr>
              <a:t>"Állj meg!”</a:t>
            </a:r>
            <a:r>
              <a:rPr lang="hu-HU" sz="3200" b="1" dirty="0" smtClean="0">
                <a:solidFill>
                  <a:schemeClr val="bg1"/>
                </a:solidFill>
              </a:rPr>
              <a:t> </a:t>
            </a:r>
            <a:endParaRPr lang="hu-HU" sz="3200" dirty="0" smtClean="0">
              <a:solidFill>
                <a:schemeClr val="bg1"/>
              </a:solidFill>
            </a:endParaRPr>
          </a:p>
          <a:p>
            <a:pPr algn="ctr"/>
            <a:r>
              <a:rPr lang="hu-HU" sz="3200" b="1" i="1" dirty="0" smtClean="0">
                <a:solidFill>
                  <a:schemeClr val="bg1"/>
                </a:solidFill>
              </a:rPr>
              <a:t>„Készüljetek emberek az Úrral való találkozásra!”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3" name="Kép 2" descr="image (1).png"/>
          <p:cNvPicPr>
            <a:picLocks noChangeAspect="1"/>
          </p:cNvPicPr>
          <p:nvPr/>
        </p:nvPicPr>
        <p:blipFill>
          <a:blip r:embed="rId2" cstate="print"/>
          <a:srcRect t="5811" b="10703"/>
          <a:stretch>
            <a:fillRect/>
          </a:stretch>
        </p:blipFill>
        <p:spPr>
          <a:xfrm>
            <a:off x="2771800" y="115853"/>
            <a:ext cx="3600400" cy="346400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age (1).png"/>
          <p:cNvPicPr>
            <a:picLocks noChangeAspect="1"/>
          </p:cNvPicPr>
          <p:nvPr/>
        </p:nvPicPr>
        <p:blipFill>
          <a:blip r:embed="rId2" cstate="print"/>
          <a:srcRect t="5811" b="10703"/>
          <a:stretch>
            <a:fillRect/>
          </a:stretch>
        </p:blipFill>
        <p:spPr>
          <a:xfrm>
            <a:off x="7123233" y="0"/>
            <a:ext cx="2020767" cy="194421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2215192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600" dirty="0" smtClean="0">
                <a:solidFill>
                  <a:schemeClr val="bg1"/>
                </a:solidFill>
              </a:rPr>
              <a:t>- </a:t>
            </a:r>
            <a:r>
              <a:rPr lang="hu-HU" sz="2600" b="1" dirty="0" smtClean="0">
                <a:solidFill>
                  <a:schemeClr val="bg1"/>
                </a:solidFill>
              </a:rPr>
              <a:t>KÉSZÜLETLENEK</a:t>
            </a:r>
            <a:r>
              <a:rPr lang="hu-HU" sz="2600" dirty="0" smtClean="0">
                <a:solidFill>
                  <a:schemeClr val="bg1"/>
                </a:solidFill>
              </a:rPr>
              <a:t>, akik nem számolnak a Jézussal való találkozásra</a:t>
            </a:r>
          </a:p>
          <a:p>
            <a:endParaRPr lang="hu-HU" sz="2600" dirty="0" smtClean="0">
              <a:solidFill>
                <a:schemeClr val="bg1"/>
              </a:solidFill>
            </a:endParaRPr>
          </a:p>
          <a:p>
            <a:r>
              <a:rPr lang="hu-HU" sz="2600" dirty="0" smtClean="0">
                <a:solidFill>
                  <a:schemeClr val="bg1"/>
                </a:solidFill>
              </a:rPr>
              <a:t>- </a:t>
            </a:r>
            <a:r>
              <a:rPr lang="hu-HU" sz="2600" b="1" dirty="0" smtClean="0">
                <a:solidFill>
                  <a:schemeClr val="bg1"/>
                </a:solidFill>
              </a:rPr>
              <a:t>FELKÉSZÜLTEK</a:t>
            </a:r>
            <a:r>
              <a:rPr lang="hu-HU" sz="2600" dirty="0" smtClean="0">
                <a:solidFill>
                  <a:schemeClr val="bg1"/>
                </a:solidFill>
              </a:rPr>
              <a:t>, akik várják a Jézussal való találkozást!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age (1).png"/>
          <p:cNvPicPr>
            <a:picLocks noChangeAspect="1"/>
          </p:cNvPicPr>
          <p:nvPr/>
        </p:nvPicPr>
        <p:blipFill>
          <a:blip r:embed="rId2" cstate="print"/>
          <a:srcRect t="5811" b="10703"/>
          <a:stretch>
            <a:fillRect/>
          </a:stretch>
        </p:blipFill>
        <p:spPr>
          <a:xfrm>
            <a:off x="7123233" y="0"/>
            <a:ext cx="2020767" cy="194421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39552" y="1365612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„Látta az ÚR, hogy az emberi gonoszság mennyire elhatalmasodott a földön, és hogy az ember szívének minden szándéka és gondolata szüntelenül csak gonosz.” </a:t>
            </a:r>
            <a:r>
              <a:rPr lang="hu-HU" sz="3600" dirty="0" smtClean="0">
                <a:solidFill>
                  <a:schemeClr val="bg1"/>
                </a:solidFill>
              </a:rPr>
              <a:t>I </a:t>
            </a:r>
            <a:r>
              <a:rPr lang="hu-HU" sz="3600" dirty="0" err="1" smtClean="0">
                <a:solidFill>
                  <a:schemeClr val="bg1"/>
                </a:solidFill>
              </a:rPr>
              <a:t>Móz</a:t>
            </a:r>
            <a:r>
              <a:rPr lang="hu-HU" sz="3600" dirty="0" smtClean="0">
                <a:solidFill>
                  <a:schemeClr val="bg1"/>
                </a:solidFill>
              </a:rPr>
              <a:t> 6,5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250</Words>
  <Application>Microsoft Office PowerPoint</Application>
  <PresentationFormat>Diavetítés a képernyőre (16:9 oldalarány)</PresentationFormat>
  <Paragraphs>37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7</vt:i4>
      </vt:variant>
      <vt:variant>
        <vt:lpstr>Diacímek</vt:lpstr>
      </vt:variant>
      <vt:variant>
        <vt:i4>17</vt:i4>
      </vt:variant>
    </vt:vector>
  </HeadingPairs>
  <TitlesOfParts>
    <vt:vector size="27" baseType="lpstr">
      <vt:lpstr>Arial</vt:lpstr>
      <vt:lpstr>Calibri</vt:lpstr>
      <vt:lpstr>Tahoma</vt:lpstr>
      <vt:lpstr>Office-téma</vt:lpstr>
      <vt:lpstr>1_Office-téma</vt:lpstr>
      <vt:lpstr>2_Office-téma</vt:lpstr>
      <vt:lpstr>3_Office-téma</vt:lpstr>
      <vt:lpstr>4_Office-téma</vt:lpstr>
      <vt:lpstr>5_Office-téma</vt:lpstr>
      <vt:lpstr>6_Office-téma</vt:lpstr>
      <vt:lpstr>Igeolvasás</vt:lpstr>
      <vt:lpstr>Igeolvasás</vt:lpstr>
      <vt:lpstr>PowerPoint bemutató</vt:lpstr>
      <vt:lpstr>Igehirdetés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Szeretettel köszöntjük Istentiszteletünkön! Különösen gondolva a gyászoló Családtagokra</dc:title>
  <dc:creator>Dankó</dc:creator>
  <cp:lastModifiedBy>User</cp:lastModifiedBy>
  <cp:revision>32</cp:revision>
  <dcterms:modified xsi:type="dcterms:W3CDTF">2017-12-11T08:19:20Z</dcterms:modified>
</cp:coreProperties>
</file>