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32" r:id="rId6"/>
  </p:sldMasterIdLst>
  <p:sldIdLst>
    <p:sldId id="554" r:id="rId7"/>
    <p:sldId id="524" r:id="rId8"/>
    <p:sldId id="525" r:id="rId9"/>
    <p:sldId id="526" r:id="rId10"/>
    <p:sldId id="527" r:id="rId11"/>
    <p:sldId id="528" r:id="rId12"/>
    <p:sldId id="529" r:id="rId13"/>
    <p:sldId id="555" r:id="rId14"/>
    <p:sldId id="530" r:id="rId15"/>
    <p:sldId id="531" r:id="rId16"/>
    <p:sldId id="532" r:id="rId17"/>
    <p:sldId id="533" r:id="rId18"/>
    <p:sldId id="534" r:id="rId19"/>
    <p:sldId id="535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0099CC"/>
    <a:srgbClr val="660066"/>
    <a:srgbClr val="660033"/>
    <a:srgbClr val="333333"/>
    <a:srgbClr val="A22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78" autoAdjust="0"/>
    <p:restoredTop sz="92965" autoAdjust="0"/>
  </p:normalViewPr>
  <p:slideViewPr>
    <p:cSldViewPr>
      <p:cViewPr varScale="1">
        <p:scale>
          <a:sx n="92" d="100"/>
          <a:sy n="92" d="100"/>
        </p:scale>
        <p:origin x="12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EA1B6-F3DA-46DC-8462-67D90EE745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A7AC8-54B3-4DFA-94B6-AB7FC304973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11B4E-5E5B-4851-8592-3BB6F12D970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EA1B6-F3DA-46DC-8462-67D90EE745F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24250-456B-4168-B5E7-437EC35410F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8018D-4C51-417C-B6D2-6ED2DBB3C7C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98DA5-411F-4148-9F44-6304A8DE6167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67139-61B4-4D0D-B661-5DCE1092177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0F92A-0A10-49CC-8104-2732102FB62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B99B1-0F99-4202-A8FD-E3E19DD594F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5FB25-B5BE-4144-B79E-075E7288C0F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24250-456B-4168-B5E7-437EC35410F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0BBEC-3F55-4B88-9674-92510179080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A7AC8-54B3-4DFA-94B6-AB7FC304973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11B4E-5E5B-4851-8592-3BB6F12D970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EA1B6-F3DA-46DC-8462-67D90EE745F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24250-456B-4168-B5E7-437EC35410F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8018D-4C51-417C-B6D2-6ED2DBB3C7C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98DA5-411F-4148-9F44-6304A8DE6167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67139-61B4-4D0D-B661-5DCE1092177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0F92A-0A10-49CC-8104-2732102FB62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B99B1-0F99-4202-A8FD-E3E19DD594F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8018D-4C51-417C-B6D2-6ED2DBB3C7C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5FB25-B5BE-4144-B79E-075E7288C0F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0BBEC-3F55-4B88-9674-92510179080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A7AC8-54B3-4DFA-94B6-AB7FC304973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11B4E-5E5B-4851-8592-3BB6F12D970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EA1B6-F3DA-46DC-8462-67D90EE745F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24250-456B-4168-B5E7-437EC35410F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8018D-4C51-417C-B6D2-6ED2DBB3C7C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98DA5-411F-4148-9F44-6304A8DE6167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67139-61B4-4D0D-B661-5DCE1092177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0F92A-0A10-49CC-8104-2732102FB62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98DA5-411F-4148-9F44-6304A8DE616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B99B1-0F99-4202-A8FD-E3E19DD594F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5FB25-B5BE-4144-B79E-075E7288C0F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0BBEC-3F55-4B88-9674-92510179080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A7AC8-54B3-4DFA-94B6-AB7FC304973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11B4E-5E5B-4851-8592-3BB6F12D970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EA1B6-F3DA-46DC-8462-67D90EE745F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24250-456B-4168-B5E7-437EC35410F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8018D-4C51-417C-B6D2-6ED2DBB3C7C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98DA5-411F-4148-9F44-6304A8DE6167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67139-61B4-4D0D-B661-5DCE1092177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67139-61B4-4D0D-B661-5DCE109217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0F92A-0A10-49CC-8104-2732102FB62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B99B1-0F99-4202-A8FD-E3E19DD594F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5FB25-B5BE-4144-B79E-075E7288C0F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0BBEC-3F55-4B88-9674-92510179080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A7AC8-54B3-4DFA-94B6-AB7FC304973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11B4E-5E5B-4851-8592-3BB6F12D970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EA1B6-F3DA-46DC-8462-67D90EE745F2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24250-456B-4168-B5E7-437EC35410F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8018D-4C51-417C-B6D2-6ED2DBB3C7C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98DA5-411F-4148-9F44-6304A8DE6167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0F92A-0A10-49CC-8104-2732102FB62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67139-61B4-4D0D-B661-5DCE1092177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0F92A-0A10-49CC-8104-2732102FB62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B99B1-0F99-4202-A8FD-E3E19DD594F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5FB25-B5BE-4144-B79E-075E7288C0F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0BBEC-3F55-4B88-9674-92510179080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A7AC8-54B3-4DFA-94B6-AB7FC304973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11B4E-5E5B-4851-8592-3BB6F12D970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B99B1-0F99-4202-A8FD-E3E19DD594F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5FB25-B5BE-4144-B79E-075E7288C0F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0BBEC-3F55-4B88-9674-92510179080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7F77D5-4E27-4262-B88D-AE755F7A4EF6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7F77D5-4E27-4262-B88D-AE755F7A4EF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7F77D5-4E27-4262-B88D-AE755F7A4EF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7F77D5-4E27-4262-B88D-AE755F7A4EF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7F77D5-4E27-4262-B88D-AE755F7A4EF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7F77D5-4E27-4262-B88D-AE755F7A4EF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ujszov.hu/text?corpus=2&amp;book=203&amp;chapter=19&amp;verse=41" TargetMode="External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107504" y="-99392"/>
            <a:ext cx="86868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0" i="0" u="none" strike="noStrike" kern="1200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Igeolvasás</a:t>
            </a:r>
            <a:endParaRPr kumimoji="0" lang="hu-HU" sz="4400" b="0" i="0" u="none" strike="noStrike" kern="1200" spc="0" normalizeH="0" baseline="0" noProof="0" dirty="0">
              <a:ln>
                <a:noFill/>
              </a:ln>
              <a:solidFill>
                <a:schemeClr val="bg1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5496" y="422076"/>
            <a:ext cx="889248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300" b="1" dirty="0" smtClean="0">
                <a:solidFill>
                  <a:schemeClr val="bg1"/>
                </a:solidFill>
              </a:rPr>
              <a:t>„</a:t>
            </a:r>
            <a:r>
              <a:rPr lang="hu-HU" sz="2300" b="1" baseline="30000" dirty="0" smtClean="0">
                <a:solidFill>
                  <a:schemeClr val="bg1"/>
                </a:solidFill>
              </a:rPr>
              <a:t>12</a:t>
            </a:r>
            <a:r>
              <a:rPr lang="hu-HU" sz="2300" b="1" dirty="0" smtClean="0">
                <a:solidFill>
                  <a:schemeClr val="bg1"/>
                </a:solidFill>
              </a:rPr>
              <a:t>Boldog az a nemzet, amelynek Istene az ÚR, az a nép, amelyet örökségül választott. ”</a:t>
            </a:r>
            <a:r>
              <a:rPr lang="hu-HU" sz="2300" dirty="0" smtClean="0">
                <a:solidFill>
                  <a:schemeClr val="bg1"/>
                </a:solidFill>
              </a:rPr>
              <a:t> Zsoltárok 33,12</a:t>
            </a:r>
          </a:p>
          <a:p>
            <a:pPr algn="just"/>
            <a:endParaRPr lang="hu-HU" sz="2300" dirty="0" smtClean="0">
              <a:solidFill>
                <a:schemeClr val="bg1"/>
              </a:solidFill>
            </a:endParaRPr>
          </a:p>
          <a:p>
            <a:pPr algn="just"/>
            <a:r>
              <a:rPr lang="hu-HU" sz="2300" b="1" dirty="0" smtClean="0">
                <a:solidFill>
                  <a:schemeClr val="bg1"/>
                </a:solidFill>
              </a:rPr>
              <a:t>„</a:t>
            </a:r>
            <a:r>
              <a:rPr lang="hu-HU" sz="2300" b="1" baseline="30000" dirty="0" smtClean="0">
                <a:solidFill>
                  <a:schemeClr val="bg1"/>
                </a:solidFill>
              </a:rPr>
              <a:t>41</a:t>
            </a:r>
            <a:r>
              <a:rPr lang="hu-HU" sz="2300" b="1" dirty="0" smtClean="0">
                <a:solidFill>
                  <a:schemeClr val="bg1"/>
                </a:solidFill>
              </a:rPr>
              <a:t>Amikor közelebb ért, és meglátta a várost, megsiratta, </a:t>
            </a:r>
            <a:r>
              <a:rPr lang="hu-HU" sz="2300" b="1" baseline="30000" dirty="0" smtClean="0">
                <a:solidFill>
                  <a:schemeClr val="bg1"/>
                </a:solidFill>
              </a:rPr>
              <a:t>42</a:t>
            </a:r>
            <a:r>
              <a:rPr lang="hu-HU" sz="2300" b="1" dirty="0" smtClean="0">
                <a:solidFill>
                  <a:schemeClr val="bg1"/>
                </a:solidFill>
              </a:rPr>
              <a:t>és így szólt: „Bár felismerted volna ezen a napon te is a békességre vezető utat! De most már el van rejtve a szemeid elől. </a:t>
            </a:r>
            <a:r>
              <a:rPr lang="hu-HU" sz="2300" b="1" baseline="30000" dirty="0" smtClean="0">
                <a:solidFill>
                  <a:schemeClr val="bg1"/>
                </a:solidFill>
              </a:rPr>
              <a:t>43</a:t>
            </a:r>
            <a:r>
              <a:rPr lang="hu-HU" sz="2300" b="1" dirty="0" smtClean="0">
                <a:solidFill>
                  <a:schemeClr val="bg1"/>
                </a:solidFill>
              </a:rPr>
              <a:t>Mert jönnek majd reád napok, amikor ellenségeid sáncot húznak körülötted, körülzárnak, és mindenfelől szorongatnak; </a:t>
            </a:r>
            <a:r>
              <a:rPr lang="hu-HU" sz="2300" b="1" baseline="30000" dirty="0" smtClean="0">
                <a:solidFill>
                  <a:schemeClr val="bg1"/>
                </a:solidFill>
              </a:rPr>
              <a:t>44</a:t>
            </a:r>
            <a:r>
              <a:rPr lang="hu-HU" sz="2300" b="1" dirty="0" smtClean="0">
                <a:solidFill>
                  <a:schemeClr val="bg1"/>
                </a:solidFill>
              </a:rPr>
              <a:t>földre tipornak téged és fiaidat, akik benned laknak, és nem hagynak belőled követ kövön, mert nem ismerted fel meglátogatásod idejét. </a:t>
            </a:r>
            <a:r>
              <a:rPr lang="hu-HU" sz="2300" b="1" baseline="30000" dirty="0" smtClean="0">
                <a:solidFill>
                  <a:schemeClr val="bg1"/>
                </a:solidFill>
              </a:rPr>
              <a:t>45</a:t>
            </a:r>
            <a:r>
              <a:rPr lang="hu-HU" sz="2300" b="1" dirty="0" smtClean="0">
                <a:solidFill>
                  <a:schemeClr val="bg1"/>
                </a:solidFill>
              </a:rPr>
              <a:t>Azután bement a templomba, és kezdte kiűzni az árusokat, </a:t>
            </a:r>
            <a:r>
              <a:rPr lang="hu-HU" sz="2300" b="1" baseline="30000" dirty="0" smtClean="0">
                <a:solidFill>
                  <a:schemeClr val="bg1"/>
                </a:solidFill>
              </a:rPr>
              <a:t>46</a:t>
            </a:r>
            <a:r>
              <a:rPr lang="hu-HU" sz="2300" b="1" dirty="0" smtClean="0">
                <a:solidFill>
                  <a:schemeClr val="bg1"/>
                </a:solidFill>
              </a:rPr>
              <a:t>ezt mondva nekik: „Meg van írva: És az én házam imádság háza legyen, ti pedig rablók barlangjává tettétek.” </a:t>
            </a:r>
            <a:r>
              <a:rPr lang="hu-HU" sz="2300" b="1" baseline="30000" dirty="0" smtClean="0">
                <a:solidFill>
                  <a:schemeClr val="bg1"/>
                </a:solidFill>
              </a:rPr>
              <a:t>47</a:t>
            </a:r>
            <a:r>
              <a:rPr lang="hu-HU" sz="2300" b="1" dirty="0" smtClean="0">
                <a:solidFill>
                  <a:schemeClr val="bg1"/>
                </a:solidFill>
              </a:rPr>
              <a:t>Ezután naponként tanított a templomban. A főpapok, az írástudók a nép vezetőivel azon voltak, hogy elveszítsék; </a:t>
            </a:r>
            <a:r>
              <a:rPr lang="hu-HU" sz="2300" b="1" baseline="30000" dirty="0" smtClean="0">
                <a:solidFill>
                  <a:schemeClr val="bg1"/>
                </a:solidFill>
              </a:rPr>
              <a:t>48</a:t>
            </a:r>
            <a:r>
              <a:rPr lang="hu-HU" sz="2300" b="1" dirty="0" smtClean="0">
                <a:solidFill>
                  <a:schemeClr val="bg1"/>
                </a:solidFill>
              </a:rPr>
              <a:t>de még nem találták meg a módját, hogy mit tegyenek vele, mert az egész nép - hallgatva őt - rajongott érte.” </a:t>
            </a:r>
            <a:r>
              <a:rPr lang="hu-HU" sz="2300" dirty="0" err="1" smtClean="0">
                <a:solidFill>
                  <a:schemeClr val="bg1"/>
                </a:solidFill>
              </a:rPr>
              <a:t>Lk</a:t>
            </a:r>
            <a:r>
              <a:rPr lang="hu-HU" sz="2300" dirty="0" smtClean="0">
                <a:solidFill>
                  <a:schemeClr val="bg1"/>
                </a:solidFill>
              </a:rPr>
              <a:t> 19,41-48</a:t>
            </a:r>
            <a:endParaRPr lang="hu-HU" sz="23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9512" y="476672"/>
            <a:ext cx="86044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„</a:t>
            </a:r>
            <a:r>
              <a:rPr lang="hu-HU" sz="3200" b="1" baseline="30000" dirty="0" smtClean="0">
                <a:solidFill>
                  <a:schemeClr val="bg1"/>
                </a:solidFill>
              </a:rPr>
              <a:t>41</a:t>
            </a:r>
            <a:r>
              <a:rPr lang="hu-HU" sz="3200" b="1" dirty="0" smtClean="0">
                <a:solidFill>
                  <a:schemeClr val="bg1"/>
                </a:solidFill>
              </a:rPr>
              <a:t>Amikor közelebb ért, és meglátta a várost, megsiratta…</a:t>
            </a:r>
            <a:r>
              <a:rPr lang="hu-HU" sz="3200" dirty="0" smtClean="0">
                <a:solidFill>
                  <a:schemeClr val="bg1"/>
                </a:solidFill>
              </a:rPr>
              <a:t>”</a:t>
            </a:r>
            <a:br>
              <a:rPr lang="hu-HU" sz="3200" dirty="0" smtClean="0">
                <a:solidFill>
                  <a:schemeClr val="bg1"/>
                </a:solidFill>
              </a:rPr>
            </a:br>
            <a:endParaRPr lang="hu-HU" sz="3200" dirty="0" smtClean="0">
              <a:solidFill>
                <a:schemeClr val="bg1"/>
              </a:solidFill>
            </a:endParaRPr>
          </a:p>
          <a:p>
            <a:pPr algn="ctr"/>
            <a:r>
              <a:rPr lang="el-GR" sz="3200" b="1" dirty="0" smtClean="0">
                <a:solidFill>
                  <a:schemeClr val="bg1"/>
                </a:solidFill>
                <a:hlinkClick r:id="rId2"/>
              </a:rPr>
              <a:t>ἔκλαυσεν</a:t>
            </a:r>
            <a:r>
              <a:rPr lang="el-GR" sz="3200" b="1" dirty="0" smtClean="0">
                <a:solidFill>
                  <a:schemeClr val="bg1"/>
                </a:solidFill>
              </a:rPr>
              <a:t> - κλαίω: </a:t>
            </a:r>
            <a:r>
              <a:rPr lang="hu-HU" sz="3200" b="1" dirty="0" smtClean="0">
                <a:solidFill>
                  <a:schemeClr val="bg1"/>
                </a:solidFill>
              </a:rPr>
              <a:t>zokog, jajgatva sír</a:t>
            </a:r>
          </a:p>
          <a:p>
            <a:pPr algn="ctr"/>
            <a:endParaRPr lang="hu-HU" sz="3200" b="1" dirty="0" smtClean="0">
              <a:solidFill>
                <a:schemeClr val="bg1"/>
              </a:solidFill>
            </a:endParaRPr>
          </a:p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„</a:t>
            </a:r>
            <a:r>
              <a:rPr lang="hu-HU" sz="3200" b="1" baseline="30000" dirty="0" smtClean="0">
                <a:solidFill>
                  <a:schemeClr val="bg1"/>
                </a:solidFill>
              </a:rPr>
              <a:t>34</a:t>
            </a:r>
            <a:r>
              <a:rPr lang="hu-HU" sz="3200" b="1" dirty="0" smtClean="0">
                <a:solidFill>
                  <a:schemeClr val="bg1"/>
                </a:solidFill>
              </a:rPr>
              <a:t>Jeruzsálem, Jeruzsálem, aki megölöd a prófétákat, és megkövezed azokat, akik hozzád küldettek, hányszor akartam összegyűjteni gyermekeidet, mint a kotlós a csibéit szárnyai alá, de nem akartátok!”</a:t>
            </a:r>
            <a:r>
              <a:rPr lang="hu-HU" sz="3200" dirty="0" smtClean="0">
                <a:solidFill>
                  <a:schemeClr val="bg1"/>
                </a:solidFill>
              </a:rPr>
              <a:t> </a:t>
            </a:r>
            <a:r>
              <a:rPr lang="hu-HU" sz="3200" dirty="0" err="1" smtClean="0">
                <a:solidFill>
                  <a:schemeClr val="bg1"/>
                </a:solidFill>
              </a:rPr>
              <a:t>Lk</a:t>
            </a:r>
            <a:r>
              <a:rPr lang="hu-HU" sz="3200" dirty="0" smtClean="0">
                <a:solidFill>
                  <a:schemeClr val="bg1"/>
                </a:solidFill>
              </a:rPr>
              <a:t> 13,34</a:t>
            </a:r>
            <a:endParaRPr lang="hu-H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548680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b="1" dirty="0" smtClean="0">
                <a:solidFill>
                  <a:schemeClr val="bg1"/>
                </a:solidFill>
              </a:rPr>
              <a:t>Jézus zokogásának oka:</a:t>
            </a:r>
            <a:endParaRPr lang="hu-HU" sz="3600" dirty="0" smtClean="0">
              <a:solidFill>
                <a:schemeClr val="bg1"/>
              </a:solidFill>
            </a:endParaRPr>
          </a:p>
          <a:p>
            <a:pPr algn="ctr"/>
            <a:r>
              <a:rPr lang="hu-HU" sz="3600" dirty="0" smtClean="0">
                <a:solidFill>
                  <a:schemeClr val="bg1"/>
                </a:solidFill>
              </a:rPr>
              <a:t/>
            </a:r>
            <a:br>
              <a:rPr lang="hu-HU" sz="3600" dirty="0" smtClean="0">
                <a:solidFill>
                  <a:schemeClr val="bg1"/>
                </a:solidFill>
              </a:rPr>
            </a:br>
            <a:endParaRPr lang="hu-HU" sz="3600" dirty="0" smtClean="0">
              <a:solidFill>
                <a:schemeClr val="bg1"/>
              </a:solidFill>
            </a:endParaRPr>
          </a:p>
          <a:p>
            <a:pPr algn="ctr"/>
            <a:r>
              <a:rPr lang="hu-HU" sz="3600" dirty="0" smtClean="0">
                <a:solidFill>
                  <a:schemeClr val="bg1"/>
                </a:solidFill>
              </a:rPr>
              <a:t>"</a:t>
            </a:r>
            <a:r>
              <a:rPr lang="hu-HU" sz="3600" b="1" dirty="0" smtClean="0">
                <a:solidFill>
                  <a:schemeClr val="bg1"/>
                </a:solidFill>
              </a:rPr>
              <a:t>Hányszor akartam összegyűjteni gyermekeidet, mint a kotlós a csibéit szárnyai alá, de nem akartátok!”</a:t>
            </a:r>
            <a:r>
              <a:rPr lang="hu-HU" sz="3600" dirty="0" smtClean="0">
                <a:solidFill>
                  <a:schemeClr val="bg1"/>
                </a:solidFill>
              </a:rPr>
              <a:t> és</a:t>
            </a:r>
            <a:r>
              <a:rPr lang="hu-HU" sz="3600" b="1" dirty="0" smtClean="0">
                <a:solidFill>
                  <a:schemeClr val="bg1"/>
                </a:solidFill>
              </a:rPr>
              <a:t> </a:t>
            </a:r>
            <a:endParaRPr lang="hu-HU" sz="3600" dirty="0" smtClean="0">
              <a:solidFill>
                <a:schemeClr val="bg1"/>
              </a:solidFill>
            </a:endParaRPr>
          </a:p>
          <a:p>
            <a:pPr algn="ctr"/>
            <a:r>
              <a:rPr lang="hu-HU" sz="3600" b="1" dirty="0" smtClean="0">
                <a:solidFill>
                  <a:schemeClr val="bg1"/>
                </a:solidFill>
              </a:rPr>
              <a:t>„Bár felismerted volna ezen a napon te is a békességre vezető utat!</a:t>
            </a:r>
            <a:r>
              <a:rPr lang="hu-HU" sz="3600" dirty="0" smtClean="0">
                <a:solidFill>
                  <a:schemeClr val="bg1"/>
                </a:solidFill>
              </a:rPr>
              <a:t>” – de nem akarta felismerni. </a:t>
            </a:r>
          </a:p>
          <a:p>
            <a:pPr algn="ctr"/>
            <a:r>
              <a:rPr lang="hu-HU" sz="3600" dirty="0" smtClean="0">
                <a:solidFill>
                  <a:schemeClr val="bg1"/>
                </a:solidFill>
              </a:rPr>
              <a:t/>
            </a:r>
            <a:br>
              <a:rPr lang="hu-HU" sz="3600" dirty="0" smtClean="0">
                <a:solidFill>
                  <a:schemeClr val="bg1"/>
                </a:solidFill>
              </a:rPr>
            </a:br>
            <a:endParaRPr lang="hu-H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dirty="0" smtClean="0">
                <a:solidFill>
                  <a:schemeClr val="bg1"/>
                </a:solidFill>
              </a:rPr>
              <a:t>El lehet </a:t>
            </a:r>
            <a:r>
              <a:rPr lang="hu-HU" sz="3600" dirty="0" err="1" smtClean="0">
                <a:solidFill>
                  <a:schemeClr val="bg1"/>
                </a:solidFill>
              </a:rPr>
              <a:t>kótya-vetyélni</a:t>
            </a:r>
            <a:r>
              <a:rPr lang="hu-HU" sz="3600" dirty="0" smtClean="0">
                <a:solidFill>
                  <a:schemeClr val="bg1"/>
                </a:solidFill>
              </a:rPr>
              <a:t> Jézus szeretetét, kegyelmét, el lehet játszani, el lehet mulasztani a kegyelmi időt!</a:t>
            </a:r>
            <a:endParaRPr lang="hu-HU" sz="3600" dirty="0">
              <a:solidFill>
                <a:schemeClr val="bg1"/>
              </a:solidFill>
            </a:endParaRPr>
          </a:p>
        </p:txBody>
      </p:sp>
      <p:pic>
        <p:nvPicPr>
          <p:cNvPr id="3" name="Kép 2" descr="time-managemen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060848"/>
            <a:ext cx="4683669" cy="3284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Kép 3" descr="passing-time-2-51854c91a8333_hir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1700808"/>
            <a:ext cx="2902032" cy="35682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églalap 4"/>
          <p:cNvSpPr/>
          <p:nvPr/>
        </p:nvSpPr>
        <p:spPr>
          <a:xfrm>
            <a:off x="179512" y="5157192"/>
            <a:ext cx="900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„</a:t>
            </a:r>
            <a:r>
              <a:rPr lang="hu-HU" sz="3200" b="1" dirty="0" smtClean="0">
                <a:solidFill>
                  <a:schemeClr val="bg1"/>
                </a:solidFill>
              </a:rPr>
              <a:t>nem ismerted fel meglátogatásod idejét.</a:t>
            </a:r>
            <a:r>
              <a:rPr lang="hu-HU" sz="3200" dirty="0" smtClean="0">
                <a:solidFill>
                  <a:schemeClr val="bg1"/>
                </a:solidFill>
              </a:rPr>
              <a:t>” </a:t>
            </a:r>
            <a:br>
              <a:rPr lang="hu-HU" sz="3200" dirty="0" smtClean="0">
                <a:solidFill>
                  <a:schemeClr val="bg1"/>
                </a:solidFill>
              </a:rPr>
            </a:br>
            <a:r>
              <a:rPr lang="hu-HU" sz="3200" dirty="0" smtClean="0">
                <a:solidFill>
                  <a:schemeClr val="bg1"/>
                </a:solidFill>
              </a:rPr>
              <a:t/>
            </a:r>
            <a:br>
              <a:rPr lang="hu-HU" sz="3200" dirty="0" smtClean="0">
                <a:solidFill>
                  <a:schemeClr val="bg1"/>
                </a:solidFill>
              </a:rPr>
            </a:br>
            <a:r>
              <a:rPr lang="hu-HU" sz="3200" dirty="0" smtClean="0">
                <a:solidFill>
                  <a:schemeClr val="bg1"/>
                </a:solidFill>
              </a:rPr>
              <a:t>lejár a kegyelmi idő!</a:t>
            </a:r>
            <a:endParaRPr lang="hu-H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 descr="hazaszeret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34634"/>
            <a:ext cx="8784976" cy="65887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18864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000" b="1" dirty="0" smtClean="0">
                <a:solidFill>
                  <a:schemeClr val="bg1"/>
                </a:solidFill>
              </a:rPr>
              <a:t>„</a:t>
            </a:r>
            <a:r>
              <a:rPr lang="hu-HU" sz="4000" b="1" baseline="30000" dirty="0" smtClean="0">
                <a:solidFill>
                  <a:schemeClr val="bg1"/>
                </a:solidFill>
              </a:rPr>
              <a:t>12</a:t>
            </a:r>
            <a:r>
              <a:rPr lang="hu-HU" sz="4000" b="1" dirty="0" smtClean="0">
                <a:solidFill>
                  <a:schemeClr val="bg1"/>
                </a:solidFill>
              </a:rPr>
              <a:t>Boldog az a nemzet, amelynek Istene az ÚR...!</a:t>
            </a:r>
            <a:r>
              <a:rPr lang="hu-HU" sz="4000" dirty="0" smtClean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hu-HU" sz="4000" dirty="0" smtClean="0">
                <a:solidFill>
                  <a:schemeClr val="bg1"/>
                </a:solidFill>
              </a:rPr>
              <a:t>Zsoltárok könyve 33,12</a:t>
            </a:r>
            <a:endParaRPr lang="hu-HU" sz="4000" dirty="0">
              <a:solidFill>
                <a:schemeClr val="bg1"/>
              </a:solidFill>
            </a:endParaRPr>
          </a:p>
        </p:txBody>
      </p:sp>
      <p:pic>
        <p:nvPicPr>
          <p:cNvPr id="4" name="Kép 3" descr="32584-praying-hands-3-1200.1200w.t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80260"/>
            <a:ext cx="9144000" cy="47777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727176" y="2393593"/>
            <a:ext cx="6229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s-ES" sz="4000" dirty="0" smtClean="0">
                <a:solidFill>
                  <a:schemeClr val="bg1"/>
                </a:solidFill>
              </a:rPr>
              <a:t>a haza iránti szeretet</a:t>
            </a:r>
            <a:endParaRPr lang="hu-HU" sz="4000" dirty="0" smtClean="0">
              <a:solidFill>
                <a:schemeClr val="bg1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s-ES" sz="4000" dirty="0" smtClean="0">
                <a:solidFill>
                  <a:schemeClr val="bg1"/>
                </a:solidFill>
              </a:rPr>
              <a:t>a haza iránti felelősség</a:t>
            </a:r>
            <a:endParaRPr lang="es-E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 descr="depositphotos_73576775-stock-photo-diverse-people-and-russia-glob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25794"/>
            <a:ext cx="6696744" cy="5132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églalap 3"/>
          <p:cNvSpPr/>
          <p:nvPr/>
        </p:nvSpPr>
        <p:spPr>
          <a:xfrm>
            <a:off x="72008" y="260648"/>
            <a:ext cx="92525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„</a:t>
            </a:r>
            <a:r>
              <a:rPr lang="hu-HU" sz="2800" b="1" baseline="30000" dirty="0" smtClean="0">
                <a:solidFill>
                  <a:schemeClr val="bg1"/>
                </a:solidFill>
              </a:rPr>
              <a:t>5</a:t>
            </a:r>
            <a:r>
              <a:rPr lang="hu-HU" sz="2800" b="1" dirty="0" smtClean="0">
                <a:solidFill>
                  <a:schemeClr val="bg1"/>
                </a:solidFill>
              </a:rPr>
              <a:t>Ezektől ágaztak szét országaikba a szigetlakó népek, mindegyik a maga nyelve szerint, nemzetségekre és népekre tagolódva.” </a:t>
            </a:r>
            <a:r>
              <a:rPr lang="hu-HU" sz="2800" dirty="0" smtClean="0">
                <a:solidFill>
                  <a:schemeClr val="bg1"/>
                </a:solidFill>
              </a:rPr>
              <a:t>I </a:t>
            </a:r>
            <a:r>
              <a:rPr lang="hu-HU" sz="2800" dirty="0" err="1" smtClean="0">
                <a:solidFill>
                  <a:schemeClr val="bg1"/>
                </a:solidFill>
              </a:rPr>
              <a:t>Móz</a:t>
            </a:r>
            <a:r>
              <a:rPr lang="hu-HU" sz="2800" dirty="0" smtClean="0">
                <a:solidFill>
                  <a:schemeClr val="bg1"/>
                </a:solidFill>
              </a:rPr>
              <a:t> 10,5</a:t>
            </a:r>
            <a:endParaRPr lang="hu-H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188640"/>
            <a:ext cx="9144000" cy="6117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 smtClean="0">
                <a:solidFill>
                  <a:schemeClr val="bg1"/>
                </a:solidFill>
              </a:rPr>
              <a:t>„</a:t>
            </a:r>
            <a:r>
              <a:rPr lang="hu-HU" sz="2400" b="1" baseline="30000" dirty="0" smtClean="0">
                <a:solidFill>
                  <a:schemeClr val="bg1"/>
                </a:solidFill>
              </a:rPr>
              <a:t>4</a:t>
            </a:r>
            <a:r>
              <a:rPr lang="hu-HU" sz="2400" b="1" dirty="0" smtClean="0">
                <a:solidFill>
                  <a:schemeClr val="bg1"/>
                </a:solidFill>
              </a:rPr>
              <a:t>Így szól a Seregek </a:t>
            </a:r>
            <a:r>
              <a:rPr lang="hu-HU" sz="2400" b="1" dirty="0" err="1" smtClean="0">
                <a:solidFill>
                  <a:schemeClr val="bg1"/>
                </a:solidFill>
              </a:rPr>
              <a:t>URa</a:t>
            </a:r>
            <a:r>
              <a:rPr lang="hu-HU" sz="2400" b="1" dirty="0" smtClean="0">
                <a:solidFill>
                  <a:schemeClr val="bg1"/>
                </a:solidFill>
              </a:rPr>
              <a:t>, Izráel Istene az egész fogoly néphez, amelyet fogságba vittek Jeruzsálemből Babilóniába: </a:t>
            </a:r>
            <a:r>
              <a:rPr lang="hu-HU" sz="2400" b="1" baseline="30000" dirty="0" smtClean="0">
                <a:solidFill>
                  <a:schemeClr val="bg1"/>
                </a:solidFill>
              </a:rPr>
              <a:t>5</a:t>
            </a:r>
            <a:r>
              <a:rPr lang="hu-HU" sz="2400" b="1" dirty="0" smtClean="0">
                <a:solidFill>
                  <a:schemeClr val="bg1"/>
                </a:solidFill>
              </a:rPr>
              <a:t>Építsetek házakat, és lakjatok bennük! Ültessetek kerteket, és egyétek azok gyümölcsét! </a:t>
            </a:r>
            <a:r>
              <a:rPr lang="hu-HU" sz="2400" b="1" baseline="30000" dirty="0" smtClean="0">
                <a:solidFill>
                  <a:schemeClr val="bg1"/>
                </a:solidFill>
              </a:rPr>
              <a:t>6</a:t>
            </a:r>
            <a:r>
              <a:rPr lang="hu-HU" sz="2400" b="1" dirty="0" smtClean="0">
                <a:solidFill>
                  <a:schemeClr val="bg1"/>
                </a:solidFill>
              </a:rPr>
              <a:t>Házasodjatok, szülessenek fiaitok és leányaitok! Házasítsátok meg fiaitokat, és adjátok férjhez leányaitokat! Szüljenek azok fiúkat és lányokat! Szaporodjatok, és ne fogyjatok! </a:t>
            </a:r>
            <a:r>
              <a:rPr lang="hu-HU" sz="2400" b="1" baseline="30000" dirty="0" smtClean="0">
                <a:solidFill>
                  <a:schemeClr val="bg1"/>
                </a:solidFill>
              </a:rPr>
              <a:t>7</a:t>
            </a:r>
            <a:r>
              <a:rPr lang="hu-HU" sz="2400" b="1" dirty="0" smtClean="0">
                <a:solidFill>
                  <a:schemeClr val="bg1"/>
                </a:solidFill>
              </a:rPr>
              <a:t>Fáradozzatok annak a városnak békességén [jólétén - Károli], ahová fogságba vitettelek benneteket, és imádkozzatok érte az </a:t>
            </a:r>
            <a:r>
              <a:rPr lang="hu-HU" sz="2400" b="1" dirty="0" err="1" smtClean="0">
                <a:solidFill>
                  <a:schemeClr val="bg1"/>
                </a:solidFill>
              </a:rPr>
              <a:t>ÚRhoz</a:t>
            </a:r>
            <a:r>
              <a:rPr lang="hu-HU" sz="2400" b="1" dirty="0" smtClean="0">
                <a:solidFill>
                  <a:schemeClr val="bg1"/>
                </a:solidFill>
              </a:rPr>
              <a:t>, mert annak békességétől függ a ti békességetek is!”</a:t>
            </a:r>
            <a:r>
              <a:rPr lang="hu-HU" sz="2400" dirty="0" smtClean="0">
                <a:solidFill>
                  <a:schemeClr val="bg1"/>
                </a:solidFill>
              </a:rPr>
              <a:t> Jer 29,5-7</a:t>
            </a:r>
            <a:endParaRPr lang="hu-H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251520" y="188640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>
                <a:solidFill>
                  <a:schemeClr val="bg1"/>
                </a:solidFill>
              </a:rPr>
              <a:t>- építsetek házakat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- ültessetek kerteket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- házasodjatok, szüljetek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- házasítsatok, ne fogyjatok! 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- fáradozzatok a város jólétén, békességén! </a:t>
            </a:r>
            <a:endParaRPr lang="hu-HU" sz="2800" dirty="0">
              <a:solidFill>
                <a:schemeClr val="bg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51520" y="2492896"/>
            <a:ext cx="83884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>
                <a:solidFill>
                  <a:schemeClr val="bg1"/>
                </a:solidFill>
              </a:rPr>
              <a:t>- demográfiai kérdések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- utódlás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- gyermeknevelés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- gyermekeink iránt érzett felelősség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- házasság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- szociológiai helyzet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- közfeladatok ellátása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- társadalmi életben betöltött szerepek</a:t>
            </a:r>
            <a:endParaRPr lang="hu-H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0" y="1052736"/>
            <a:ext cx="892899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dirty="0" smtClean="0">
                <a:solidFill>
                  <a:schemeClr val="bg1"/>
                </a:solidFill>
              </a:rPr>
              <a:t>Családszeretet                             Hazaszeret</a:t>
            </a:r>
          </a:p>
          <a:p>
            <a:pPr algn="ctr"/>
            <a:endParaRPr lang="hu-HU" sz="3200" b="1" dirty="0" smtClean="0">
              <a:solidFill>
                <a:schemeClr val="bg1"/>
              </a:solidFill>
            </a:endParaRPr>
          </a:p>
          <a:p>
            <a:pPr algn="ctr"/>
            <a:r>
              <a:rPr lang="hu-HU" sz="2800" dirty="0" smtClean="0">
                <a:solidFill>
                  <a:schemeClr val="bg1"/>
                </a:solidFill>
              </a:rPr>
              <a:t>családi identitás                                  nemzeti identitás</a:t>
            </a:r>
          </a:p>
          <a:p>
            <a:r>
              <a:rPr lang="hu-HU" sz="3200" dirty="0" smtClean="0">
                <a:solidFill>
                  <a:schemeClr val="bg1"/>
                </a:solidFill>
              </a:rPr>
              <a:t/>
            </a:r>
            <a:br>
              <a:rPr lang="hu-HU" sz="3200" dirty="0" smtClean="0">
                <a:solidFill>
                  <a:schemeClr val="bg1"/>
                </a:solidFill>
              </a:rPr>
            </a:br>
            <a:endParaRPr lang="hu-HU" sz="3200" dirty="0">
              <a:solidFill>
                <a:schemeClr val="bg1"/>
              </a:solidFill>
            </a:endParaRPr>
          </a:p>
        </p:txBody>
      </p:sp>
      <p:pic>
        <p:nvPicPr>
          <p:cNvPr id="5" name="Kép 4" descr="valentin_2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2852936"/>
            <a:ext cx="5274803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Kép 3" descr="ima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2780928"/>
            <a:ext cx="4057650" cy="2876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395536" y="1700808"/>
            <a:ext cx="8748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000" i="1" dirty="0" smtClean="0">
                <a:solidFill>
                  <a:schemeClr val="bg1"/>
                </a:solidFill>
              </a:rPr>
              <a:t>„A mennyországért sem szabad elárulni Magyarországot.”  </a:t>
            </a:r>
            <a:r>
              <a:rPr lang="hu-HU" sz="4000" dirty="0" smtClean="0">
                <a:solidFill>
                  <a:schemeClr val="bg1"/>
                </a:solidFill>
              </a:rPr>
              <a:t>Jókai Mór</a:t>
            </a:r>
            <a:endParaRPr lang="hu-H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395536" y="1700808"/>
            <a:ext cx="8748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000" i="1" strike="sngStrike" dirty="0" smtClean="0">
                <a:solidFill>
                  <a:srgbClr val="FFFFFF"/>
                </a:solidFill>
              </a:rPr>
              <a:t>„A mennyországért sem szabad elárulni Magyarországot.” </a:t>
            </a:r>
            <a:r>
              <a:rPr lang="hu-HU" sz="4000" i="1" dirty="0" smtClean="0">
                <a:solidFill>
                  <a:srgbClr val="FFFFFF"/>
                </a:solidFill>
              </a:rPr>
              <a:t> </a:t>
            </a:r>
            <a:r>
              <a:rPr lang="hu-HU" sz="4000" dirty="0" smtClean="0">
                <a:solidFill>
                  <a:srgbClr val="FFFFFF"/>
                </a:solidFill>
              </a:rPr>
              <a:t>Jókai Mór</a:t>
            </a:r>
            <a:endParaRPr lang="hu-HU" sz="4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9512" y="1041698"/>
            <a:ext cx="52920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 </a:t>
            </a:r>
            <a:r>
              <a:rPr lang="hu-HU" sz="3200" b="1" dirty="0" err="1" smtClean="0">
                <a:solidFill>
                  <a:schemeClr val="bg1"/>
                </a:solidFill>
              </a:rPr>
              <a:t>HANGsúlyos</a:t>
            </a:r>
            <a:r>
              <a:rPr lang="hu-HU" sz="3200" b="1" dirty="0" smtClean="0">
                <a:solidFill>
                  <a:schemeClr val="bg1"/>
                </a:solidFill>
              </a:rPr>
              <a:t>                              </a:t>
            </a:r>
            <a:endParaRPr lang="hu-HU" sz="3200" dirty="0" smtClean="0">
              <a:solidFill>
                <a:schemeClr val="bg1"/>
              </a:solidFill>
            </a:endParaRPr>
          </a:p>
          <a:p>
            <a:r>
              <a:rPr lang="hu-HU" sz="3200" dirty="0" smtClean="0">
                <a:solidFill>
                  <a:schemeClr val="bg1"/>
                </a:solidFill>
              </a:rPr>
              <a:t>a haza iránt érzett </a:t>
            </a:r>
          </a:p>
          <a:p>
            <a:r>
              <a:rPr lang="hu-HU" sz="3200" dirty="0" smtClean="0">
                <a:solidFill>
                  <a:schemeClr val="bg1"/>
                </a:solidFill>
              </a:rPr>
              <a:t>szeretet</a:t>
            </a:r>
          </a:p>
          <a:p>
            <a:r>
              <a:rPr lang="hu-HU" sz="3200" dirty="0" smtClean="0">
                <a:solidFill>
                  <a:schemeClr val="bg1"/>
                </a:solidFill>
              </a:rPr>
              <a:t/>
            </a:r>
            <a:br>
              <a:rPr lang="hu-HU" sz="3200" dirty="0" smtClean="0">
                <a:solidFill>
                  <a:schemeClr val="bg1"/>
                </a:solidFill>
              </a:rPr>
            </a:br>
            <a:r>
              <a:rPr lang="hu-HU" sz="3200" dirty="0" smtClean="0">
                <a:solidFill>
                  <a:schemeClr val="bg1"/>
                </a:solidFill>
              </a:rPr>
              <a:t> </a:t>
            </a:r>
            <a:br>
              <a:rPr lang="hu-HU" sz="3200" dirty="0" smtClean="0">
                <a:solidFill>
                  <a:schemeClr val="bg1"/>
                </a:solidFill>
              </a:rPr>
            </a:br>
            <a:endParaRPr lang="hu-HU" sz="3200" dirty="0">
              <a:solidFill>
                <a:schemeClr val="bg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843808" y="1052736"/>
            <a:ext cx="57961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sz="3200" b="1" dirty="0" smtClean="0">
                <a:solidFill>
                  <a:schemeClr val="bg1"/>
                </a:solidFill>
              </a:rPr>
              <a:t>  </a:t>
            </a:r>
            <a:r>
              <a:rPr lang="hu-HU" sz="3200" b="1" dirty="0" err="1" smtClean="0">
                <a:solidFill>
                  <a:schemeClr val="bg1"/>
                </a:solidFill>
              </a:rPr>
              <a:t>FAJsúlyos</a:t>
            </a:r>
            <a:endParaRPr lang="hu-HU" sz="3200" b="1" dirty="0" smtClean="0">
              <a:solidFill>
                <a:schemeClr val="bg1"/>
              </a:solidFill>
            </a:endParaRPr>
          </a:p>
          <a:p>
            <a:pPr algn="r"/>
            <a:endParaRPr lang="hu-HU" sz="3200" dirty="0" smtClean="0">
              <a:solidFill>
                <a:schemeClr val="bg1"/>
              </a:solidFill>
            </a:endParaRPr>
          </a:p>
          <a:p>
            <a:pPr algn="r"/>
            <a:r>
              <a:rPr lang="hu-HU" sz="3200" dirty="0" smtClean="0">
                <a:solidFill>
                  <a:schemeClr val="bg1"/>
                </a:solidFill>
              </a:rPr>
              <a:t>a haza iránt érzett </a:t>
            </a:r>
          </a:p>
          <a:p>
            <a:pPr algn="r"/>
            <a:r>
              <a:rPr lang="hu-HU" sz="3200" dirty="0" smtClean="0">
                <a:solidFill>
                  <a:schemeClr val="bg1"/>
                </a:solidFill>
              </a:rPr>
              <a:t>felelősség</a:t>
            </a:r>
          </a:p>
          <a:p>
            <a:pPr algn="r"/>
            <a:r>
              <a:rPr lang="hu-HU" sz="3200" dirty="0" smtClean="0">
                <a:solidFill>
                  <a:schemeClr val="bg1"/>
                </a:solidFill>
              </a:rPr>
              <a:t/>
            </a:r>
            <a:br>
              <a:rPr lang="hu-HU" sz="3200" dirty="0" smtClean="0">
                <a:solidFill>
                  <a:schemeClr val="bg1"/>
                </a:solidFill>
              </a:rPr>
            </a:br>
            <a:r>
              <a:rPr lang="hu-HU" sz="3200" dirty="0" smtClean="0">
                <a:solidFill>
                  <a:schemeClr val="bg1"/>
                </a:solidFill>
              </a:rPr>
              <a:t> </a:t>
            </a:r>
            <a:br>
              <a:rPr lang="hu-HU" sz="3200" dirty="0" smtClean="0">
                <a:solidFill>
                  <a:schemeClr val="bg1"/>
                </a:solidFill>
              </a:rPr>
            </a:br>
            <a:endParaRPr lang="hu-H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6019</TotalTime>
  <Words>163</Words>
  <Application>Microsoft Office PowerPoint</Application>
  <PresentationFormat>Diavetítés a képernyőre (4:3 oldalarány)</PresentationFormat>
  <Paragraphs>49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6</vt:i4>
      </vt:variant>
      <vt:variant>
        <vt:lpstr>Diacímek</vt:lpstr>
      </vt:variant>
      <vt:variant>
        <vt:i4>14</vt:i4>
      </vt:variant>
    </vt:vector>
  </HeadingPairs>
  <TitlesOfParts>
    <vt:vector size="21" baseType="lpstr">
      <vt:lpstr>Arial</vt:lpstr>
      <vt:lpstr>Diseño predeterminado</vt:lpstr>
      <vt:lpstr>1_Diseño predeterminado</vt:lpstr>
      <vt:lpstr>2_Diseño predeterminado</vt:lpstr>
      <vt:lpstr>3_Diseño predeterminado</vt:lpstr>
      <vt:lpstr>4_Diseño predeterminado</vt:lpstr>
      <vt:lpstr>7_Diseño predeterminado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820</cp:revision>
  <dcterms:created xsi:type="dcterms:W3CDTF">2010-05-23T14:28:12Z</dcterms:created>
  <dcterms:modified xsi:type="dcterms:W3CDTF">2017-08-20T17:41:35Z</dcterms:modified>
</cp:coreProperties>
</file>