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339" r:id="rId3"/>
    <p:sldId id="275" r:id="rId4"/>
    <p:sldId id="370" r:id="rId5"/>
    <p:sldId id="459" r:id="rId6"/>
    <p:sldId id="460" r:id="rId7"/>
    <p:sldId id="461" r:id="rId8"/>
    <p:sldId id="462" r:id="rId9"/>
    <p:sldId id="463" r:id="rId10"/>
    <p:sldId id="464" r:id="rId11"/>
    <p:sldId id="465" r:id="rId12"/>
    <p:sldId id="466" r:id="rId13"/>
    <p:sldId id="467" r:id="rId14"/>
    <p:sldId id="468" r:id="rId15"/>
    <p:sldId id="469" r:id="rId16"/>
    <p:sldId id="470" r:id="rId17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22C16"/>
    <a:srgbClr val="0C788E"/>
    <a:srgbClr val="006666"/>
    <a:srgbClr val="0099CC"/>
    <a:srgbClr val="660066"/>
    <a:srgbClr val="660033"/>
    <a:srgbClr val="333333"/>
    <a:srgbClr val="A227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7578" autoAdjust="0"/>
    <p:restoredTop sz="92965" autoAdjust="0"/>
  </p:normalViewPr>
  <p:slideViewPr>
    <p:cSldViewPr>
      <p:cViewPr>
        <p:scale>
          <a:sx n="75" d="100"/>
          <a:sy n="75" d="100"/>
        </p:scale>
        <p:origin x="-1152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presProps" Target="presProps.xml"/><Relationship Id="rId3" Type="http://schemas.openxmlformats.org/officeDocument/2006/relationships/slide" Target="slides/slide1.xml"/><Relationship Id="rId21" Type="http://schemas.openxmlformats.org/officeDocument/2006/relationships/tableStyles" Target="tableStyles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10" Type="http://schemas.openxmlformats.org/officeDocument/2006/relationships/slide" Target="slides/slide8.xml"/><Relationship Id="rId19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Alcím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hu-HU" smtClean="0"/>
              <a:t>Alcím mintájának szerkesztése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6DEA1B6-F3DA-46DC-8462-67D90EE745F2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F5A7AC8-54B3-4DFA-94B6-AB7FC304973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AA11B4E-5E5B-4851-8592-3BB6F12D970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Cím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Cím 13"/>
          <p:cNvSpPr>
            <a:spLocks noGrp="1"/>
          </p:cNvSpPr>
          <p:nvPr>
            <p:ph type="ctrTitle"/>
          </p:nvPr>
        </p:nvSpPr>
        <p:spPr>
          <a:xfrm>
            <a:off x="1432560" y="359898"/>
            <a:ext cx="7406640" cy="1472184"/>
          </a:xfrm>
        </p:spPr>
        <p:txBody>
          <a:bodyPr anchor="b"/>
          <a:lstStyle>
            <a:lvl1pPr algn="l">
              <a:defRPr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22" name="Alcím 21"/>
          <p:cNvSpPr>
            <a:spLocks noGrp="1"/>
          </p:cNvSpPr>
          <p:nvPr>
            <p:ph type="subTitle" idx="1"/>
          </p:nvPr>
        </p:nvSpPr>
        <p:spPr>
          <a:xfrm>
            <a:off x="1432560" y="1850064"/>
            <a:ext cx="7406640" cy="1752600"/>
          </a:xfrm>
        </p:spPr>
        <p:txBody>
          <a:bodyPr tIns="0"/>
          <a:lstStyle>
            <a:lvl1pPr marL="27432" indent="0" algn="l">
              <a:buNone/>
              <a:defRPr sz="26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hu-HU" smtClean="0"/>
              <a:t>Alcím mintájának szerkesztése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20" name="Élőláb helye 19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Dia számának helye 9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921433" y="1413802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1157176" y="1345016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églalap 6"/>
          <p:cNvSpPr/>
          <p:nvPr/>
        </p:nvSpPr>
        <p:spPr>
          <a:xfrm>
            <a:off x="2282890" y="-54"/>
            <a:ext cx="68580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2578392" y="2600325"/>
            <a:ext cx="6400800" cy="2286000"/>
          </a:xfrm>
        </p:spPr>
        <p:txBody>
          <a:bodyPr anchor="t"/>
          <a:lstStyle>
            <a:lvl1pPr algn="l">
              <a:lnSpc>
                <a:spcPts val="4500"/>
              </a:lnSpc>
              <a:buNone/>
              <a:defRPr sz="4000" b="1" cap="all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2578392" y="1066800"/>
            <a:ext cx="6400800" cy="1509712"/>
          </a:xfrm>
        </p:spPr>
        <p:txBody>
          <a:bodyPr anchor="b"/>
          <a:lstStyle>
            <a:lvl1pPr marL="18288" indent="0">
              <a:lnSpc>
                <a:spcPts val="2300"/>
              </a:lnSpc>
              <a:spcBef>
                <a:spcPts val="0"/>
              </a:spcBef>
              <a:buNone/>
              <a:defRPr sz="2000">
                <a:solidFill>
                  <a:schemeClr val="tx2">
                    <a:shade val="30000"/>
                    <a:satMod val="150000"/>
                  </a:schemeClr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10" name="Téglalap 9"/>
          <p:cNvSpPr/>
          <p:nvPr/>
        </p:nvSpPr>
        <p:spPr bwMode="invGray">
          <a:xfrm>
            <a:off x="2286000" y="0"/>
            <a:ext cx="76200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2172321" y="2814656"/>
            <a:ext cx="210312" cy="210312"/>
          </a:xfrm>
          <a:prstGeom prst="ellipse">
            <a:avLst/>
          </a:prstGeom>
          <a:gradFill rotWithShape="1">
            <a:gsLst>
              <a:gs pos="0">
                <a:schemeClr val="accent1">
                  <a:tint val="20000"/>
                  <a:satMod val="450000"/>
                  <a:alpha val="95000"/>
                </a:schemeClr>
              </a:gs>
              <a:gs pos="50000">
                <a:schemeClr val="accent1">
                  <a:tint val="38000"/>
                  <a:satMod val="250000"/>
                  <a:alpha val="90000"/>
                </a:schemeClr>
              </a:gs>
              <a:gs pos="95000">
                <a:schemeClr val="accent1">
                  <a:tint val="75000"/>
                  <a:satMod val="255000"/>
                  <a:alpha val="88000"/>
                </a:schemeClr>
              </a:gs>
              <a:gs pos="100000">
                <a:schemeClr val="accent1">
                  <a:tint val="100000"/>
                  <a:shade val="90000"/>
                  <a:satMod val="255000"/>
                  <a:alpha val="85000"/>
                </a:schemeClr>
              </a:gs>
            </a:gsLst>
            <a:path path="circle">
              <a:fillToRect l="25000" t="12500" r="75000" b="87500"/>
            </a:path>
          </a:gradFill>
          <a:ln w="2000" cap="rnd" cmpd="sng" algn="ctr">
            <a:solidFill>
              <a:schemeClr val="accent1">
                <a:shade val="90000"/>
                <a:satMod val="110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  <p:sp>
        <p:nvSpPr>
          <p:cNvPr id="9" name="Ellipszis 8"/>
          <p:cNvSpPr/>
          <p:nvPr/>
        </p:nvSpPr>
        <p:spPr>
          <a:xfrm>
            <a:off x="2408064" y="2745870"/>
            <a:ext cx="64008" cy="64008"/>
          </a:xfrm>
          <a:prstGeom prst="ellipse">
            <a:avLst/>
          </a:prstGeom>
          <a:noFill/>
          <a:ln w="12700" cap="rnd" cmpd="sng" algn="ctr">
            <a:solidFill>
              <a:schemeClr val="accent1">
                <a:shade val="75000"/>
                <a:alpha val="60000"/>
              </a:schemeClr>
            </a:solidFill>
            <a:prstDash val="solid"/>
          </a:ln>
          <a:effectLst/>
        </p:spPr>
        <p:style>
          <a:lnRef idx="1">
            <a:schemeClr val="accent1"/>
          </a:lnRef>
          <a:fillRef idx="2">
            <a:schemeClr val="accent1"/>
          </a:fillRef>
          <a:effectRef idx="1">
            <a:schemeClr val="accent1"/>
          </a:effectRef>
          <a:fontRef idx="minor">
            <a:schemeClr val="dk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143560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5276088" y="1524000"/>
            <a:ext cx="3657600" cy="466344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5160336"/>
            <a:ext cx="8229600" cy="1143000"/>
          </a:xfrm>
        </p:spPr>
        <p:txBody>
          <a:bodyPr anchor="ctr"/>
          <a:lstStyle>
            <a:lvl1pPr algn="ctr">
              <a:defRPr sz="4500" b="1" cap="none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3"/>
          </p:nvPr>
        </p:nvSpPr>
        <p:spPr>
          <a:xfrm>
            <a:off x="4663440" y="328278"/>
            <a:ext cx="4023360" cy="640080"/>
          </a:xfrm>
          <a:solidFill>
            <a:schemeClr val="bg1"/>
          </a:solidFill>
          <a:ln w="10795">
            <a:solidFill>
              <a:schemeClr val="bg1"/>
            </a:solidFill>
            <a:miter lim="800000"/>
          </a:ln>
        </p:spPr>
        <p:txBody>
          <a:bodyPr anchor="ctr"/>
          <a:lstStyle>
            <a:lvl1pPr marL="64008" indent="0" algn="l">
              <a:lnSpc>
                <a:spcPct val="100000"/>
              </a:lnSpc>
              <a:spcBef>
                <a:spcPts val="100"/>
              </a:spcBef>
              <a:buNone/>
              <a:defRPr sz="1900" b="0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5" name="Tartalom helye 4"/>
          <p:cNvSpPr>
            <a:spLocks noGrp="1"/>
          </p:cNvSpPr>
          <p:nvPr>
            <p:ph sz="quarter" idx="2"/>
          </p:nvPr>
        </p:nvSpPr>
        <p:spPr>
          <a:xfrm>
            <a:off x="45720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63440" y="969336"/>
            <a:ext cx="4023360" cy="4114800"/>
          </a:xfrm>
          <a:ln w="10795">
            <a:solidFill>
              <a:schemeClr val="bg1"/>
            </a:solidFill>
            <a:prstDash val="dash"/>
            <a:miter lim="800000"/>
          </a:ln>
        </p:spPr>
        <p:txBody>
          <a:bodyPr/>
          <a:lstStyle>
            <a:lvl1pPr marL="393192" indent="-274320">
              <a:lnSpc>
                <a:spcPct val="100000"/>
              </a:lnSpc>
              <a:spcBef>
                <a:spcPts val="700"/>
              </a:spcBef>
              <a:defRPr sz="2400"/>
            </a:lvl1pPr>
            <a:lvl2pPr>
              <a:lnSpc>
                <a:spcPct val="100000"/>
              </a:lnSpc>
              <a:spcBef>
                <a:spcPts val="700"/>
              </a:spcBef>
              <a:defRPr sz="2000"/>
            </a:lvl2pPr>
            <a:lvl3pPr>
              <a:lnSpc>
                <a:spcPct val="100000"/>
              </a:lnSpc>
              <a:spcBef>
                <a:spcPts val="700"/>
              </a:spcBef>
              <a:defRPr sz="1800"/>
            </a:lvl3pPr>
            <a:lvl4pPr>
              <a:lnSpc>
                <a:spcPct val="100000"/>
              </a:lnSpc>
              <a:spcBef>
                <a:spcPts val="700"/>
              </a:spcBef>
              <a:defRPr sz="1600"/>
            </a:lvl4pPr>
            <a:lvl5pPr>
              <a:lnSpc>
                <a:spcPct val="100000"/>
              </a:lnSpc>
              <a:spcBef>
                <a:spcPts val="700"/>
              </a:spcBef>
              <a:defRPr sz="16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35608" y="274320"/>
            <a:ext cx="7498080" cy="1143000"/>
          </a:xfrm>
        </p:spPr>
        <p:txBody>
          <a:bodyPr anchor="ctr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églalap 4"/>
          <p:cNvSpPr/>
          <p:nvPr/>
        </p:nvSpPr>
        <p:spPr>
          <a:xfrm>
            <a:off x="1014984" y="0"/>
            <a:ext cx="8129016" cy="6858000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Téglalap 5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16778"/>
            <a:ext cx="3810000" cy="1162050"/>
          </a:xfrm>
          <a:ln>
            <a:noFill/>
          </a:ln>
        </p:spPr>
        <p:txBody>
          <a:bodyPr anchor="b"/>
          <a:lstStyle>
            <a:lvl1pPr algn="l">
              <a:lnSpc>
                <a:spcPts val="2000"/>
              </a:lnSpc>
              <a:buNone/>
              <a:defRPr sz="2200" b="1" cap="all" baseline="0"/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Szöveg helye 2"/>
          <p:cNvSpPr>
            <a:spLocks noGrp="1"/>
          </p:cNvSpPr>
          <p:nvPr>
            <p:ph type="body" idx="2"/>
          </p:nvPr>
        </p:nvSpPr>
        <p:spPr>
          <a:xfrm>
            <a:off x="457200" y="1406964"/>
            <a:ext cx="3810000" cy="698500"/>
          </a:xfrm>
        </p:spPr>
        <p:txBody>
          <a:bodyPr/>
          <a:lstStyle>
            <a:lvl1pPr marL="45720" indent="0">
              <a:lnSpc>
                <a:spcPct val="100000"/>
              </a:lnSpc>
              <a:spcBef>
                <a:spcPts val="0"/>
              </a:spcBef>
              <a:buNone/>
              <a:defRPr sz="14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1"/>
          </p:nvPr>
        </p:nvSpPr>
        <p:spPr>
          <a:xfrm>
            <a:off x="457200" y="2133600"/>
            <a:ext cx="8153400" cy="399256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Cím és tartalo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CB24250-456B-4168-B5E7-437EC35410F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886896" y="1066800"/>
            <a:ext cx="2743200" cy="1981200"/>
          </a:xfrm>
        </p:spPr>
        <p:txBody>
          <a:bodyPr anchor="b">
            <a:noAutofit/>
          </a:bodyPr>
          <a:lstStyle>
            <a:lvl1pPr algn="l">
              <a:buNone/>
              <a:defRPr sz="2100" b="1">
                <a:effectLst/>
              </a:defRPr>
            </a:lvl1pPr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762000" y="1066800"/>
            <a:ext cx="4572000" cy="4572000"/>
          </a:xfrm>
          <a:prstGeom prst="rect">
            <a:avLst/>
          </a:prstGeom>
          <a:solidFill>
            <a:srgbClr val="FFFFFF"/>
          </a:solidFill>
          <a:ln w="88900" cap="sq">
            <a:solidFill>
              <a:srgbClr val="FFFFFF"/>
            </a:solidFill>
            <a:miter lim="800000"/>
          </a:ln>
          <a:effectLst>
            <a:outerShdw blurRad="55500" dist="18500" dir="5400000" algn="tl" rotWithShape="0">
              <a:srgbClr val="000000">
                <a:alpha val="35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 contourW="635">
            <a:bevelT w="25400" h="19050"/>
            <a:contourClr>
              <a:srgbClr val="969696"/>
            </a:contourClr>
          </a:sp3d>
        </p:spPr>
        <p:txBody>
          <a:bodyPr lIns="91440" tIns="274320" rtlCol="0" anchor="t">
            <a:normAutofit/>
          </a:bodyPr>
          <a:lstStyle>
            <a:extLst/>
          </a:lstStyle>
          <a:p>
            <a:pPr indent="-283464" fontAlgn="auto">
              <a:lnSpc>
                <a:spcPts val="3000"/>
              </a:lnSpc>
              <a:spcBef>
                <a:spcPts val="600"/>
              </a:spcBef>
              <a:spcAft>
                <a:spcPts val="0"/>
              </a:spcAft>
              <a:buClr>
                <a:srgbClr val="B83D68"/>
              </a:buClr>
              <a:buSzPct val="80000"/>
              <a:buFont typeface="Wingdings 2"/>
              <a:buNone/>
            </a:pPr>
            <a:endParaRPr lang="en-US" sz="3200">
              <a:solidFill>
                <a:prstClr val="white"/>
              </a:solidFill>
              <a:latin typeface="Gill Sans MT"/>
            </a:endParaRPr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838200" y="1143003"/>
            <a:ext cx="4419600" cy="3514531"/>
          </a:xfrm>
          <a:prstGeom prst="roundRect">
            <a:avLst>
              <a:gd name="adj" fmla="val 783"/>
            </a:avLst>
          </a:prstGeom>
          <a:solidFill>
            <a:schemeClr val="bg2"/>
          </a:solidFill>
          <a:ln w="127000">
            <a:noFill/>
            <a:miter lim="800000"/>
          </a:ln>
          <a:effectLst/>
        </p:spPr>
        <p:txBody>
          <a:bodyPr lIns="91440" tIns="274320" anchor="t"/>
          <a:lstStyle>
            <a:lvl1pPr indent="0">
              <a:buNone/>
              <a:defRPr sz="3200"/>
            </a:lvl1pPr>
            <a:extLst/>
          </a:lstStyle>
          <a:p>
            <a:pPr marL="0" algn="l" eaLnBrk="1" latinLnBrk="0" hangingPunct="1"/>
            <a:r>
              <a:rPr kumimoji="0" lang="hu-HU" smtClean="0"/>
              <a:t>Kép beszúrásához kattintson az ikonra</a:t>
            </a:r>
            <a:endParaRPr kumimoji="0" lang="en-US" dirty="0"/>
          </a:p>
        </p:txBody>
      </p:sp>
      <p:sp>
        <p:nvSpPr>
          <p:cNvPr id="9" name="Folyamatábra: Feldolgozás 8"/>
          <p:cNvSpPr/>
          <p:nvPr/>
        </p:nvSpPr>
        <p:spPr>
          <a:xfrm rot="19468671">
            <a:off x="396725" y="954341"/>
            <a:ext cx="685800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shade val="90000"/>
                <a:satMod val="200000"/>
                <a:alpha val="4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0" name="Folyamatábra: Feldolgozás 9"/>
          <p:cNvSpPr/>
          <p:nvPr/>
        </p:nvSpPr>
        <p:spPr>
          <a:xfrm rot="2103354" flipH="1">
            <a:off x="5003667" y="936786"/>
            <a:ext cx="649224" cy="204310"/>
          </a:xfrm>
          <a:prstGeom prst="flowChartProcess">
            <a:avLst/>
          </a:prstGeom>
          <a:solidFill>
            <a:srgbClr val="FBFBFB">
              <a:alpha val="45098"/>
            </a:srgbClr>
          </a:solidFill>
          <a:ln w="6350" cap="rnd" cmpd="sng" algn="ctr">
            <a:solidFill>
              <a:srgbClr val="FFFFFF">
                <a:alpha val="100000"/>
              </a:srgbClr>
            </a:solidFill>
            <a:prstDash val="solid"/>
          </a:ln>
          <a:effectLst>
            <a:outerShdw blurRad="25400" dist="25400" dir="3300000" sx="96000" sy="96000" algn="tl" rotWithShape="0">
              <a:schemeClr val="bg2">
                <a:alpha val="20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 dirty="0">
              <a:solidFill>
                <a:prstClr val="white"/>
              </a:solidFill>
            </a:endParaRPr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838200" y="4800600"/>
            <a:ext cx="4419600" cy="762000"/>
          </a:xfrm>
        </p:spPr>
        <p:txBody>
          <a:bodyPr anchor="ctr"/>
          <a:lstStyle>
            <a:lvl1pPr marL="0" indent="0" algn="l">
              <a:lnSpc>
                <a:spcPts val="1600"/>
              </a:lnSpc>
              <a:spcBef>
                <a:spcPts val="0"/>
              </a:spcBef>
              <a:buNone/>
              <a:defRPr sz="1400">
                <a:solidFill>
                  <a:srgbClr val="777777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Cím és függőlege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Függőleges cím és szöv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üggőleges cím 1"/>
          <p:cNvSpPr>
            <a:spLocks noGrp="1"/>
          </p:cNvSpPr>
          <p:nvPr>
            <p:ph type="title" orient="vert"/>
          </p:nvPr>
        </p:nvSpPr>
        <p:spPr>
          <a:xfrm>
            <a:off x="6858000" y="274639"/>
            <a:ext cx="1828800" cy="5851525"/>
          </a:xfrm>
        </p:spPr>
        <p:txBody>
          <a:bodyPr vert="eaVert"/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3" name="Függőleges szöveg helye 2"/>
          <p:cNvSpPr>
            <a:spLocks noGrp="1"/>
          </p:cNvSpPr>
          <p:nvPr>
            <p:ph type="body" orient="vert" idx="1"/>
          </p:nvPr>
        </p:nvSpPr>
        <p:spPr>
          <a:xfrm>
            <a:off x="1143000" y="274640"/>
            <a:ext cx="5562600" cy="5851525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hu-HU" smtClean="0"/>
              <a:t>Mintaszöveg szerkesztése</a:t>
            </a:r>
          </a:p>
          <a:p>
            <a:pPr lvl="1" eaLnBrk="1" latinLnBrk="0" hangingPunct="1"/>
            <a:r>
              <a:rPr lang="hu-HU" smtClean="0"/>
              <a:t>Második szint</a:t>
            </a:r>
          </a:p>
          <a:p>
            <a:pPr lvl="2" eaLnBrk="1" latinLnBrk="0" hangingPunct="1"/>
            <a:r>
              <a:rPr lang="hu-HU" smtClean="0"/>
              <a:t>Harmadik szint</a:t>
            </a:r>
          </a:p>
          <a:p>
            <a:pPr lvl="3" eaLnBrk="1" latinLnBrk="0" hangingPunct="1"/>
            <a:r>
              <a:rPr lang="hu-HU" smtClean="0"/>
              <a:t>Negyedik szint</a:t>
            </a:r>
          </a:p>
          <a:p>
            <a:pPr lvl="4" eaLnBrk="1" latinLnBrk="0" hangingPunct="1"/>
            <a:r>
              <a:rPr lang="hu-HU" smtClean="0"/>
              <a:t>Ötödik szint</a:t>
            </a:r>
            <a:endParaRPr kumimoji="0" lang="en-US"/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</a:rPr>
              <a:pPr/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</a:endParaRPr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zakaszfejléc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Dátum helye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Élőláb helye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Dia számának helye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8B8018D-4C51-417C-B6D2-6ED2DBB3C7C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2 tartalomrész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7698DA5-411F-4148-9F44-6304A8DE6167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Összehasonlítá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Szöveg hely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4" name="Tartalom helye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5" name="Szöveg helye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6" name="Tartalom helye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7" name="Dátum helye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8" name="Élőláb helye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9" name="Dia számának helye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B6667139-61B4-4D0D-B661-5DCE10921776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Csak cí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Dátum helye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Élőláb helye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5" name="Dia számának helye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240F92A-0A10-49CC-8104-2732102FB62C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Üre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átum helye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3" name="Élőláb helye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4" name="Dia számának helye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A7B99B1-0F99-4202-A8FD-E3E19DD594FB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Tartalomrész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Tartalom helye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hu-HU" smtClean="0"/>
              <a:t>Mintaszöveg szerkesztése</a:t>
            </a:r>
          </a:p>
          <a:p>
            <a:pPr lvl="1"/>
            <a:r>
              <a:rPr lang="hu-HU" smtClean="0"/>
              <a:t>Második szint</a:t>
            </a:r>
          </a:p>
          <a:p>
            <a:pPr lvl="2"/>
            <a:r>
              <a:rPr lang="hu-HU" smtClean="0"/>
              <a:t>Harmadik szint</a:t>
            </a:r>
          </a:p>
          <a:p>
            <a:pPr lvl="3"/>
            <a:r>
              <a:rPr lang="hu-HU" smtClean="0"/>
              <a:t>Negyedik szint</a:t>
            </a:r>
          </a:p>
          <a:p>
            <a:pPr lvl="4"/>
            <a:r>
              <a:rPr lang="hu-HU" smtClean="0"/>
              <a:t>Ötödik szint</a:t>
            </a:r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295FB25-B5BE-4144-B79E-075E7288C0F8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Kép képaláíráss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hu-HU" smtClean="0"/>
              <a:t>Mintacím szerkesztése</a:t>
            </a:r>
            <a:endParaRPr lang="hu-HU"/>
          </a:p>
        </p:txBody>
      </p:sp>
      <p:sp>
        <p:nvSpPr>
          <p:cNvPr id="3" name="Kép helye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hu-HU"/>
          </a:p>
        </p:txBody>
      </p:sp>
      <p:sp>
        <p:nvSpPr>
          <p:cNvPr id="4" name="Szöveg helye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hu-HU" smtClean="0"/>
              <a:t>Mintaszöveg szerkesztése</a:t>
            </a:r>
          </a:p>
        </p:txBody>
      </p:sp>
      <p:sp>
        <p:nvSpPr>
          <p:cNvPr id="5" name="Dátum helye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6" name="Élőláb helye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s-ES"/>
          </a:p>
        </p:txBody>
      </p:sp>
      <p:sp>
        <p:nvSpPr>
          <p:cNvPr id="7" name="Dia számának helye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5E0BBEC-3F55-4B88-9674-925101790804}" type="slidenum">
              <a:rPr lang="es-ES"/>
              <a:pPr/>
              <a:t>‹#›</a:t>
            </a:fld>
            <a:endParaRPr lang="es-E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cambiar el estilo de título	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217F77D5-4E27-4262-B88D-AE755F7A4EF6}" type="slidenum">
              <a:rPr lang="es-ES"/>
              <a:pPr/>
              <a:t>‹#›</a:t>
            </a:fld>
            <a:endParaRPr 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  <a:cs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hu-H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Kör 6"/>
          <p:cNvSpPr/>
          <p:nvPr/>
        </p:nvSpPr>
        <p:spPr>
          <a:xfrm>
            <a:off x="-815927" y="-815922"/>
            <a:ext cx="1638887" cy="1638887"/>
          </a:xfrm>
          <a:prstGeom prst="pie">
            <a:avLst>
              <a:gd name="adj1" fmla="val 0"/>
              <a:gd name="adj2" fmla="val 5402120"/>
            </a:avLst>
          </a:prstGeom>
          <a:solidFill>
            <a:schemeClr val="bg2">
              <a:tint val="18000"/>
              <a:satMod val="220000"/>
              <a:alpha val="33000"/>
            </a:schemeClr>
          </a:solidFill>
          <a:ln w="3175" cap="rnd" cmpd="sng" algn="ctr">
            <a:solidFill>
              <a:schemeClr val="bg2">
                <a:shade val="70000"/>
                <a:satMod val="200000"/>
                <a:alpha val="100000"/>
              </a:schemeClr>
            </a:solidFill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8" name="Ellipszis 7"/>
          <p:cNvSpPr/>
          <p:nvPr/>
        </p:nvSpPr>
        <p:spPr>
          <a:xfrm>
            <a:off x="168816" y="21102"/>
            <a:ext cx="1702191" cy="1702191"/>
          </a:xfrm>
          <a:prstGeom prst="ellipse">
            <a:avLst/>
          </a:prstGeom>
          <a:noFill/>
          <a:ln w="27305" cap="rnd" cmpd="sng" algn="ctr">
            <a:solidFill>
              <a:schemeClr val="bg2">
                <a:tint val="45000"/>
                <a:satMod val="325000"/>
                <a:alpha val="100000"/>
              </a:schemeClr>
            </a:solidFill>
            <a:prstDash val="solid"/>
          </a:ln>
          <a:effectLst>
            <a:outerShdw blurRad="25400" dist="25400" dir="5400000" algn="tl" rotWithShape="0">
              <a:schemeClr val="bg2">
                <a:shade val="50000"/>
                <a:satMod val="150000"/>
                <a:alpha val="8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Fánk 10"/>
          <p:cNvSpPr/>
          <p:nvPr/>
        </p:nvSpPr>
        <p:spPr>
          <a:xfrm rot="2315675">
            <a:off x="182881" y="1055077"/>
            <a:ext cx="1125717" cy="1102624"/>
          </a:xfrm>
          <a:prstGeom prst="donut">
            <a:avLst>
              <a:gd name="adj" fmla="val 11833"/>
            </a:avLst>
          </a:prstGeom>
          <a:gradFill rotWithShape="1">
            <a:gsLst>
              <a:gs pos="0">
                <a:schemeClr val="bg2">
                  <a:tint val="10000"/>
                  <a:shade val="99000"/>
                  <a:satMod val="355000"/>
                  <a:alpha val="70000"/>
                </a:schemeClr>
              </a:gs>
              <a:gs pos="70000">
                <a:schemeClr val="bg2">
                  <a:tint val="6000"/>
                  <a:shade val="100000"/>
                  <a:satMod val="400000"/>
                  <a:alpha val="55000"/>
                </a:schemeClr>
              </a:gs>
              <a:gs pos="100000">
                <a:schemeClr val="bg2">
                  <a:tint val="100000"/>
                  <a:shade val="75000"/>
                  <a:satMod val="370000"/>
                  <a:alpha val="60000"/>
                </a:schemeClr>
              </a:gs>
            </a:gsLst>
            <a:path path="circle">
              <a:fillToRect l="-407500" t="-50000" r="507500" b="150000"/>
            </a:path>
          </a:gradFill>
          <a:ln w="7350" cap="rnd" cmpd="sng" algn="ctr">
            <a:solidFill>
              <a:schemeClr val="bg2">
                <a:shade val="60000"/>
                <a:satMod val="220000"/>
                <a:alpha val="100000"/>
              </a:schemeClr>
            </a:solidFill>
            <a:prstDash val="solid"/>
          </a:ln>
          <a:effectLst>
            <a:outerShdw blurRad="12700" dist="15000" dir="4500000" algn="tl" rotWithShape="0">
              <a:schemeClr val="bg2">
                <a:shade val="10000"/>
                <a:satMod val="200000"/>
                <a:alpha val="3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12" name="Téglalap 11"/>
          <p:cNvSpPr/>
          <p:nvPr/>
        </p:nvSpPr>
        <p:spPr>
          <a:xfrm>
            <a:off x="1012873" y="-54"/>
            <a:ext cx="8131127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  <p:sp>
        <p:nvSpPr>
          <p:cNvPr id="5" name="Cím helye 4"/>
          <p:cNvSpPr>
            <a:spLocks noGrp="1"/>
          </p:cNvSpPr>
          <p:nvPr>
            <p:ph type="title"/>
          </p:nvPr>
        </p:nvSpPr>
        <p:spPr>
          <a:xfrm>
            <a:off x="1435608" y="274638"/>
            <a:ext cx="7498080" cy="1143000"/>
          </a:xfrm>
          <a:prstGeom prst="rect">
            <a:avLst/>
          </a:prstGeom>
        </p:spPr>
        <p:txBody>
          <a:bodyPr anchor="ctr">
            <a:normAutofit/>
          </a:bodyPr>
          <a:lstStyle>
            <a:extLst/>
          </a:lstStyle>
          <a:p>
            <a:r>
              <a:rPr kumimoji="0" lang="hu-HU" smtClean="0"/>
              <a:t>Mintacím szerkesztése</a:t>
            </a:r>
            <a:endParaRPr kumimoji="0" lang="en-US"/>
          </a:p>
        </p:txBody>
      </p:sp>
      <p:sp>
        <p:nvSpPr>
          <p:cNvPr id="9" name="Szöveg helye 8"/>
          <p:cNvSpPr>
            <a:spLocks noGrp="1"/>
          </p:cNvSpPr>
          <p:nvPr>
            <p:ph type="body" idx="1"/>
          </p:nvPr>
        </p:nvSpPr>
        <p:spPr>
          <a:xfrm>
            <a:off x="1435608" y="1447800"/>
            <a:ext cx="7498080" cy="4800600"/>
          </a:xfrm>
          <a:prstGeom prst="rect">
            <a:avLst/>
          </a:prstGeom>
        </p:spPr>
        <p:txBody>
          <a:bodyPr>
            <a:normAutofit/>
          </a:bodyPr>
          <a:lstStyle>
            <a:extLst/>
          </a:lstStyle>
          <a:p>
            <a:pPr lvl="0" eaLnBrk="1" latinLnBrk="0" hangingPunct="1"/>
            <a:r>
              <a:rPr kumimoji="0" lang="hu-HU" smtClean="0"/>
              <a:t>Mintaszöveg szerkesztése</a:t>
            </a:r>
          </a:p>
          <a:p>
            <a:pPr lvl="1" eaLnBrk="1" latinLnBrk="0" hangingPunct="1"/>
            <a:r>
              <a:rPr kumimoji="0" lang="hu-HU" smtClean="0"/>
              <a:t>Második szint</a:t>
            </a:r>
          </a:p>
          <a:p>
            <a:pPr lvl="2" eaLnBrk="1" latinLnBrk="0" hangingPunct="1"/>
            <a:r>
              <a:rPr kumimoji="0" lang="hu-HU" smtClean="0"/>
              <a:t>Harmadik szint</a:t>
            </a:r>
          </a:p>
          <a:p>
            <a:pPr lvl="3" eaLnBrk="1" latinLnBrk="0" hangingPunct="1"/>
            <a:r>
              <a:rPr kumimoji="0" lang="hu-HU" smtClean="0"/>
              <a:t>Negyedik szint</a:t>
            </a:r>
          </a:p>
          <a:p>
            <a:pPr lvl="4" eaLnBrk="1" latinLnBrk="0" hangingPunct="1"/>
            <a:r>
              <a:rPr kumimoji="0" lang="hu-HU" smtClean="0"/>
              <a:t>Ötödik szint</a:t>
            </a:r>
            <a:endParaRPr kumimoji="0" lang="en-US"/>
          </a:p>
        </p:txBody>
      </p:sp>
      <p:sp>
        <p:nvSpPr>
          <p:cNvPr id="24" name="Dátum helye 23"/>
          <p:cNvSpPr>
            <a:spLocks noGrp="1"/>
          </p:cNvSpPr>
          <p:nvPr>
            <p:ph type="dt" sz="half" idx="2"/>
          </p:nvPr>
        </p:nvSpPr>
        <p:spPr>
          <a:xfrm>
            <a:off x="3581400" y="6305550"/>
            <a:ext cx="2133600" cy="476250"/>
          </a:xfrm>
          <a:prstGeom prst="rect">
            <a:avLst/>
          </a:prstGeom>
        </p:spPr>
        <p:txBody>
          <a:bodyPr anchor="b"/>
          <a:lstStyle>
            <a:lvl1pPr algn="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15CE686A-510F-4AB9-B78F-3FEE9D7FBB75}" type="datetimeFigureOut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2017.02.07.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0" name="Élőláb helye 9"/>
          <p:cNvSpPr>
            <a:spLocks noGrp="1"/>
          </p:cNvSpPr>
          <p:nvPr>
            <p:ph type="ftr" sz="quarter" idx="3"/>
          </p:nvPr>
        </p:nvSpPr>
        <p:spPr>
          <a:xfrm>
            <a:off x="5715000" y="6305550"/>
            <a:ext cx="2895600" cy="476250"/>
          </a:xfrm>
          <a:prstGeom prst="rect">
            <a:avLst/>
          </a:prstGeom>
        </p:spPr>
        <p:txBody>
          <a:bodyPr anchor="b"/>
          <a:lstStyle>
            <a:lvl1pPr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endParaRPr lang="hu-HU">
              <a:solidFill>
                <a:srgbClr val="B13F9A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22" name="Dia számának helye 21"/>
          <p:cNvSpPr>
            <a:spLocks noGrp="1"/>
          </p:cNvSpPr>
          <p:nvPr>
            <p:ph type="sldNum" sz="quarter" idx="4"/>
          </p:nvPr>
        </p:nvSpPr>
        <p:spPr>
          <a:xfrm>
            <a:off x="8613648" y="6305550"/>
            <a:ext cx="457200" cy="476250"/>
          </a:xfrm>
          <a:prstGeom prst="rect">
            <a:avLst/>
          </a:prstGeom>
        </p:spPr>
        <p:txBody>
          <a:bodyPr anchor="b"/>
          <a:lstStyle>
            <a:lvl1pPr algn="ctr" eaLnBrk="1" latinLnBrk="0" hangingPunct="1">
              <a:defRPr kumimoji="0" sz="1200">
                <a:solidFill>
                  <a:schemeClr val="bg2">
                    <a:shade val="50000"/>
                    <a:satMod val="200000"/>
                  </a:schemeClr>
                </a:solidFill>
                <a:effectLst/>
              </a:defRPr>
            </a:lvl1pPr>
            <a:extLst/>
          </a:lstStyle>
          <a:p>
            <a:pPr fontAlgn="auto">
              <a:spcBef>
                <a:spcPts val="0"/>
              </a:spcBef>
              <a:spcAft>
                <a:spcPts val="0"/>
              </a:spcAft>
            </a:pPr>
            <a:fld id="{5CBB7910-E57B-4DBE-A7F4-44F735EE9E01}" type="slidenum">
              <a:rPr lang="hu-HU" smtClean="0">
                <a:solidFill>
                  <a:srgbClr val="B13F9A">
                    <a:shade val="50000"/>
                    <a:satMod val="200000"/>
                  </a:srgbClr>
                </a:solidFill>
                <a:latin typeface="Gill Sans MT"/>
              </a:rPr>
              <a:pPr fontAlgn="auto">
                <a:spcBef>
                  <a:spcPts val="0"/>
                </a:spcBef>
                <a:spcAft>
                  <a:spcPts val="0"/>
                </a:spcAft>
              </a:pPr>
              <a:t>‹#›</a:t>
            </a:fld>
            <a:endParaRPr lang="hu-HU">
              <a:solidFill>
                <a:srgbClr val="B13F9A">
                  <a:shade val="50000"/>
                  <a:satMod val="200000"/>
                </a:srgbClr>
              </a:solidFill>
              <a:latin typeface="Gill Sans MT"/>
            </a:endParaRPr>
          </a:p>
        </p:txBody>
      </p:sp>
      <p:sp>
        <p:nvSpPr>
          <p:cNvPr id="15" name="Téglalap 14"/>
          <p:cNvSpPr/>
          <p:nvPr/>
        </p:nvSpPr>
        <p:spPr bwMode="invGray">
          <a:xfrm>
            <a:off x="1014984" y="-54"/>
            <a:ext cx="73152" cy="6858054"/>
          </a:xfrm>
          <a:prstGeom prst="rect">
            <a:avLst/>
          </a:prstGeom>
          <a:solidFill>
            <a:schemeClr val="bg1"/>
          </a:solidFill>
          <a:ln w="25400" cap="rnd" cmpd="sng" algn="ctr">
            <a:noFill/>
            <a:prstDash val="solid"/>
          </a:ln>
          <a:effectLst>
            <a:outerShdw blurRad="38550" dist="38000" dir="10800000" algn="tl" rotWithShape="0">
              <a:schemeClr val="bg2">
                <a:shade val="20000"/>
                <a:satMod val="110000"/>
                <a:alpha val="25000"/>
              </a:scheme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fontAlgn="auto">
              <a:spcBef>
                <a:spcPts val="0"/>
              </a:spcBef>
              <a:spcAft>
                <a:spcPts val="0"/>
              </a:spcAft>
            </a:pPr>
            <a:endParaRPr lang="en-US">
              <a:solidFill>
                <a:prstClr val="white"/>
              </a:solidFill>
            </a:endParaRPr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4300" kern="1200">
          <a:solidFill>
            <a:schemeClr val="tx2">
              <a:satMod val="130000"/>
            </a:schemeClr>
          </a:solidFill>
          <a:effectLst>
            <a:outerShdw blurRad="50000" dist="30000" dir="5400000" algn="tl" rotWithShape="0">
              <a:srgbClr val="000000">
                <a:alpha val="30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365760" indent="-283464" algn="l" rtl="0" eaLnBrk="1" latinLnBrk="0" hangingPunct="1">
        <a:lnSpc>
          <a:spcPct val="100000"/>
        </a:lnSpc>
        <a:spcBef>
          <a:spcPts val="600"/>
        </a:spcBef>
        <a:buClr>
          <a:schemeClr val="accent1"/>
        </a:buClr>
        <a:buSzPct val="80000"/>
        <a:buFont typeface="Wingdings 2"/>
        <a:buChar char=""/>
        <a:defRPr kumimoji="0"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37744" algn="l" rtl="0" eaLnBrk="1" latinLnBrk="0" hangingPunct="1">
        <a:lnSpc>
          <a:spcPct val="100000"/>
        </a:lnSpc>
        <a:spcBef>
          <a:spcPts val="550"/>
        </a:spcBef>
        <a:buClr>
          <a:schemeClr val="accent1"/>
        </a:buClr>
        <a:buFont typeface="Verdana"/>
        <a:buChar char="◦"/>
        <a:defRPr kumimoji="0"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886968" indent="-228600" algn="l" rtl="0" eaLnBrk="1" latinLnBrk="0" hangingPunct="1">
        <a:lnSpc>
          <a:spcPct val="100000"/>
        </a:lnSpc>
        <a:spcBef>
          <a:spcPct val="20000"/>
        </a:spcBef>
        <a:buClr>
          <a:schemeClr val="accent2"/>
        </a:buClr>
        <a:buFont typeface="Wingdings 2"/>
        <a:buChar char="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097280" indent="-173736" algn="l" rtl="0" eaLnBrk="1" latinLnBrk="0" hangingPunct="1">
        <a:lnSpc>
          <a:spcPct val="100000"/>
        </a:lnSpc>
        <a:spcBef>
          <a:spcPct val="20000"/>
        </a:spcBef>
        <a:buClr>
          <a:schemeClr val="accent3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298448" indent="-182880" algn="l" rtl="0" eaLnBrk="1" latinLnBrk="0" hangingPunct="1">
        <a:lnSpc>
          <a:spcPct val="100000"/>
        </a:lnSpc>
        <a:spcBef>
          <a:spcPct val="20000"/>
        </a:spcBef>
        <a:buClr>
          <a:schemeClr val="accent4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508760" indent="-182880" algn="l" rtl="0" eaLnBrk="1" latinLnBrk="0" hangingPunct="1">
        <a:lnSpc>
          <a:spcPct val="100000"/>
        </a:lnSpc>
        <a:spcBef>
          <a:spcPct val="20000"/>
        </a:spcBef>
        <a:buClr>
          <a:schemeClr val="accent5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71907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2130552" indent="-182880" algn="l" rtl="0" eaLnBrk="1" latinLnBrk="0" hangingPunct="1">
        <a:lnSpc>
          <a:spcPct val="100000"/>
        </a:lnSpc>
        <a:spcBef>
          <a:spcPct val="20000"/>
        </a:spcBef>
        <a:buClr>
          <a:schemeClr val="accent6"/>
        </a:buClr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7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10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14494867_1277890422244349_4903475820381898209_n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2012838" y="1412776"/>
            <a:ext cx="5655506" cy="37585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198" name="Rectangle 150"/>
          <p:cNvSpPr>
            <a:spLocks noGrp="1" noChangeArrowheads="1"/>
          </p:cNvSpPr>
          <p:nvPr>
            <p:ph type="ctrTitle"/>
          </p:nvPr>
        </p:nvSpPr>
        <p:spPr>
          <a:xfrm>
            <a:off x="827584" y="332656"/>
            <a:ext cx="7955582" cy="1944290"/>
          </a:xfrm>
        </p:spPr>
        <p:txBody>
          <a:bodyPr/>
          <a:lstStyle/>
          <a:p>
            <a:r>
              <a:rPr lang="hu-HU" sz="4000" b="1" dirty="0" smtClean="0">
                <a:solidFill>
                  <a:schemeClr val="bg1"/>
                </a:solidFill>
              </a:rPr>
              <a:t>Szeretettel köszöntjük Istentiszteletünkön!</a:t>
            </a:r>
            <a:endParaRPr lang="es-ES" sz="4000" b="1" dirty="0">
              <a:solidFill>
                <a:schemeClr val="bg1"/>
              </a:solidFill>
            </a:endParaRPr>
          </a:p>
        </p:txBody>
      </p:sp>
      <p:sp>
        <p:nvSpPr>
          <p:cNvPr id="4" name="Téglalap 3"/>
          <p:cNvSpPr/>
          <p:nvPr/>
        </p:nvSpPr>
        <p:spPr>
          <a:xfrm>
            <a:off x="899592" y="4221088"/>
            <a:ext cx="7884368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200" b="1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„Fölötted ott ragyog az Úr, dicsősége meglátszik rajtad.” </a:t>
            </a:r>
            <a:r>
              <a:rPr lang="hu-HU" sz="3200" dirty="0" err="1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Ézs</a:t>
            </a:r>
            <a:r>
              <a:rPr lang="hu-HU" sz="3200" dirty="0" smtClean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 60,2</a:t>
            </a:r>
            <a:endParaRPr lang="hu-HU" sz="3200" b="1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  <a:p>
            <a:pPr algn="ctr"/>
            <a:endParaRPr lang="hu-HU" sz="3200" dirty="0" smtClean="0">
              <a:solidFill>
                <a:schemeClr val="bg1"/>
              </a:solidFill>
              <a:latin typeface="+mj-lt"/>
              <a:ea typeface="+mj-ea"/>
              <a:cs typeface="+mj-cs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ím 2"/>
          <p:cNvSpPr>
            <a:spLocks noGrp="1"/>
          </p:cNvSpPr>
          <p:nvPr>
            <p:ph type="title"/>
          </p:nvPr>
        </p:nvSpPr>
        <p:spPr>
          <a:xfrm>
            <a:off x="-180528" y="836712"/>
            <a:ext cx="9540552" cy="922432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„</a:t>
            </a:r>
            <a:r>
              <a:rPr lang="hu-HU" b="1" baseline="30000" dirty="0" smtClean="0">
                <a:solidFill>
                  <a:schemeClr val="tx1"/>
                </a:solidFill>
              </a:rPr>
              <a:t>34</a:t>
            </a:r>
            <a:r>
              <a:rPr lang="hu-HU" b="1" dirty="0" smtClean="0">
                <a:solidFill>
                  <a:schemeClr val="tx1"/>
                </a:solidFill>
              </a:rPr>
              <a:t>Jézus pedig így könyörgött: „Atyám, bocsáss meg nekik, mert nem tudják, mit cselekszenek.”</a:t>
            </a:r>
            <a:r>
              <a:rPr lang="hu-HU" dirty="0" smtClean="0">
                <a:solidFill>
                  <a:schemeClr val="tx1"/>
                </a:solidFill>
              </a:rPr>
              <a:t> </a:t>
            </a:r>
            <a:r>
              <a:rPr lang="hu-HU" dirty="0" err="1" smtClean="0">
                <a:solidFill>
                  <a:schemeClr val="tx1"/>
                </a:solidFill>
              </a:rPr>
              <a:t>Lk</a:t>
            </a:r>
            <a:r>
              <a:rPr lang="hu-HU" dirty="0" smtClean="0">
                <a:solidFill>
                  <a:schemeClr val="tx1"/>
                </a:solidFill>
              </a:rPr>
              <a:t> 23,34</a:t>
            </a:r>
            <a:endParaRPr lang="hu-HU" dirty="0">
              <a:solidFill>
                <a:schemeClr val="tx1"/>
              </a:solidFill>
            </a:endParaRPr>
          </a:p>
        </p:txBody>
      </p:sp>
      <p:pic>
        <p:nvPicPr>
          <p:cNvPr id="4" name="Kép 3" descr="washed-by-blood-jesus-christ-passion-cross-screenshot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2348880"/>
            <a:ext cx="9144000" cy="376618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899592" y="2492896"/>
            <a:ext cx="8506192" cy="926976"/>
          </a:xfrm>
        </p:spPr>
        <p:txBody>
          <a:bodyPr>
            <a:noAutofit/>
          </a:bodyPr>
          <a:lstStyle/>
          <a:p>
            <a:pPr algn="ctr"/>
            <a:r>
              <a:rPr lang="hu-HU" sz="4400" dirty="0" smtClean="0">
                <a:solidFill>
                  <a:schemeClr val="tx1"/>
                </a:solidFill>
              </a:rPr>
              <a:t>„Reá hallgassatok”, mert </a:t>
            </a:r>
            <a:br>
              <a:rPr lang="hu-HU" sz="4400" dirty="0" smtClean="0">
                <a:solidFill>
                  <a:schemeClr val="tx1"/>
                </a:solidFill>
              </a:rPr>
            </a:br>
            <a:r>
              <a:rPr lang="hu-HU" sz="4400" dirty="0" smtClean="0">
                <a:solidFill>
                  <a:schemeClr val="tx1"/>
                </a:solidFill>
              </a:rPr>
              <a:t>Reá érdemes hallgatni!</a:t>
            </a:r>
            <a:br>
              <a:rPr lang="hu-HU" sz="4400" dirty="0" smtClean="0">
                <a:solidFill>
                  <a:schemeClr val="tx1"/>
                </a:solidFill>
              </a:rPr>
            </a:br>
            <a:r>
              <a:rPr lang="hu-HU" sz="4400" dirty="0" smtClean="0">
                <a:solidFill>
                  <a:schemeClr val="tx1"/>
                </a:solidFill>
              </a:rPr>
              <a:t/>
            </a:r>
            <a:br>
              <a:rPr lang="hu-HU" sz="4400" dirty="0" smtClean="0">
                <a:solidFill>
                  <a:schemeClr val="tx1"/>
                </a:solidFill>
              </a:rPr>
            </a:br>
            <a:r>
              <a:rPr lang="hu-HU" sz="4400" dirty="0" smtClean="0">
                <a:solidFill>
                  <a:schemeClr val="tx1"/>
                </a:solidFill>
              </a:rPr>
              <a:t>Őt kövessétek, mert </a:t>
            </a:r>
            <a:br>
              <a:rPr lang="hu-HU" sz="4400" dirty="0" smtClean="0">
                <a:solidFill>
                  <a:schemeClr val="tx1"/>
                </a:solidFill>
              </a:rPr>
            </a:br>
            <a:r>
              <a:rPr lang="hu-HU" sz="4400" dirty="0" smtClean="0">
                <a:solidFill>
                  <a:schemeClr val="tx1"/>
                </a:solidFill>
              </a:rPr>
              <a:t>Őt érdemes követni!</a:t>
            </a:r>
            <a:br>
              <a:rPr lang="hu-HU" sz="4400" dirty="0" smtClean="0">
                <a:solidFill>
                  <a:schemeClr val="tx1"/>
                </a:solidFill>
              </a:rPr>
            </a:br>
            <a:r>
              <a:rPr lang="hu-HU" sz="4400" dirty="0" smtClean="0">
                <a:solidFill>
                  <a:schemeClr val="tx1"/>
                </a:solidFill>
              </a:rPr>
              <a:t/>
            </a:r>
            <a:br>
              <a:rPr lang="hu-HU" sz="4400" dirty="0" smtClean="0">
                <a:solidFill>
                  <a:schemeClr val="tx1"/>
                </a:solidFill>
              </a:rPr>
            </a:br>
            <a:r>
              <a:rPr lang="hu-HU" sz="4400" dirty="0" smtClean="0">
                <a:solidFill>
                  <a:schemeClr val="tx1"/>
                </a:solidFill>
              </a:rPr>
              <a:t>Benne higgyetek, mert </a:t>
            </a:r>
            <a:br>
              <a:rPr lang="hu-HU" sz="4400" dirty="0" smtClean="0">
                <a:solidFill>
                  <a:schemeClr val="tx1"/>
                </a:solidFill>
              </a:rPr>
            </a:br>
            <a:r>
              <a:rPr lang="hu-HU" sz="4400" dirty="0" smtClean="0">
                <a:solidFill>
                  <a:schemeClr val="tx1"/>
                </a:solidFill>
              </a:rPr>
              <a:t>Benne érdemes hinni!</a:t>
            </a:r>
            <a:endParaRPr lang="hu-HU" sz="4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Kép 4" descr="Meeting-Jesus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576064"/>
            <a:ext cx="9137916" cy="5517232"/>
          </a:xfrm>
          <a:prstGeom prst="rect">
            <a:avLst/>
          </a:prstGeom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1475656" y="-243408"/>
            <a:ext cx="7498080" cy="1143000"/>
          </a:xfrm>
        </p:spPr>
        <p:txBody>
          <a:bodyPr/>
          <a:lstStyle/>
          <a:p>
            <a:r>
              <a:rPr lang="hu-HU" b="1" dirty="0" smtClean="0">
                <a:solidFill>
                  <a:schemeClr val="tx1"/>
                </a:solidFill>
              </a:rPr>
              <a:t>A megdicsőülés helyei:</a:t>
            </a:r>
            <a:endParaRPr lang="hu-HU" b="1" dirty="0">
              <a:solidFill>
                <a:schemeClr val="tx1"/>
              </a:solidFill>
            </a:endParaRPr>
          </a:p>
        </p:txBody>
      </p:sp>
      <p:pic>
        <p:nvPicPr>
          <p:cNvPr id="3" name="Kép 2" descr="jesus-christ-crucified-on-wednesday-not-roman-catholic-good-friday-nteb-933x445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0" y="1340768"/>
            <a:ext cx="4680197" cy="22322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Kép 3" descr="ures_a_sir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4664103" y="1268760"/>
            <a:ext cx="4479897" cy="240794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Kép 4" descr="christs-cross.jp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2699792" y="4196922"/>
            <a:ext cx="3779912" cy="268846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6" name="Téglalap 5"/>
          <p:cNvSpPr/>
          <p:nvPr/>
        </p:nvSpPr>
        <p:spPr>
          <a:xfrm>
            <a:off x="1152128" y="91162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 smtClean="0">
                <a:solidFill>
                  <a:prstClr val="white"/>
                </a:solidFill>
              </a:rPr>
              <a:t>A kereszt: </a:t>
            </a:r>
          </a:p>
          <a:p>
            <a:r>
              <a:rPr lang="hu-HU" b="1" dirty="0" smtClean="0">
                <a:solidFill>
                  <a:prstClr val="white"/>
                </a:solidFill>
              </a:rPr>
              <a:t/>
            </a:r>
            <a:br>
              <a:rPr lang="hu-HU" b="1" dirty="0" smtClean="0">
                <a:solidFill>
                  <a:prstClr val="white"/>
                </a:solidFill>
              </a:rPr>
            </a:br>
            <a:endParaRPr lang="hu-HU" b="1" dirty="0">
              <a:solidFill>
                <a:prstClr val="white"/>
              </a:solidFill>
            </a:endParaRPr>
          </a:p>
        </p:txBody>
      </p:sp>
      <p:sp>
        <p:nvSpPr>
          <p:cNvPr id="7" name="Téglalap 6"/>
          <p:cNvSpPr/>
          <p:nvPr/>
        </p:nvSpPr>
        <p:spPr>
          <a:xfrm>
            <a:off x="5904656" y="908720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 smtClean="0">
                <a:solidFill>
                  <a:prstClr val="white"/>
                </a:solidFill>
              </a:rPr>
              <a:t>Az üres sír: </a:t>
            </a:r>
            <a:endParaRPr lang="hu-HU" sz="2800" dirty="0" smtClean="0">
              <a:solidFill>
                <a:prstClr val="white"/>
              </a:solidFill>
            </a:endParaRPr>
          </a:p>
          <a:p>
            <a:r>
              <a:rPr lang="hu-HU" dirty="0" smtClean="0">
                <a:solidFill>
                  <a:prstClr val="white"/>
                </a:solidFill>
              </a:rPr>
              <a:t/>
            </a:r>
            <a:br>
              <a:rPr lang="hu-HU" dirty="0" smtClean="0">
                <a:solidFill>
                  <a:prstClr val="white"/>
                </a:solidFill>
              </a:rPr>
            </a:br>
            <a:endParaRPr lang="hu-HU" dirty="0">
              <a:solidFill>
                <a:prstClr val="white"/>
              </a:solidFill>
            </a:endParaRPr>
          </a:p>
        </p:txBody>
      </p:sp>
      <p:sp>
        <p:nvSpPr>
          <p:cNvPr id="8" name="Téglalap 7"/>
          <p:cNvSpPr/>
          <p:nvPr/>
        </p:nvSpPr>
        <p:spPr>
          <a:xfrm>
            <a:off x="3528392" y="3791942"/>
            <a:ext cx="4572000" cy="1077218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hu-HU" sz="2800" b="1" dirty="0" smtClean="0">
                <a:solidFill>
                  <a:prstClr val="white"/>
                </a:solidFill>
              </a:rPr>
              <a:t>Az életed: </a:t>
            </a:r>
            <a:endParaRPr lang="hu-HU" sz="2800" dirty="0" smtClean="0">
              <a:solidFill>
                <a:prstClr val="white"/>
              </a:solidFill>
            </a:endParaRPr>
          </a:p>
          <a:p>
            <a:r>
              <a:rPr lang="hu-HU" dirty="0" smtClean="0">
                <a:solidFill>
                  <a:prstClr val="white"/>
                </a:solidFill>
              </a:rPr>
              <a:t/>
            </a:r>
            <a:br>
              <a:rPr lang="hu-HU" dirty="0" smtClean="0">
                <a:solidFill>
                  <a:prstClr val="white"/>
                </a:solidFill>
              </a:rPr>
            </a:br>
            <a:endParaRPr lang="hu-H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ím 1"/>
          <p:cNvSpPr>
            <a:spLocks noGrp="1"/>
          </p:cNvSpPr>
          <p:nvPr>
            <p:ph type="title"/>
          </p:nvPr>
        </p:nvSpPr>
        <p:spPr>
          <a:xfrm>
            <a:off x="1187624" y="2060848"/>
            <a:ext cx="7498080" cy="1143000"/>
          </a:xfrm>
        </p:spPr>
        <p:txBody>
          <a:bodyPr>
            <a:noAutofit/>
          </a:bodyPr>
          <a:lstStyle/>
          <a:p>
            <a:pPr algn="ctr"/>
            <a:r>
              <a:rPr lang="hu-HU" sz="5400" b="1" dirty="0" smtClean="0">
                <a:solidFill>
                  <a:schemeClr val="tx1"/>
                </a:solidFill>
              </a:rPr>
              <a:t>„Jézus élete is láthatóvá legyen halandó testünkben.”</a:t>
            </a:r>
            <a:br>
              <a:rPr lang="hu-HU" sz="5400" b="1" dirty="0" smtClean="0">
                <a:solidFill>
                  <a:schemeClr val="tx1"/>
                </a:solidFill>
              </a:rPr>
            </a:br>
            <a:r>
              <a:rPr lang="hu-HU" sz="5400" dirty="0" smtClean="0">
                <a:solidFill>
                  <a:schemeClr val="tx1"/>
                </a:solidFill>
              </a:rPr>
              <a:t>II Kor 4,11</a:t>
            </a:r>
            <a:endParaRPr lang="hu-HU" sz="54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/>
          <p:cNvSpPr txBox="1">
            <a:spLocks/>
          </p:cNvSpPr>
          <p:nvPr/>
        </p:nvSpPr>
        <p:spPr>
          <a:xfrm>
            <a:off x="827584" y="4437112"/>
            <a:ext cx="8208912" cy="1872208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 fontAlgn="auto">
              <a:spcAft>
                <a:spcPts val="0"/>
              </a:spcAft>
            </a:pPr>
            <a:r>
              <a:rPr lang="hu-HU" sz="3600" b="1" dirty="0" smtClean="0">
                <a:solidFill>
                  <a:prstClr val="white"/>
                </a:solidFill>
              </a:rPr>
              <a:t>„Krisztus bennetek a megdicsőülés reménye." </a:t>
            </a:r>
            <a:r>
              <a:rPr lang="hu-HU" sz="3600" dirty="0" err="1" smtClean="0">
                <a:solidFill>
                  <a:prstClr val="white"/>
                </a:solidFill>
              </a:rPr>
              <a:t>Kol</a:t>
            </a:r>
            <a:r>
              <a:rPr lang="hu-HU" sz="3600" dirty="0" smtClean="0">
                <a:solidFill>
                  <a:prstClr val="white"/>
                </a:solidFill>
              </a:rPr>
              <a:t> 1,27b</a:t>
            </a:r>
            <a:endParaRPr lang="hu-HU" sz="3600" dirty="0">
              <a:solidFill>
                <a:srgbClr val="F4E7ED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  <p:pic>
        <p:nvPicPr>
          <p:cNvPr id="4" name="Kép 3" descr="growth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1979712" y="297160"/>
            <a:ext cx="6096000" cy="4572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-36512" y="-27384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Igeolvasás</a:t>
            </a:r>
            <a:endParaRPr kumimoji="0" lang="hu-HU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7667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baseline="30000" dirty="0" smtClean="0">
                <a:solidFill>
                  <a:schemeClr val="bg1"/>
                </a:solidFill>
              </a:rPr>
              <a:t>1</a:t>
            </a:r>
            <a:r>
              <a:rPr lang="hu-HU" sz="2400" dirty="0" smtClean="0">
                <a:solidFill>
                  <a:schemeClr val="bg1"/>
                </a:solidFill>
              </a:rPr>
              <a:t>Hat nap múlva Jézus maga mellé vette Pétert, Jakabot és testvérét, Jánost, és felvitte őket külön egy magas hegyre. </a:t>
            </a:r>
            <a:r>
              <a:rPr lang="hu-HU" sz="2400" baseline="30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És szemük láttára elváltozott: arca fénylett, mint a nap, ruhája pedig fehéren ragyogott, mint a fény. </a:t>
            </a:r>
            <a:r>
              <a:rPr lang="hu-HU" sz="2400" baseline="30000" dirty="0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És íme, megjelent előttük Mózes és Illés, és beszélgettek Jézussal. </a:t>
            </a:r>
            <a:r>
              <a:rPr lang="hu-HU" sz="2400" baseline="30000" dirty="0" smtClean="0">
                <a:solidFill>
                  <a:schemeClr val="bg1"/>
                </a:solidFill>
              </a:rPr>
              <a:t>4</a:t>
            </a:r>
            <a:r>
              <a:rPr lang="hu-HU" sz="2400" dirty="0" smtClean="0">
                <a:solidFill>
                  <a:schemeClr val="bg1"/>
                </a:solidFill>
              </a:rPr>
              <a:t>Péter ekkor megszólalt, és ezt mondta Jézusnak: „Uram, jó nekünk itt lennünk. Ha akarod, készítek itt három sátrat: egyet neked, egyet Mózesnek és egyet Illésnek.” </a:t>
            </a:r>
            <a:r>
              <a:rPr lang="hu-HU" sz="2400" baseline="30000" dirty="0" smtClean="0">
                <a:solidFill>
                  <a:schemeClr val="bg1"/>
                </a:solidFill>
              </a:rPr>
              <a:t>5</a:t>
            </a:r>
            <a:r>
              <a:rPr lang="hu-HU" sz="2400" dirty="0" smtClean="0">
                <a:solidFill>
                  <a:schemeClr val="bg1"/>
                </a:solidFill>
              </a:rPr>
              <a:t>Még beszélt, amikor íme, fényes felhő árnyékolta be őket, és hang hallatszott a felhőből: „Ez az én szeretett Fiam, akiben gyönyörködöm, reá hallgassatok!” </a:t>
            </a:r>
            <a:r>
              <a:rPr lang="hu-HU" sz="2400" baseline="30000" dirty="0" smtClean="0">
                <a:solidFill>
                  <a:schemeClr val="bg1"/>
                </a:solidFill>
              </a:rPr>
              <a:t>6</a:t>
            </a:r>
            <a:r>
              <a:rPr lang="hu-HU" sz="2400" dirty="0" smtClean="0">
                <a:solidFill>
                  <a:schemeClr val="bg1"/>
                </a:solidFill>
              </a:rPr>
              <a:t>Amikor a tanítványok ezt hallották, arcra borultak, és nagy félelem fogta el őket. </a:t>
            </a:r>
            <a:r>
              <a:rPr lang="hu-HU" sz="2400" baseline="30000" dirty="0" smtClean="0">
                <a:solidFill>
                  <a:schemeClr val="bg1"/>
                </a:solidFill>
              </a:rPr>
              <a:t>7</a:t>
            </a:r>
            <a:r>
              <a:rPr lang="hu-HU" sz="2400" dirty="0" smtClean="0">
                <a:solidFill>
                  <a:schemeClr val="bg1"/>
                </a:solidFill>
              </a:rPr>
              <a:t>Ekkor Jézus odament, megérintette őket, és így szólt hozzájuk: „Keljetek fel, és ne féljetek!” </a:t>
            </a:r>
            <a:r>
              <a:rPr lang="hu-HU" sz="2400" baseline="30000" dirty="0" smtClean="0">
                <a:solidFill>
                  <a:schemeClr val="bg1"/>
                </a:solidFill>
              </a:rPr>
              <a:t>8</a:t>
            </a:r>
            <a:r>
              <a:rPr lang="hu-HU" sz="2400" dirty="0" smtClean="0">
                <a:solidFill>
                  <a:schemeClr val="bg1"/>
                </a:solidFill>
              </a:rPr>
              <a:t>Amikor föltekintettek, senkit sem láttak, csak Jézust egyedül. </a:t>
            </a:r>
            <a:r>
              <a:rPr lang="hu-HU" sz="2400" baseline="30000" dirty="0" smtClean="0">
                <a:solidFill>
                  <a:schemeClr val="bg1"/>
                </a:solidFill>
              </a:rPr>
              <a:t>9</a:t>
            </a:r>
            <a:r>
              <a:rPr lang="hu-HU" sz="2400" dirty="0" smtClean="0">
                <a:solidFill>
                  <a:schemeClr val="bg1"/>
                </a:solidFill>
              </a:rPr>
              <a:t>Miközben jöttek lefelé a hegyről, megparancsolta nekik Jézus: „Senkinek se mondjátok el ezt a látomást, amíg fel nem támad az Emberfia a halottak közül.” Mt17, 1-9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Rectangle 2"/>
          <p:cNvSpPr txBox="1">
            <a:spLocks noChangeArrowheads="1"/>
          </p:cNvSpPr>
          <p:nvPr/>
        </p:nvSpPr>
        <p:spPr>
          <a:xfrm>
            <a:off x="0" y="1412776"/>
            <a:ext cx="9663608" cy="3171800"/>
          </a:xfrm>
          <a:prstGeom prst="rect">
            <a:avLst/>
          </a:prstGeom>
        </p:spPr>
        <p:txBody>
          <a:bodyPr/>
          <a:lstStyle/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Szívembe jöjj, szívembe jöjj,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jöjj szívembe most Úr Jézus,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Ó, jöjj ma még, lakója légy, </a:t>
            </a:r>
          </a:p>
          <a:p>
            <a:pPr algn="ctr"/>
            <a:r>
              <a:rPr lang="hu-HU" sz="4000" dirty="0" smtClean="0">
                <a:solidFill>
                  <a:schemeClr val="bg1"/>
                </a:solidFill>
              </a:rPr>
              <a:t>jöjj szívembe most Úr Jézus!</a:t>
            </a:r>
            <a:endParaRPr lang="hu-HU" sz="40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 txBox="1">
            <a:spLocks/>
          </p:cNvSpPr>
          <p:nvPr/>
        </p:nvSpPr>
        <p:spPr>
          <a:xfrm>
            <a:off x="-36512" y="-27384"/>
            <a:ext cx="8686800" cy="838200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hu-HU" sz="3600" b="0" i="0" u="none" strike="noStrike" kern="1200" cap="all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>
                  <a:reflection blurRad="12700" stA="48000" endA="300" endPos="55000" dir="5400000" sy="-90000" algn="bl" rotWithShape="0"/>
                </a:effectLst>
                <a:uLnTx/>
                <a:uFillTx/>
                <a:latin typeface="+mj-lt"/>
                <a:ea typeface="+mj-ea"/>
                <a:cs typeface="+mj-cs"/>
              </a:rPr>
              <a:t>IgeHirdetés</a:t>
            </a:r>
            <a:endParaRPr kumimoji="0" lang="hu-HU" sz="3600" b="0" i="0" u="none" strike="noStrike" kern="1200" cap="all" spc="0" normalizeH="0" baseline="0" noProof="0" dirty="0">
              <a:ln>
                <a:noFill/>
              </a:ln>
              <a:solidFill>
                <a:schemeClr val="bg1"/>
              </a:solidFill>
              <a:effectLst>
                <a:reflection blurRad="12700" stA="48000" endA="300" endPos="55000" dir="5400000" sy="-90000" algn="bl" rotWithShape="0"/>
              </a:effectLst>
              <a:uLnTx/>
              <a:uFillTx/>
              <a:latin typeface="+mj-lt"/>
              <a:ea typeface="+mj-ea"/>
              <a:cs typeface="+mj-cs"/>
            </a:endParaRPr>
          </a:p>
        </p:txBody>
      </p:sp>
      <p:sp>
        <p:nvSpPr>
          <p:cNvPr id="5" name="Téglalap 4"/>
          <p:cNvSpPr/>
          <p:nvPr/>
        </p:nvSpPr>
        <p:spPr>
          <a:xfrm>
            <a:off x="0" y="476672"/>
            <a:ext cx="9144000" cy="600164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/>
            <a:r>
              <a:rPr lang="hu-HU" sz="2400" dirty="0" smtClean="0">
                <a:solidFill>
                  <a:schemeClr val="bg1"/>
                </a:solidFill>
              </a:rPr>
              <a:t>„</a:t>
            </a:r>
            <a:r>
              <a:rPr lang="hu-HU" sz="2400" baseline="30000" dirty="0" smtClean="0">
                <a:solidFill>
                  <a:schemeClr val="bg1"/>
                </a:solidFill>
              </a:rPr>
              <a:t>1</a:t>
            </a:r>
            <a:r>
              <a:rPr lang="hu-HU" sz="2400" dirty="0" smtClean="0">
                <a:solidFill>
                  <a:schemeClr val="bg1"/>
                </a:solidFill>
              </a:rPr>
              <a:t>Hat nap múlva Jézus maga mellé vette Pétert, Jakabot és testvérét, Jánost, és felvitte őket külön egy magas hegyre. </a:t>
            </a:r>
            <a:r>
              <a:rPr lang="hu-HU" sz="2400" baseline="30000" dirty="0" smtClean="0">
                <a:solidFill>
                  <a:schemeClr val="bg1"/>
                </a:solidFill>
              </a:rPr>
              <a:t>2</a:t>
            </a:r>
            <a:r>
              <a:rPr lang="hu-HU" sz="2400" dirty="0" smtClean="0">
                <a:solidFill>
                  <a:schemeClr val="bg1"/>
                </a:solidFill>
              </a:rPr>
              <a:t>És szemük láttára elváltozott: arca fénylett, mint a nap, ruhája pedig fehéren ragyogott, mint a fény. </a:t>
            </a:r>
            <a:r>
              <a:rPr lang="hu-HU" sz="2400" baseline="30000" dirty="0" smtClean="0">
                <a:solidFill>
                  <a:schemeClr val="bg1"/>
                </a:solidFill>
              </a:rPr>
              <a:t>3</a:t>
            </a:r>
            <a:r>
              <a:rPr lang="hu-HU" sz="2400" dirty="0" smtClean="0">
                <a:solidFill>
                  <a:schemeClr val="bg1"/>
                </a:solidFill>
              </a:rPr>
              <a:t>És íme, megjelent előttük Mózes és Illés, és beszélgettek Jézussal. </a:t>
            </a:r>
            <a:r>
              <a:rPr lang="hu-HU" sz="2400" baseline="30000" dirty="0" smtClean="0">
                <a:solidFill>
                  <a:schemeClr val="bg1"/>
                </a:solidFill>
              </a:rPr>
              <a:t>4</a:t>
            </a:r>
            <a:r>
              <a:rPr lang="hu-HU" sz="2400" dirty="0" smtClean="0">
                <a:solidFill>
                  <a:schemeClr val="bg1"/>
                </a:solidFill>
              </a:rPr>
              <a:t>Péter ekkor megszólalt, és ezt mondta Jézusnak: „Uram, jó nekünk itt lennünk. Ha akarod, készítek itt három sátrat: egyet neked, egyet Mózesnek és egyet Illésnek.” </a:t>
            </a:r>
            <a:r>
              <a:rPr lang="hu-HU" sz="2400" baseline="30000" dirty="0" smtClean="0">
                <a:solidFill>
                  <a:schemeClr val="bg1"/>
                </a:solidFill>
              </a:rPr>
              <a:t>5</a:t>
            </a:r>
            <a:r>
              <a:rPr lang="hu-HU" sz="2400" dirty="0" smtClean="0">
                <a:solidFill>
                  <a:schemeClr val="bg1"/>
                </a:solidFill>
              </a:rPr>
              <a:t>Még beszélt, amikor íme, fényes felhő árnyékolta be őket, és hang hallatszott a felhőből: „Ez az én szeretett Fiam, akiben gyönyörködöm, reá hallgassatok!” </a:t>
            </a:r>
            <a:r>
              <a:rPr lang="hu-HU" sz="2400" baseline="30000" dirty="0" smtClean="0">
                <a:solidFill>
                  <a:schemeClr val="bg1"/>
                </a:solidFill>
              </a:rPr>
              <a:t>6</a:t>
            </a:r>
            <a:r>
              <a:rPr lang="hu-HU" sz="2400" dirty="0" smtClean="0">
                <a:solidFill>
                  <a:schemeClr val="bg1"/>
                </a:solidFill>
              </a:rPr>
              <a:t>Amikor a tanítványok ezt hallották, arcra borultak, és nagy félelem fogta el őket. </a:t>
            </a:r>
            <a:r>
              <a:rPr lang="hu-HU" sz="2400" baseline="30000" dirty="0" smtClean="0">
                <a:solidFill>
                  <a:schemeClr val="bg1"/>
                </a:solidFill>
              </a:rPr>
              <a:t>7</a:t>
            </a:r>
            <a:r>
              <a:rPr lang="hu-HU" sz="2400" dirty="0" smtClean="0">
                <a:solidFill>
                  <a:schemeClr val="bg1"/>
                </a:solidFill>
              </a:rPr>
              <a:t>Ekkor Jézus odament, megérintette őket, és így szólt hozzájuk: „Keljetek fel, és ne féljetek!” </a:t>
            </a:r>
            <a:r>
              <a:rPr lang="hu-HU" sz="2400" baseline="30000" dirty="0" smtClean="0">
                <a:solidFill>
                  <a:schemeClr val="bg1"/>
                </a:solidFill>
              </a:rPr>
              <a:t>8</a:t>
            </a:r>
            <a:r>
              <a:rPr lang="hu-HU" sz="2400" dirty="0" smtClean="0">
                <a:solidFill>
                  <a:schemeClr val="bg1"/>
                </a:solidFill>
              </a:rPr>
              <a:t>Amikor föltekintettek, senkit sem láttak, csak Jézust egyedül. </a:t>
            </a:r>
            <a:r>
              <a:rPr lang="hu-HU" sz="2400" baseline="30000" dirty="0" smtClean="0">
                <a:solidFill>
                  <a:schemeClr val="bg1"/>
                </a:solidFill>
              </a:rPr>
              <a:t>9</a:t>
            </a:r>
            <a:r>
              <a:rPr lang="hu-HU" sz="2400" dirty="0" smtClean="0">
                <a:solidFill>
                  <a:schemeClr val="bg1"/>
                </a:solidFill>
              </a:rPr>
              <a:t>Miközben jöttek lefelé a hegyről, megparancsolta nekik Jézus: „Senkinek se mondjátok el ezt a látomást, amíg fel nem támad az Emberfia a halottak közül.” Mt17, 1-9</a:t>
            </a:r>
            <a:endParaRPr lang="hu-HU" sz="2400" dirty="0">
              <a:solidFill>
                <a:schemeClr val="bg1"/>
              </a:solidFill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title"/>
          </p:nvPr>
        </p:nvSpPr>
        <p:spPr>
          <a:xfrm>
            <a:off x="539552" y="2708920"/>
            <a:ext cx="8640960" cy="1215008"/>
          </a:xfrm>
        </p:spPr>
        <p:txBody>
          <a:bodyPr>
            <a:noAutofit/>
          </a:bodyPr>
          <a:lstStyle/>
          <a:p>
            <a:pPr algn="ctr"/>
            <a:r>
              <a:rPr lang="hu-HU" sz="2800" dirty="0" smtClean="0">
                <a:solidFill>
                  <a:schemeClr val="tx1"/>
                </a:solidFill>
              </a:rPr>
              <a:t>Jézus földi szolgálatának kezdetén az Atya így szólt:</a:t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b="1" dirty="0" smtClean="0">
                <a:solidFill>
                  <a:schemeClr val="tx1"/>
                </a:solidFill>
              </a:rPr>
              <a:t>„</a:t>
            </a:r>
            <a:r>
              <a:rPr lang="hu-HU" sz="2800" b="1" baseline="30000" dirty="0" smtClean="0">
                <a:solidFill>
                  <a:schemeClr val="tx1"/>
                </a:solidFill>
              </a:rPr>
              <a:t>16</a:t>
            </a:r>
            <a:r>
              <a:rPr lang="hu-HU" sz="2800" b="1" dirty="0" smtClean="0">
                <a:solidFill>
                  <a:schemeClr val="tx1"/>
                </a:solidFill>
              </a:rPr>
              <a:t>Amikor pedig Jézus megkeresztelkedett, azonnal kijött a vízből, és íme, megnyílt a menny, és látta, hogy Isten Lelke galamb formájában aláereszkedik, és őreá száll. </a:t>
            </a:r>
            <a:r>
              <a:rPr lang="hu-HU" sz="2800" b="1" baseline="30000" dirty="0" smtClean="0">
                <a:solidFill>
                  <a:schemeClr val="tx1"/>
                </a:solidFill>
              </a:rPr>
              <a:t>17</a:t>
            </a:r>
            <a:r>
              <a:rPr lang="hu-HU" sz="2800" b="1" dirty="0" smtClean="0">
                <a:solidFill>
                  <a:schemeClr val="tx1"/>
                </a:solidFill>
              </a:rPr>
              <a:t>És hang hallatszott a mennyből: „Ez az én szeretett Fiam, akiben gyönyörködöm.”</a:t>
            </a:r>
            <a:r>
              <a:rPr lang="hu-HU" sz="2800" dirty="0" smtClean="0">
                <a:solidFill>
                  <a:schemeClr val="tx1"/>
                </a:solidFill>
              </a:rPr>
              <a:t> </a:t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/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Jézus földi pályájának befejezéséhez </a:t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közeledve  az Atya így szólt:</a:t>
            </a:r>
            <a:br>
              <a:rPr lang="hu-HU" sz="2800" dirty="0" smtClean="0">
                <a:solidFill>
                  <a:schemeClr val="tx1"/>
                </a:solidFill>
              </a:rPr>
            </a:br>
            <a:r>
              <a:rPr lang="hu-HU" sz="2800" dirty="0" smtClean="0">
                <a:solidFill>
                  <a:schemeClr val="tx1"/>
                </a:solidFill>
              </a:rPr>
              <a:t>„H</a:t>
            </a:r>
            <a:r>
              <a:rPr lang="hu-HU" sz="2800" b="1" dirty="0" smtClean="0">
                <a:solidFill>
                  <a:schemeClr val="tx1"/>
                </a:solidFill>
              </a:rPr>
              <a:t>ang hallatszott a felhőből: „Ez az én szeretett Fiam, akiben gyönyörködöm, reá hallgassatok!</a:t>
            </a:r>
            <a:r>
              <a:rPr lang="hu-HU" sz="2800" dirty="0" smtClean="0">
                <a:solidFill>
                  <a:schemeClr val="tx1"/>
                </a:solidFill>
              </a:rPr>
              <a:t>”</a:t>
            </a:r>
            <a:endParaRPr lang="hu-HU" sz="2800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églalap 2"/>
          <p:cNvSpPr/>
          <p:nvPr/>
        </p:nvSpPr>
        <p:spPr>
          <a:xfrm>
            <a:off x="323528" y="836712"/>
            <a:ext cx="9289032" cy="60170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hu-HU" sz="3500" b="1" dirty="0" smtClean="0">
                <a:solidFill>
                  <a:prstClr val="white"/>
                </a:solidFill>
              </a:rPr>
              <a:t>„</a:t>
            </a:r>
            <a:r>
              <a:rPr lang="hu-HU" sz="3500" b="1" baseline="30000" dirty="0" smtClean="0">
                <a:solidFill>
                  <a:prstClr val="white"/>
                </a:solidFill>
              </a:rPr>
              <a:t>22</a:t>
            </a:r>
            <a:r>
              <a:rPr lang="hu-HU" sz="3500" b="1" dirty="0" smtClean="0">
                <a:solidFill>
                  <a:prstClr val="white"/>
                </a:solidFill>
              </a:rPr>
              <a:t>Péter ekkor magához vonta őt, és feddeni kezdte: „Isten mentsen, Uram, </a:t>
            </a:r>
          </a:p>
          <a:p>
            <a:pPr algn="ctr"/>
            <a:r>
              <a:rPr lang="hu-HU" sz="3500" b="1" dirty="0" smtClean="0">
                <a:solidFill>
                  <a:prstClr val="white"/>
                </a:solidFill>
              </a:rPr>
              <a:t>ez nem történhet meg veled!” </a:t>
            </a:r>
            <a:r>
              <a:rPr lang="hu-HU" sz="3500" b="1" baseline="30000" dirty="0" smtClean="0">
                <a:solidFill>
                  <a:prstClr val="white"/>
                </a:solidFill>
              </a:rPr>
              <a:t>23</a:t>
            </a:r>
          </a:p>
          <a:p>
            <a:pPr algn="ctr"/>
            <a:r>
              <a:rPr lang="hu-HU" sz="3500" b="1" dirty="0" smtClean="0">
                <a:solidFill>
                  <a:prstClr val="white"/>
                </a:solidFill>
              </a:rPr>
              <a:t>Ő pedig megfordult, és így szólt </a:t>
            </a:r>
          </a:p>
          <a:p>
            <a:pPr algn="ctr"/>
            <a:r>
              <a:rPr lang="hu-HU" sz="3500" b="1" dirty="0" smtClean="0">
                <a:solidFill>
                  <a:prstClr val="white"/>
                </a:solidFill>
              </a:rPr>
              <a:t>Péterhez: „Távozz tőlem, Sátán, botránkoztatsz engem, mert nem </a:t>
            </a:r>
          </a:p>
          <a:p>
            <a:pPr algn="ctr"/>
            <a:r>
              <a:rPr lang="hu-HU" sz="3500" b="1" dirty="0" smtClean="0">
                <a:solidFill>
                  <a:prstClr val="white"/>
                </a:solidFill>
              </a:rPr>
              <a:t>az Isten szerint gondolkozol, hanem</a:t>
            </a:r>
          </a:p>
          <a:p>
            <a:pPr algn="ctr"/>
            <a:r>
              <a:rPr lang="hu-HU" sz="3500" b="1" dirty="0" smtClean="0">
                <a:solidFill>
                  <a:prstClr val="white"/>
                </a:solidFill>
              </a:rPr>
              <a:t> az emberek szerint.”</a:t>
            </a:r>
            <a:r>
              <a:rPr lang="hu-HU" sz="3500" dirty="0" smtClean="0">
                <a:solidFill>
                  <a:prstClr val="white"/>
                </a:solidFill>
              </a:rPr>
              <a:t> </a:t>
            </a:r>
            <a:r>
              <a:rPr lang="hu-HU" sz="3500" dirty="0" err="1" smtClean="0">
                <a:solidFill>
                  <a:prstClr val="white"/>
                </a:solidFill>
              </a:rPr>
              <a:t>Mt</a:t>
            </a:r>
            <a:r>
              <a:rPr lang="hu-HU" sz="3500" dirty="0" smtClean="0">
                <a:solidFill>
                  <a:prstClr val="white"/>
                </a:solidFill>
              </a:rPr>
              <a:t> 16,22-23</a:t>
            </a:r>
            <a:br>
              <a:rPr lang="hu-HU" sz="3500" dirty="0" smtClean="0">
                <a:solidFill>
                  <a:prstClr val="white"/>
                </a:solidFill>
              </a:rPr>
            </a:br>
            <a:endParaRPr lang="hu-HU" sz="3500" dirty="0" smtClean="0">
              <a:solidFill>
                <a:prstClr val="white"/>
              </a:solidFill>
            </a:endParaRPr>
          </a:p>
          <a:p>
            <a:pPr algn="ctr"/>
            <a:r>
              <a:rPr lang="hu-HU" sz="3500" dirty="0" smtClean="0">
                <a:solidFill>
                  <a:prstClr val="white"/>
                </a:solidFill>
              </a:rPr>
              <a:t/>
            </a:r>
            <a:br>
              <a:rPr lang="hu-HU" sz="3500" dirty="0" smtClean="0">
                <a:solidFill>
                  <a:prstClr val="white"/>
                </a:solidFill>
              </a:rPr>
            </a:br>
            <a:endParaRPr lang="hu-HU" sz="3500" b="1" dirty="0" smtClean="0">
              <a:solidFill>
                <a:srgbClr val="F4E7ED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Cím 2"/>
          <p:cNvSpPr txBox="1">
            <a:spLocks/>
          </p:cNvSpPr>
          <p:nvPr/>
        </p:nvSpPr>
        <p:spPr>
          <a:xfrm>
            <a:off x="251520" y="3356992"/>
            <a:ext cx="9505056" cy="936104"/>
          </a:xfrm>
          <a:prstGeom prst="rect">
            <a:avLst/>
          </a:prstGeom>
        </p:spPr>
        <p:txBody>
          <a:bodyPr anchor="ctr">
            <a:noAutofit/>
          </a:bodyPr>
          <a:lstStyle/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„</a:t>
            </a:r>
            <a:r>
              <a:rPr lang="hu-HU" sz="3600" b="1" baseline="30000" dirty="0" smtClean="0">
                <a:solidFill>
                  <a:prstClr val="white"/>
                </a:solidFill>
              </a:rPr>
              <a:t>18</a:t>
            </a:r>
            <a:r>
              <a:rPr lang="hu-HU" sz="3600" b="1" dirty="0" smtClean="0">
                <a:solidFill>
                  <a:prstClr val="white"/>
                </a:solidFill>
              </a:rPr>
              <a:t>Senki sem veheti el tőlem: </a:t>
            </a:r>
          </a:p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én magamtól adom oda.</a:t>
            </a:r>
          </a:p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 Hatalmam van arra, hogy odaadjam, </a:t>
            </a:r>
          </a:p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és hatalmam van arra, hogy ismét visszavegyem: ezt a küldetést </a:t>
            </a:r>
          </a:p>
          <a:p>
            <a:pPr algn="ctr"/>
            <a:r>
              <a:rPr lang="hu-HU" sz="3600" b="1" dirty="0" smtClean="0">
                <a:solidFill>
                  <a:prstClr val="white"/>
                </a:solidFill>
              </a:rPr>
              <a:t>kaptam az én Atyámtól.”</a:t>
            </a:r>
            <a:r>
              <a:rPr lang="hu-HU" sz="3600" dirty="0" smtClean="0">
                <a:solidFill>
                  <a:prstClr val="white"/>
                </a:solidFill>
              </a:rPr>
              <a:t> </a:t>
            </a:r>
            <a:r>
              <a:rPr lang="hu-HU" sz="3600" dirty="0" err="1" smtClean="0">
                <a:solidFill>
                  <a:prstClr val="white"/>
                </a:solidFill>
              </a:rPr>
              <a:t>Jn</a:t>
            </a:r>
            <a:r>
              <a:rPr lang="hu-HU" sz="3600" dirty="0" smtClean="0">
                <a:solidFill>
                  <a:prstClr val="white"/>
                </a:solidFill>
              </a:rPr>
              <a:t> 10,18</a:t>
            </a:r>
            <a:br>
              <a:rPr lang="hu-HU" sz="3600" dirty="0" smtClean="0">
                <a:solidFill>
                  <a:prstClr val="white"/>
                </a:solidFill>
              </a:rPr>
            </a:br>
            <a:endParaRPr lang="hu-HU" sz="3600" dirty="0" smtClean="0">
              <a:solidFill>
                <a:prstClr val="white"/>
              </a:solidFill>
            </a:endParaRPr>
          </a:p>
          <a:p>
            <a:pPr algn="ctr"/>
            <a:r>
              <a:rPr lang="hu-HU" sz="3600" dirty="0" smtClean="0">
                <a:solidFill>
                  <a:prstClr val="white"/>
                </a:solidFill>
              </a:rPr>
              <a:t/>
            </a:r>
            <a:br>
              <a:rPr lang="hu-HU" sz="3600" dirty="0" smtClean="0">
                <a:solidFill>
                  <a:prstClr val="white"/>
                </a:solidFill>
              </a:rPr>
            </a:br>
            <a:endParaRPr lang="hu-HU" sz="3600" dirty="0">
              <a:solidFill>
                <a:srgbClr val="F4E7ED">
                  <a:satMod val="130000"/>
                </a:srgbClr>
              </a:solidFill>
              <a:effectLst>
                <a:outerShdw blurRad="50000" dist="30000" dir="5400000" algn="tl" rotWithShape="0">
                  <a:srgbClr val="000000">
                    <a:alpha val="30000"/>
                  </a:srgbClr>
                </a:outerShdw>
              </a:effectLst>
              <a:latin typeface="Gill Sans MT"/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ím 1"/>
          <p:cNvSpPr>
            <a:spLocks noGrp="1"/>
          </p:cNvSpPr>
          <p:nvPr>
            <p:ph type="ctrTitle"/>
          </p:nvPr>
        </p:nvSpPr>
        <p:spPr>
          <a:xfrm>
            <a:off x="1259632" y="6277296"/>
            <a:ext cx="7406640" cy="1472184"/>
          </a:xfrm>
        </p:spPr>
        <p:txBody>
          <a:bodyPr>
            <a:normAutofit fontScale="90000"/>
          </a:bodyPr>
          <a:lstStyle/>
          <a:p>
            <a:pPr algn="ctr"/>
            <a:r>
              <a:rPr lang="hu-HU" b="1" dirty="0" smtClean="0">
                <a:solidFill>
                  <a:schemeClr val="tx1"/>
                </a:solidFill>
              </a:rPr>
              <a:t>„</a:t>
            </a:r>
            <a:r>
              <a:rPr lang="hu-HU" b="1" baseline="30000" dirty="0" smtClean="0">
                <a:solidFill>
                  <a:schemeClr val="tx1"/>
                </a:solidFill>
              </a:rPr>
              <a:t>7</a:t>
            </a:r>
            <a:r>
              <a:rPr lang="hu-HU" b="1" dirty="0" smtClean="0">
                <a:solidFill>
                  <a:schemeClr val="tx1"/>
                </a:solidFill>
              </a:rPr>
              <a:t>Hiszen még az igazért is aligha halna meg valaki, bár a jóért talán még vállalja valaki a halált. </a:t>
            </a:r>
            <a:r>
              <a:rPr lang="hu-HU" b="1" baseline="30000" dirty="0" smtClean="0">
                <a:solidFill>
                  <a:schemeClr val="tx1"/>
                </a:solidFill>
              </a:rPr>
              <a:t>8</a:t>
            </a:r>
            <a:r>
              <a:rPr lang="hu-HU" b="1" dirty="0" smtClean="0">
                <a:solidFill>
                  <a:schemeClr val="tx1"/>
                </a:solidFill>
              </a:rPr>
              <a:t>Isten azonban abban mutatta meg rajtunk a szeretetét, hogy Krisztus már akkor meghalt értünk, amikor bűnösök voltunk.” </a:t>
            </a:r>
            <a:r>
              <a:rPr lang="hu-HU" dirty="0" smtClean="0">
                <a:solidFill>
                  <a:schemeClr val="tx1"/>
                </a:solidFill>
              </a:rPr>
              <a:t>Róm 5,7-8. </a:t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dirty="0" smtClean="0">
                <a:solidFill>
                  <a:schemeClr val="tx1"/>
                </a:solidFill>
              </a:rPr>
              <a:t/>
            </a:r>
            <a:br>
              <a:rPr lang="hu-HU" dirty="0" smtClean="0">
                <a:solidFill>
                  <a:schemeClr val="tx1"/>
                </a:solidFill>
              </a:rPr>
            </a:br>
            <a:r>
              <a:rPr lang="hu-HU" b="1" dirty="0" smtClean="0">
                <a:solidFill>
                  <a:schemeClr val="tx1"/>
                </a:solidFill>
              </a:rPr>
              <a:t/>
            </a:r>
            <a:br>
              <a:rPr lang="hu-HU" b="1" dirty="0" smtClean="0">
                <a:solidFill>
                  <a:schemeClr val="tx1"/>
                </a:solidFill>
              </a:rPr>
            </a:br>
            <a:endParaRPr lang="hu-HU" b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Kép 3" descr="Aradi1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323528" y="0"/>
            <a:ext cx="5347720" cy="398259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églalap 4"/>
          <p:cNvSpPr/>
          <p:nvPr/>
        </p:nvSpPr>
        <p:spPr>
          <a:xfrm>
            <a:off x="5796136" y="0"/>
            <a:ext cx="3275856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prstClr val="white"/>
                </a:solidFill>
              </a:rPr>
              <a:t>Vécsey Károly </a:t>
            </a:r>
            <a:r>
              <a:rPr lang="hu-HU" dirty="0" smtClean="0">
                <a:solidFill>
                  <a:prstClr val="white"/>
                </a:solidFill>
              </a:rPr>
              <a:t>(1803-1849) magyar gróf, honvéd tábornok</a:t>
            </a:r>
            <a:br>
              <a:rPr lang="hu-HU" dirty="0" smtClean="0">
                <a:solidFill>
                  <a:prstClr val="white"/>
                </a:solidFill>
              </a:rPr>
            </a:br>
            <a:r>
              <a:rPr lang="hu-HU" i="1" dirty="0" smtClean="0">
                <a:solidFill>
                  <a:prstClr val="white"/>
                </a:solidFill>
              </a:rPr>
              <a:t>„Isten adta a szívet, lelket nekem, amely népem és hazám szolgálatáért lángolt.”</a:t>
            </a:r>
            <a:endParaRPr lang="hu-HU" dirty="0" smtClean="0">
              <a:solidFill>
                <a:prstClr val="white"/>
              </a:solidFill>
            </a:endParaRPr>
          </a:p>
          <a:p>
            <a:endParaRPr lang="hu-HU" b="1" dirty="0" smtClean="0">
              <a:solidFill>
                <a:prstClr val="white"/>
              </a:solidFill>
            </a:endParaRPr>
          </a:p>
          <a:p>
            <a:r>
              <a:rPr lang="hu-HU" b="1" dirty="0" smtClean="0">
                <a:solidFill>
                  <a:prstClr val="white"/>
                </a:solidFill>
              </a:rPr>
              <a:t>Aulich Lajos </a:t>
            </a:r>
            <a:r>
              <a:rPr lang="hu-HU" dirty="0" smtClean="0">
                <a:solidFill>
                  <a:prstClr val="white"/>
                </a:solidFill>
              </a:rPr>
              <a:t>(1793–1849) német honvéd tábornok</a:t>
            </a:r>
            <a:br>
              <a:rPr lang="hu-HU" dirty="0" smtClean="0">
                <a:solidFill>
                  <a:prstClr val="white"/>
                </a:solidFill>
              </a:rPr>
            </a:br>
            <a:r>
              <a:rPr lang="hu-HU" i="1" dirty="0" smtClean="0">
                <a:solidFill>
                  <a:prstClr val="white"/>
                </a:solidFill>
              </a:rPr>
              <a:t>„Szolgáltam, </a:t>
            </a:r>
            <a:r>
              <a:rPr lang="hu-HU" i="1" dirty="0" err="1" smtClean="0">
                <a:solidFill>
                  <a:prstClr val="white"/>
                </a:solidFill>
              </a:rPr>
              <a:t>szolgáltam</a:t>
            </a:r>
            <a:r>
              <a:rPr lang="hu-HU" i="1" dirty="0" smtClean="0">
                <a:solidFill>
                  <a:prstClr val="white"/>
                </a:solidFill>
              </a:rPr>
              <a:t>, mindig csak szolgáltam. És halálommal is szolgálni fogok. Forrón szeretett magyar népem és hazám, tudom, megértik azt a szolgálatot.”</a:t>
            </a:r>
            <a:endParaRPr lang="hu-HU" dirty="0" smtClean="0">
              <a:solidFill>
                <a:prstClr val="white"/>
              </a:solidFill>
            </a:endParaRPr>
          </a:p>
        </p:txBody>
      </p:sp>
      <p:sp>
        <p:nvSpPr>
          <p:cNvPr id="6" name="Téglalap 5"/>
          <p:cNvSpPr/>
          <p:nvPr/>
        </p:nvSpPr>
        <p:spPr>
          <a:xfrm>
            <a:off x="36512" y="3989471"/>
            <a:ext cx="9144000" cy="29679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hu-HU" b="1" dirty="0" smtClean="0">
                <a:solidFill>
                  <a:prstClr val="white"/>
                </a:solidFill>
              </a:rPr>
              <a:t>Dessewffy Arisztid </a:t>
            </a:r>
            <a:r>
              <a:rPr lang="hu-HU" dirty="0" smtClean="0">
                <a:solidFill>
                  <a:prstClr val="white"/>
                </a:solidFill>
              </a:rPr>
              <a:t>(1802–1849) magyar gróf, honvéd tábornok</a:t>
            </a:r>
            <a:br>
              <a:rPr lang="hu-HU" dirty="0" smtClean="0">
                <a:solidFill>
                  <a:prstClr val="white"/>
                </a:solidFill>
              </a:rPr>
            </a:br>
            <a:r>
              <a:rPr lang="hu-HU" i="1" dirty="0" smtClean="0">
                <a:solidFill>
                  <a:prstClr val="white"/>
                </a:solidFill>
              </a:rPr>
              <a:t>„Tegnap hősök kellettek, ma mártírok… Így parancsolja ezt hazám szolgálata.”</a:t>
            </a:r>
            <a:endParaRPr lang="hu-HU" b="1" dirty="0" smtClean="0">
              <a:solidFill>
                <a:prstClr val="white"/>
              </a:solidFill>
            </a:endParaRPr>
          </a:p>
          <a:p>
            <a:endParaRPr lang="hu-HU" b="1" dirty="0" smtClean="0">
              <a:solidFill>
                <a:prstClr val="white"/>
              </a:solidFill>
            </a:endParaRPr>
          </a:p>
          <a:p>
            <a:r>
              <a:rPr lang="hu-HU" b="1" dirty="0" smtClean="0">
                <a:solidFill>
                  <a:prstClr val="white"/>
                </a:solidFill>
              </a:rPr>
              <a:t>Nagysándor József </a:t>
            </a:r>
            <a:r>
              <a:rPr lang="hu-HU" dirty="0" smtClean="0">
                <a:solidFill>
                  <a:prstClr val="white"/>
                </a:solidFill>
              </a:rPr>
              <a:t>(1803–1849) magyar honvéd tábornok</a:t>
            </a:r>
            <a:br>
              <a:rPr lang="hu-HU" dirty="0" smtClean="0">
                <a:solidFill>
                  <a:prstClr val="white"/>
                </a:solidFill>
              </a:rPr>
            </a:br>
            <a:r>
              <a:rPr lang="hu-HU" i="1" dirty="0" smtClean="0">
                <a:solidFill>
                  <a:prstClr val="white"/>
                </a:solidFill>
              </a:rPr>
              <a:t>„De rettenetes volna most az elmúlásra gondolni, ha semmit sem tettem volna az életemben. Alázatosan borulok Istenem elé, hogy hőssé, igaz emberré, jó katonává tett.”</a:t>
            </a:r>
            <a:endParaRPr lang="hu-HU" dirty="0" smtClean="0">
              <a:solidFill>
                <a:prstClr val="white"/>
              </a:solidFill>
            </a:endParaRPr>
          </a:p>
          <a:p>
            <a:endParaRPr lang="hu-HU" b="1" dirty="0" smtClean="0">
              <a:solidFill>
                <a:prstClr val="white"/>
              </a:solidFill>
            </a:endParaRPr>
          </a:p>
          <a:p>
            <a:r>
              <a:rPr lang="hu-HU" b="1" dirty="0" smtClean="0">
                <a:solidFill>
                  <a:prstClr val="white"/>
                </a:solidFill>
              </a:rPr>
              <a:t>Török Ignác </a:t>
            </a:r>
            <a:r>
              <a:rPr lang="hu-HU" dirty="0" smtClean="0">
                <a:solidFill>
                  <a:prstClr val="white"/>
                </a:solidFill>
              </a:rPr>
              <a:t>(1795–1849) magyar honvéd tábornok</a:t>
            </a:r>
            <a:br>
              <a:rPr lang="hu-HU" dirty="0" smtClean="0">
                <a:solidFill>
                  <a:prstClr val="white"/>
                </a:solidFill>
              </a:rPr>
            </a:br>
            <a:r>
              <a:rPr lang="hu-HU" i="1" dirty="0" smtClean="0">
                <a:solidFill>
                  <a:prstClr val="white"/>
                </a:solidFill>
              </a:rPr>
              <a:t>„Nemsokára Isten legmagasabb ítélőszéke elé állok. Életem parányi súly csupán, de tudom, hogy mindig csak Őt szolgáltam.”</a:t>
            </a:r>
            <a:endParaRPr lang="hu-HU" dirty="0">
              <a:solidFill>
                <a:prstClr val="white"/>
              </a:solidFill>
            </a:endParaRPr>
          </a:p>
        </p:txBody>
      </p:sp>
    </p:spTree>
  </p:cSld>
  <p:clrMapOvr>
    <a:masterClrMapping/>
  </p:clrMapOvr>
</p:sld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2.jpeg"/></Relationships>
</file>

<file path=ppt/theme/theme1.xml><?xml version="1.0" encoding="utf-8"?>
<a:theme xmlns:a="http://schemas.openxmlformats.org/drawingml/2006/main" name="Diseño predeterminado">
  <a:themeElements>
    <a:clrScheme name="Diseño predeterminado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iseño predeterminado">
      <a:majorFont>
        <a:latin typeface="Arial"/>
        <a:ea typeface=""/>
        <a:cs typeface="Arial"/>
      </a:majorFont>
      <a:minorFont>
        <a:latin typeface="Arial"/>
        <a:ea typeface=""/>
        <a:cs typeface="Arial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iseño predeterminado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iseño predeterminado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iseño predeterminado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Napforduló">
  <a:themeElements>
    <a:clrScheme name="Fényűző">
      <a:dk1>
        <a:sysClr val="windowText" lastClr="000000"/>
      </a:dk1>
      <a:lt1>
        <a:sysClr val="window" lastClr="FFFFFF"/>
      </a:lt1>
      <a:dk2>
        <a:srgbClr val="B13F9A"/>
      </a:dk2>
      <a:lt2>
        <a:srgbClr val="F4E7ED"/>
      </a:lt2>
      <a:accent1>
        <a:srgbClr val="B83D68"/>
      </a:accent1>
      <a:accent2>
        <a:srgbClr val="AC66BB"/>
      </a:accent2>
      <a:accent3>
        <a:srgbClr val="DE6C36"/>
      </a:accent3>
      <a:accent4>
        <a:srgbClr val="F9B639"/>
      </a:accent4>
      <a:accent5>
        <a:srgbClr val="CF6DA4"/>
      </a:accent5>
      <a:accent6>
        <a:srgbClr val="FA8D3D"/>
      </a:accent6>
      <a:hlink>
        <a:srgbClr val="FFDE66"/>
      </a:hlink>
      <a:folHlink>
        <a:srgbClr val="D490C5"/>
      </a:folHlink>
    </a:clrScheme>
    <a:fontScheme name="Napforduló">
      <a:maj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ajorFont>
      <a:minorFont>
        <a:latin typeface="Gill Sans MT"/>
        <a:ea typeface=""/>
        <a:cs typeface=""/>
        <a:font script="Grek" typeface="Corbel"/>
        <a:font script="Cyrl" typeface="Corbel"/>
        <a:font script="Jpan" typeface="HGｺﾞｼｯｸE"/>
        <a:font script="Hang" typeface="HY엽서L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</a:minorFont>
    </a:fontScheme>
    <a:fmtScheme name="Napforduló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53000"/>
              </a:schemeClr>
            </a:gs>
            <a:gs pos="50000">
              <a:schemeClr val="phClr">
                <a:tint val="42000"/>
                <a:satMod val="255000"/>
              </a:schemeClr>
            </a:gs>
            <a:gs pos="97000">
              <a:schemeClr val="phClr">
                <a:tint val="53000"/>
                <a:satMod val="260000"/>
              </a:schemeClr>
            </a:gs>
            <a:gs pos="100000">
              <a:schemeClr val="phClr">
                <a:tint val="56000"/>
                <a:satMod val="275000"/>
              </a:schemeClr>
            </a:gs>
          </a:gsLst>
          <a:path path="circle">
            <a:fillToRect l="50000" t="50000" r="50000" b="50000"/>
          </a:path>
        </a:gradFill>
        <a:gradFill rotWithShape="1">
          <a:gsLst>
            <a:gs pos="0">
              <a:schemeClr val="phClr">
                <a:tint val="92000"/>
                <a:satMod val="170000"/>
              </a:schemeClr>
            </a:gs>
            <a:gs pos="15000">
              <a:schemeClr val="phClr">
                <a:tint val="92000"/>
                <a:shade val="99000"/>
                <a:satMod val="170000"/>
              </a:schemeClr>
            </a:gs>
            <a:gs pos="62000">
              <a:schemeClr val="phClr">
                <a:tint val="96000"/>
                <a:shade val="80000"/>
                <a:satMod val="170000"/>
              </a:schemeClr>
            </a:gs>
            <a:gs pos="97000">
              <a:schemeClr val="phClr">
                <a:tint val="98000"/>
                <a:shade val="63000"/>
                <a:satMod val="170000"/>
              </a:schemeClr>
            </a:gs>
            <a:gs pos="100000">
              <a:schemeClr val="phClr">
                <a:shade val="62000"/>
                <a:satMod val="170000"/>
              </a:schemeClr>
            </a:gs>
          </a:gsLst>
          <a:path path="circle">
            <a:fillToRect l="50000" t="50000" r="50000" b="50000"/>
          </a:path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8700000"/>
            </a:lightRig>
          </a:scene3d>
          <a:sp3d contourW="12700">
            <a:bevelT w="0" h="0"/>
            <a:contourClr>
              <a:schemeClr val="phClr">
                <a:shade val="80000"/>
              </a:schemeClr>
            </a:contourClr>
          </a:sp3d>
        </a:effectStyle>
        <a:effectStyle>
          <a:effectLst>
            <a:outerShdw blurRad="63500" dist="25400" dir="5400000" rotWithShape="0">
              <a:srgbClr val="000000">
                <a:alpha val="43137"/>
              </a:srgbClr>
            </a:outerShdw>
          </a:effectLst>
          <a:scene3d>
            <a:camera prst="orthographicFront" fov="0">
              <a:rot lat="0" lon="0" rev="0"/>
            </a:camera>
            <a:lightRig rig="brightRoom" dir="tl">
              <a:rot lat="0" lon="0" rev="5400000"/>
            </a:lightRig>
          </a:scene3d>
          <a:sp3d contourW="12700">
            <a:bevelT w="25400" h="50800" prst="angle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0000"/>
                <a:satMod val="355000"/>
              </a:schemeClr>
            </a:gs>
            <a:gs pos="40000">
              <a:schemeClr val="phClr">
                <a:tint val="85000"/>
                <a:satMod val="320000"/>
              </a:schemeClr>
            </a:gs>
            <a:gs pos="100000">
              <a:schemeClr val="phClr">
                <a:shade val="55000"/>
                <a:satMod val="300000"/>
              </a:schemeClr>
            </a:gs>
          </a:gsLst>
          <a:path path="circle">
            <a:fillToRect l="-24500" t="-20000" r="124500" b="12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"/>
                <a:satMod val="300000"/>
              </a:schemeClr>
              <a:schemeClr val="phClr">
                <a:tint val="90000"/>
                <a:satMod val="225000"/>
              </a:schemeClr>
            </a:duotone>
          </a:blip>
          <a:tile tx="0" ty="0" sx="90000" sy="90000" flip="xy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5801</TotalTime>
  <Words>245</Words>
  <Application>Microsoft Office PowerPoint</Application>
  <PresentationFormat>Diavetítés a képernyőre (4:3 oldalarány)</PresentationFormat>
  <Paragraphs>44</Paragraphs>
  <Slides>15</Slides>
  <Notes>0</Notes>
  <HiddenSlides>0</HiddenSlides>
  <MMClips>0</MMClips>
  <ScaleCrop>false</ScaleCrop>
  <HeadingPairs>
    <vt:vector size="4" baseType="variant">
      <vt:variant>
        <vt:lpstr>Téma</vt:lpstr>
      </vt:variant>
      <vt:variant>
        <vt:i4>2</vt:i4>
      </vt:variant>
      <vt:variant>
        <vt:lpstr>Diacímek</vt:lpstr>
      </vt:variant>
      <vt:variant>
        <vt:i4>15</vt:i4>
      </vt:variant>
    </vt:vector>
  </HeadingPairs>
  <TitlesOfParts>
    <vt:vector size="17" baseType="lpstr">
      <vt:lpstr>Diseño predeterminado</vt:lpstr>
      <vt:lpstr>Napforduló</vt:lpstr>
      <vt:lpstr>Szeretettel köszöntjük Istentiszteletünkön!</vt:lpstr>
      <vt:lpstr>PowerPoint bemutató</vt:lpstr>
      <vt:lpstr>PowerPoint bemutató</vt:lpstr>
      <vt:lpstr>PowerPoint bemutató</vt:lpstr>
      <vt:lpstr>Jézus földi szolgálatának kezdetén az Atya így szólt: „16Amikor pedig Jézus megkeresztelkedett, azonnal kijött a vízből, és íme, megnyílt a menny, és látta, hogy Isten Lelke galamb formájában aláereszkedik, és őreá száll. 17És hang hallatszott a mennyből: „Ez az én szeretett Fiam, akiben gyönyörködöm.”   Jézus földi pályájának befejezéséhez  közeledve  az Atya így szólt: „Hang hallatszott a felhőből: „Ez az én szeretett Fiam, akiben gyönyörködöm, reá hallgassatok!”</vt:lpstr>
      <vt:lpstr>PowerPoint bemutató</vt:lpstr>
      <vt:lpstr>PowerPoint bemutató</vt:lpstr>
      <vt:lpstr>„7Hiszen még az igazért is aligha halna meg valaki, bár a jóért talán még vállalja valaki a halált. 8Isten azonban abban mutatta meg rajtunk a szeretetét, hogy Krisztus már akkor meghalt értünk, amikor bűnösök voltunk.” Róm 5,7-8.     </vt:lpstr>
      <vt:lpstr>PowerPoint bemutató</vt:lpstr>
      <vt:lpstr>„34Jézus pedig így könyörgött: „Atyám, bocsáss meg nekik, mert nem tudják, mit cselekszenek.” Lk 23,34</vt:lpstr>
      <vt:lpstr>„Reá hallgassatok”, mert  Reá érdemes hallgatni!  Őt kövessétek, mert  Őt érdemes követni!  Benne higgyetek, mert  Benne érdemes hinni!</vt:lpstr>
      <vt:lpstr>PowerPoint bemutató</vt:lpstr>
      <vt:lpstr>A megdicsőülés helyei:</vt:lpstr>
      <vt:lpstr>„Jézus élete is láthatóvá legyen halandó testünkben.” II Kor 4,11</vt:lpstr>
      <vt:lpstr>PowerPoint bemutató</vt:lpstr>
    </vt:vector>
  </TitlesOfParts>
  <Company>Toshiba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Diapositiva 1</dc:title>
  <dc:creator>Mariajose</dc:creator>
  <cp:lastModifiedBy>Krisztián</cp:lastModifiedBy>
  <cp:revision>789</cp:revision>
  <dcterms:created xsi:type="dcterms:W3CDTF">2010-05-23T14:28:12Z</dcterms:created>
  <dcterms:modified xsi:type="dcterms:W3CDTF">2017-02-07T14:55:32Z</dcterms:modified>
</cp:coreProperties>
</file>